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8"/>
  </p:notesMasterIdLst>
  <p:handoutMasterIdLst>
    <p:handoutMasterId r:id="rId9"/>
  </p:handoutMasterIdLst>
  <p:sldIdLst>
    <p:sldId id="256" r:id="rId3"/>
    <p:sldId id="359" r:id="rId4"/>
    <p:sldId id="360" r:id="rId5"/>
    <p:sldId id="361" r:id="rId6"/>
    <p:sldId id="363" r:id="rId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533"/>
    <a:srgbClr val="CCECFF"/>
    <a:srgbClr val="99CCFF"/>
    <a:srgbClr val="CCFFFF"/>
    <a:srgbClr val="0099FF"/>
    <a:srgbClr val="3399FF"/>
    <a:srgbClr val="66CCFF"/>
    <a:srgbClr val="0C23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534" autoAdjust="0"/>
    <p:restoredTop sz="88566" autoAdjust="0"/>
  </p:normalViewPr>
  <p:slideViewPr>
    <p:cSldViewPr snapToGrid="0">
      <p:cViewPr>
        <p:scale>
          <a:sx n="108" d="100"/>
          <a:sy n="108" d="100"/>
        </p:scale>
        <p:origin x="1920" y="424"/>
      </p:cViewPr>
      <p:guideLst/>
    </p:cSldViewPr>
  </p:slideViewPr>
  <p:outlineViewPr>
    <p:cViewPr>
      <p:scale>
        <a:sx n="33" d="100"/>
        <a:sy n="33" d="100"/>
      </p:scale>
      <p:origin x="0" y="-27523"/>
    </p:cViewPr>
  </p:outlineViewPr>
  <p:notesTextViewPr>
    <p:cViewPr>
      <p:scale>
        <a:sx n="3" d="2"/>
        <a:sy n="3" d="2"/>
      </p:scale>
      <p:origin x="0" y="0"/>
    </p:cViewPr>
  </p:notesTextViewPr>
  <p:sorterViewPr>
    <p:cViewPr>
      <p:scale>
        <a:sx n="100" d="100"/>
        <a:sy n="100" d="100"/>
      </p:scale>
      <p:origin x="0" y="-3115"/>
    </p:cViewPr>
  </p:sorterViewPr>
  <p:notesViewPr>
    <p:cSldViewPr snapToGrid="0">
      <p:cViewPr varScale="1">
        <p:scale>
          <a:sx n="66" d="100"/>
          <a:sy n="66" d="100"/>
        </p:scale>
        <p:origin x="310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4B359B7-BFC4-4AD4-A053-0E478061A69E}" type="datetimeFigureOut">
              <a:rPr lang="en-US" smtClean="0"/>
              <a:t>8/18/23</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9826D61-1F2C-4E92-8181-1D603ACC5DCB}" type="slidenum">
              <a:rPr lang="en-US" smtClean="0"/>
              <a:t>‹#›</a:t>
            </a:fld>
            <a:endParaRPr lang="en-US" dirty="0"/>
          </a:p>
        </p:txBody>
      </p:sp>
    </p:spTree>
    <p:extLst>
      <p:ext uri="{BB962C8B-B14F-4D97-AF65-F5344CB8AC3E}">
        <p14:creationId xmlns:p14="http://schemas.microsoft.com/office/powerpoint/2010/main" val="997447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6E067F1-D140-4293-8129-1B3AA4107C31}" type="datetimeFigureOut">
              <a:rPr lang="en-US" smtClean="0"/>
              <a:t>8/18/23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25542A-9E4E-4CBE-A1BD-CF535B76B973}" type="slidenum">
              <a:rPr lang="en-US" smtClean="0"/>
              <a:t>‹#›</a:t>
            </a:fld>
            <a:endParaRPr lang="en-US" dirty="0"/>
          </a:p>
        </p:txBody>
      </p:sp>
    </p:spTree>
    <p:extLst>
      <p:ext uri="{BB962C8B-B14F-4D97-AF65-F5344CB8AC3E}">
        <p14:creationId xmlns:p14="http://schemas.microsoft.com/office/powerpoint/2010/main" val="2689118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5F25542A-9E4E-4CBE-A1BD-CF535B76B973}" type="slidenum">
              <a:rPr lang="en-US" smtClean="0"/>
              <a:t>1</a:t>
            </a:fld>
            <a:endParaRPr lang="en-US" dirty="0"/>
          </a:p>
        </p:txBody>
      </p:sp>
    </p:spTree>
    <p:extLst>
      <p:ext uri="{BB962C8B-B14F-4D97-AF65-F5344CB8AC3E}">
        <p14:creationId xmlns:p14="http://schemas.microsoft.com/office/powerpoint/2010/main" val="410704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2</a:t>
            </a:fld>
            <a:endParaRPr lang="en-US" dirty="0"/>
          </a:p>
        </p:txBody>
      </p:sp>
    </p:spTree>
    <p:extLst>
      <p:ext uri="{BB962C8B-B14F-4D97-AF65-F5344CB8AC3E}">
        <p14:creationId xmlns:p14="http://schemas.microsoft.com/office/powerpoint/2010/main" val="2465766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3</a:t>
            </a:fld>
            <a:endParaRPr lang="en-US" dirty="0"/>
          </a:p>
        </p:txBody>
      </p:sp>
    </p:spTree>
    <p:extLst>
      <p:ext uri="{BB962C8B-B14F-4D97-AF65-F5344CB8AC3E}">
        <p14:creationId xmlns:p14="http://schemas.microsoft.com/office/powerpoint/2010/main" val="4030664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4</a:t>
            </a:fld>
            <a:endParaRPr lang="en-US" dirty="0"/>
          </a:p>
        </p:txBody>
      </p:sp>
    </p:spTree>
    <p:extLst>
      <p:ext uri="{BB962C8B-B14F-4D97-AF65-F5344CB8AC3E}">
        <p14:creationId xmlns:p14="http://schemas.microsoft.com/office/powerpoint/2010/main" val="2642606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5</a:t>
            </a:fld>
            <a:endParaRPr lang="en-US" dirty="0"/>
          </a:p>
        </p:txBody>
      </p:sp>
    </p:spTree>
    <p:extLst>
      <p:ext uri="{BB962C8B-B14F-4D97-AF65-F5344CB8AC3E}">
        <p14:creationId xmlns:p14="http://schemas.microsoft.com/office/powerpoint/2010/main" val="175257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81" y="2130559"/>
            <a:ext cx="10362847" cy="1469760"/>
          </a:xfrm>
          <a:prstGeom prst="rect">
            <a:avLst/>
          </a:prstGeom>
        </p:spPr>
        <p:txBody>
          <a:bodyPr lIns="19047" tIns="9523" rIns="19047" bIns="9523"/>
          <a:lstStyle/>
          <a:p>
            <a:r>
              <a:rPr lang="en-US" dirty="0"/>
              <a:t>Click to edit Master title style</a:t>
            </a:r>
          </a:p>
        </p:txBody>
      </p:sp>
      <p:sp>
        <p:nvSpPr>
          <p:cNvPr id="3" name="Subtitle 2"/>
          <p:cNvSpPr>
            <a:spLocks noGrp="1"/>
          </p:cNvSpPr>
          <p:nvPr>
            <p:ph type="subTitle" idx="1"/>
          </p:nvPr>
        </p:nvSpPr>
        <p:spPr>
          <a:xfrm>
            <a:off x="1828712" y="3886070"/>
            <a:ext cx="8534576" cy="1752865"/>
          </a:xfrm>
          <a:prstGeom prst="rect">
            <a:avLst/>
          </a:prstGeom>
        </p:spPr>
        <p:txBody>
          <a:bodyPr lIns="19047" tIns="9523" rIns="19047" bIns="9523"/>
          <a:lstStyle>
            <a:lvl1pPr marL="0" indent="0" algn="ctr">
              <a:buNone/>
              <a:defRPr/>
            </a:lvl1pPr>
            <a:lvl2pPr marL="95235" indent="0" algn="ctr">
              <a:buNone/>
              <a:defRPr/>
            </a:lvl2pPr>
            <a:lvl3pPr marL="190470" indent="0" algn="ctr">
              <a:buNone/>
              <a:defRPr/>
            </a:lvl3pPr>
            <a:lvl4pPr marL="285704" indent="0" algn="ctr">
              <a:buNone/>
              <a:defRPr/>
            </a:lvl4pPr>
            <a:lvl5pPr marL="380939" indent="0" algn="ctr">
              <a:buNone/>
              <a:defRPr/>
            </a:lvl5pPr>
            <a:lvl6pPr marL="476174" indent="0" algn="ctr">
              <a:buNone/>
              <a:defRPr/>
            </a:lvl6pPr>
            <a:lvl7pPr marL="571409" indent="0" algn="ctr">
              <a:buNone/>
              <a:defRPr/>
            </a:lvl7pPr>
            <a:lvl8pPr marL="666643" indent="0" algn="ctr">
              <a:buNone/>
              <a:defRPr/>
            </a:lvl8pPr>
            <a:lvl9pPr marL="761878" indent="0" algn="ctr">
              <a:buNone/>
              <a:defRPr/>
            </a:lvl9pPr>
          </a:lstStyle>
          <a:p>
            <a:r>
              <a:rPr lang="en-US" dirty="0"/>
              <a:t>Click to edit Master subtitle style</a:t>
            </a:r>
          </a:p>
        </p:txBody>
      </p:sp>
    </p:spTree>
    <p:extLst>
      <p:ext uri="{BB962C8B-B14F-4D97-AF65-F5344CB8AC3E}">
        <p14:creationId xmlns:p14="http://schemas.microsoft.com/office/powerpoint/2010/main" val="128266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E686AA-D197-4DC9-87E4-22B244C33152}" type="datetimeFigureOut">
              <a:rPr lang="en-US" smtClean="0"/>
              <a:t>8/18/23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28369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E686AA-D197-4DC9-87E4-22B244C33152}" type="datetimeFigureOut">
              <a:rPr lang="en-US" smtClean="0"/>
              <a:t>8/18/23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287781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686AA-D197-4DC9-87E4-22B244C33152}" type="datetimeFigureOut">
              <a:rPr lang="en-US" smtClean="0"/>
              <a:t>8/18/23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4022612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686AA-D197-4DC9-87E4-22B244C33152}" type="datetimeFigureOut">
              <a:rPr lang="en-US" smtClean="0"/>
              <a:t>8/18/23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821980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686AA-D197-4DC9-87E4-22B244C33152}" type="datetimeFigureOut">
              <a:rPr lang="en-US" smtClean="0"/>
              <a:t>8/18/23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313440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764125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90959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6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27" y="284948"/>
            <a:ext cx="10973154" cy="616125"/>
          </a:xfrm>
          <a:prstGeom prst="rect">
            <a:avLst/>
          </a:prstGeom>
          <a:solidFill>
            <a:srgbClr val="A90533"/>
          </a:solidFill>
        </p:spPr>
        <p:txBody>
          <a:bodyPr lIns="19047" tIns="9523" rIns="19047" bIns="9523"/>
          <a:lstStyle>
            <a:lvl1pPr algn="ctr">
              <a:defRPr sz="3200" b="1" baseline="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609428" y="901072"/>
            <a:ext cx="10973153" cy="5245728"/>
          </a:xfrm>
          <a:prstGeom prst="rect">
            <a:avLst/>
          </a:prstGeom>
        </p:spPr>
        <p:txBody>
          <a:bodyPr lIns="19047" tIns="9523" rIns="19047" bIns="9523"/>
          <a:lstStyle>
            <a:lvl1pPr>
              <a:buClr>
                <a:srgbClr val="A90533"/>
              </a:buClr>
              <a:defRPr/>
            </a:lvl1pPr>
            <a:lvl2pPr marL="741363" indent="-284163">
              <a:buClr>
                <a:srgbClr val="B1810B"/>
              </a:buClr>
              <a:buFont typeface="Wingdings" panose="05000000000000000000" pitchFamily="2" charset="2"/>
              <a:buChar char="§"/>
              <a:defRPr/>
            </a:lvl2pPr>
            <a:lvl3pPr>
              <a:buClr>
                <a:srgbClr val="0C2340"/>
              </a:buClr>
              <a:defRPr/>
            </a:lvl3pPr>
            <a:lvl4pPr>
              <a:buClr>
                <a:srgbClr val="A90533"/>
              </a:buClr>
              <a:defRPr/>
            </a:lvl4pPr>
            <a:lvl5pPr>
              <a:buClr>
                <a:srgbClr val="B1810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425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w/subheading">
    <p:spTree>
      <p:nvGrpSpPr>
        <p:cNvPr id="1" name=""/>
        <p:cNvGrpSpPr/>
        <p:nvPr/>
      </p:nvGrpSpPr>
      <p:grpSpPr>
        <a:xfrm>
          <a:off x="0" y="0"/>
          <a:ext cx="0" cy="0"/>
          <a:chOff x="0" y="0"/>
          <a:chExt cx="0" cy="0"/>
        </a:xfrm>
      </p:grpSpPr>
      <p:sp>
        <p:nvSpPr>
          <p:cNvPr id="3" name="Title 1"/>
          <p:cNvSpPr>
            <a:spLocks noGrp="1"/>
          </p:cNvSpPr>
          <p:nvPr>
            <p:ph type="title"/>
          </p:nvPr>
        </p:nvSpPr>
        <p:spPr>
          <a:xfrm>
            <a:off x="609427" y="284948"/>
            <a:ext cx="7563728" cy="616125"/>
          </a:xfrm>
          <a:prstGeom prst="rect">
            <a:avLst/>
          </a:prstGeom>
          <a:solidFill>
            <a:srgbClr val="A90533"/>
          </a:solidFill>
        </p:spPr>
        <p:txBody>
          <a:bodyPr lIns="19047" tIns="9523" rIns="19047" bIns="9523"/>
          <a:lstStyle>
            <a:lvl1pPr marL="182880" algn="l">
              <a:defRPr sz="3200" b="1" baseline="0">
                <a:solidFill>
                  <a:schemeClr val="bg1"/>
                </a:solidFill>
              </a:defRPr>
            </a:lvl1pPr>
          </a:lstStyle>
          <a:p>
            <a:r>
              <a:rPr lang="en-US" dirty="0"/>
              <a:t>Click to edit Master title style</a:t>
            </a:r>
          </a:p>
        </p:txBody>
      </p:sp>
      <p:sp>
        <p:nvSpPr>
          <p:cNvPr id="4" name="Content Placeholder 2"/>
          <p:cNvSpPr>
            <a:spLocks noGrp="1"/>
          </p:cNvSpPr>
          <p:nvPr>
            <p:ph idx="1" hasCustomPrompt="1"/>
          </p:nvPr>
        </p:nvSpPr>
        <p:spPr>
          <a:xfrm>
            <a:off x="609428" y="901072"/>
            <a:ext cx="10973153" cy="5245728"/>
          </a:xfrm>
          <a:prstGeom prst="rect">
            <a:avLst/>
          </a:prstGeom>
        </p:spPr>
        <p:txBody>
          <a:bodyPr lIns="19047" tIns="9523" rIns="19047" bIns="9523"/>
          <a:lstStyle>
            <a:lvl1pPr>
              <a:buClr>
                <a:srgbClr val="A90533"/>
              </a:buClr>
              <a:defRPr/>
            </a:lvl1pPr>
            <a:lvl2pPr marL="741363" indent="-284163">
              <a:buClr>
                <a:srgbClr val="B1810B"/>
              </a:buClr>
              <a:buFont typeface="Wingdings" panose="05000000000000000000" pitchFamily="2" charset="2"/>
              <a:buChar char="§"/>
              <a:defRPr/>
            </a:lvl2pPr>
            <a:lvl3pPr>
              <a:buClr>
                <a:srgbClr val="0C2340"/>
              </a:buClr>
              <a:defRPr/>
            </a:lvl3pPr>
            <a:lvl4pPr>
              <a:buClr>
                <a:srgbClr val="A90533"/>
              </a:buClr>
              <a:defRPr/>
            </a:lvl4pPr>
            <a:lvl5pPr>
              <a:buClr>
                <a:srgbClr val="B1810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9"/>
          <p:cNvSpPr>
            <a:spLocks noGrp="1"/>
          </p:cNvSpPr>
          <p:nvPr>
            <p:ph type="body" sz="quarter" idx="10"/>
          </p:nvPr>
        </p:nvSpPr>
        <p:spPr>
          <a:xfrm>
            <a:off x="8173155" y="284947"/>
            <a:ext cx="3206068" cy="252412"/>
          </a:xfrm>
          <a:prstGeom prst="rect">
            <a:avLst/>
          </a:prstGeom>
        </p:spPr>
        <p:txBody>
          <a:bodyPr>
            <a:noAutofit/>
          </a:bodyPr>
          <a:lstStyle>
            <a:lvl1pPr marL="0" indent="0" algn="r">
              <a:buNone/>
              <a:defRPr sz="1100" b="0" i="0" spc="0" baseline="0">
                <a:solidFill>
                  <a:srgbClr val="A6A6A6"/>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147997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48765" y="2208084"/>
            <a:ext cx="10973153" cy="1214385"/>
          </a:xfrm>
          <a:prstGeom prst="rect">
            <a:avLst/>
          </a:prstGeom>
          <a:solidFill>
            <a:srgbClr val="A90533"/>
          </a:solidFill>
        </p:spPr>
        <p:txBody>
          <a:bodyPr lIns="19047" tIns="9523" rIns="19047" bIns="9523"/>
          <a:lstStyle>
            <a:lvl1pPr>
              <a:lnSpc>
                <a:spcPct val="150000"/>
              </a:lnSpc>
              <a:spcBef>
                <a:spcPts val="3000"/>
              </a:spcBef>
              <a:defRPr b="1">
                <a:solidFill>
                  <a:schemeClr val="bg1"/>
                </a:solidFill>
              </a:defRPr>
            </a:lvl1pPr>
          </a:lstStyle>
          <a:p>
            <a:r>
              <a:rPr lang="en-US" dirty="0"/>
              <a:t>Click to edit Closing Slide</a:t>
            </a:r>
          </a:p>
        </p:txBody>
      </p:sp>
    </p:spTree>
    <p:extLst>
      <p:ext uri="{BB962C8B-B14F-4D97-AF65-F5344CB8AC3E}">
        <p14:creationId xmlns:p14="http://schemas.microsoft.com/office/powerpoint/2010/main" val="1792710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E686AA-D197-4DC9-87E4-22B244C33152}" type="datetimeFigureOut">
              <a:rPr lang="en-US" smtClean="0"/>
              <a:t>8/18/23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65502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50376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E686AA-D197-4DC9-87E4-22B244C33152}" type="datetimeFigureOut">
              <a:rPr lang="en-US" smtClean="0"/>
              <a:t>8/18/23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795450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E686AA-D197-4DC9-87E4-22B244C33152}" type="datetimeFigureOut">
              <a:rPr lang="en-US" smtClean="0"/>
              <a:t>8/18/23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29673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37"/>
          <p:cNvSpPr txBox="1">
            <a:spLocks noChangeArrowheads="1"/>
          </p:cNvSpPr>
          <p:nvPr userDrawn="1"/>
        </p:nvSpPr>
        <p:spPr bwMode="auto">
          <a:xfrm>
            <a:off x="7373910" y="6318251"/>
            <a:ext cx="4457700" cy="157163"/>
          </a:xfrm>
          <a:prstGeom prst="rect">
            <a:avLst/>
          </a:prstGeom>
          <a:noFill/>
          <a:ln>
            <a:noFill/>
          </a:ln>
        </p:spPr>
        <p:txBody>
          <a:bodyPr lIns="19047" tIns="9523" rIns="19047" bIns="9523">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900" cap="all" dirty="0">
                <a:solidFill>
                  <a:schemeClr val="bg2"/>
                </a:solidFill>
                <a:latin typeface="Calibri" charset="0"/>
                <a:cs typeface="Calibri" charset="0"/>
              </a:rPr>
              <a:t>Improving Health through</a:t>
            </a:r>
            <a:r>
              <a:rPr lang="en-US" sz="900" cap="all" baseline="0" dirty="0">
                <a:solidFill>
                  <a:schemeClr val="bg2"/>
                </a:solidFill>
                <a:latin typeface="Calibri" charset="0"/>
                <a:cs typeface="Calibri" charset="0"/>
              </a:rPr>
              <a:t> Research</a:t>
            </a:r>
            <a:endParaRPr lang="en-US" sz="900" cap="all" dirty="0">
              <a:solidFill>
                <a:schemeClr val="bg2"/>
              </a:solidFill>
              <a:latin typeface="Calibri" charset="0"/>
              <a:cs typeface="Calibri" charset="0"/>
            </a:endParaRPr>
          </a:p>
        </p:txBody>
      </p:sp>
      <p:sp>
        <p:nvSpPr>
          <p:cNvPr id="1063" name="Line 39"/>
          <p:cNvSpPr>
            <a:spLocks noChangeShapeType="1"/>
          </p:cNvSpPr>
          <p:nvPr userDrawn="1"/>
        </p:nvSpPr>
        <p:spPr bwMode="auto">
          <a:xfrm>
            <a:off x="0" y="6126163"/>
            <a:ext cx="12192000" cy="0"/>
          </a:xfrm>
          <a:prstGeom prst="line">
            <a:avLst/>
          </a:prstGeom>
          <a:noFill/>
          <a:ln w="9525" cap="flat" cmpd="sng" algn="ctr">
            <a:solidFill>
              <a:schemeClr val="accent6">
                <a:lumMod val="75000"/>
              </a:schemeClr>
            </a:solidFill>
            <a:prstDash val="solid"/>
            <a:round/>
            <a:headEnd type="none" w="med" len="med"/>
            <a:tailEnd type="none" w="med" len="med"/>
          </a:ln>
          <a:effectLst/>
        </p:spPr>
        <p:txBody>
          <a:bodyPr lIns="19047" tIns="9523" rIns="19047" bIns="9523"/>
          <a:lstStyle/>
          <a:p>
            <a:pPr eaLnBrk="1" hangingPunct="1">
              <a:defRPr/>
            </a:pPr>
            <a:endParaRPr lang="en-US" sz="1800" dirty="0">
              <a:latin typeface="Arial" charset="0"/>
              <a:ea typeface="+mn-ea"/>
            </a:endParaRPr>
          </a:p>
        </p:txBody>
      </p:sp>
      <p:sp>
        <p:nvSpPr>
          <p:cNvPr id="1028" name="Rectangle 13"/>
          <p:cNvSpPr>
            <a:spLocks noChangeArrowheads="1"/>
          </p:cNvSpPr>
          <p:nvPr userDrawn="1"/>
        </p:nvSpPr>
        <p:spPr bwMode="auto">
          <a:xfrm>
            <a:off x="10366878" y="6484939"/>
            <a:ext cx="1464734" cy="173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9047" tIns="9523" rIns="19047" bIns="9523">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en-US" sz="1000" u="sng" dirty="0">
                <a:solidFill>
                  <a:schemeClr val="accent2"/>
                </a:solidFill>
                <a:latin typeface="Calibri" charset="0"/>
              </a:rPr>
              <a:t>indianactsi.org</a:t>
            </a:r>
          </a:p>
        </p:txBody>
      </p:sp>
      <p:pic>
        <p:nvPicPr>
          <p:cNvPr id="7" name="Picture 6" descr="ctsi_ppt.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21680" y="6234907"/>
            <a:ext cx="1581003" cy="55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959217"/>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86" r:id="rId3"/>
    <p:sldLayoutId id="2147483705" r:id="rId4"/>
    <p:sldLayoutId id="2147483706" r:id="rId5"/>
  </p:sldLayoutIdLst>
  <p:txStyles>
    <p:titleStyle>
      <a:lvl1pPr algn="ctr" defTabSz="912813"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128"/>
        </a:defRPr>
      </a:lvl1pPr>
      <a:lvl2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2pPr>
      <a:lvl3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3pPr>
      <a:lvl4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4pPr>
      <a:lvl5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5pPr>
      <a:lvl6pPr marL="95235" algn="ctr" defTabSz="914320" rtl="0" fontAlgn="base">
        <a:spcBef>
          <a:spcPct val="0"/>
        </a:spcBef>
        <a:spcAft>
          <a:spcPct val="0"/>
        </a:spcAft>
        <a:defRPr sz="4400">
          <a:solidFill>
            <a:schemeClr val="tx2"/>
          </a:solidFill>
          <a:latin typeface="Arial" charset="0"/>
        </a:defRPr>
      </a:lvl6pPr>
      <a:lvl7pPr marL="190470" algn="ctr" defTabSz="914320" rtl="0" fontAlgn="base">
        <a:spcBef>
          <a:spcPct val="0"/>
        </a:spcBef>
        <a:spcAft>
          <a:spcPct val="0"/>
        </a:spcAft>
        <a:defRPr sz="4400">
          <a:solidFill>
            <a:schemeClr val="tx2"/>
          </a:solidFill>
          <a:latin typeface="Arial" charset="0"/>
        </a:defRPr>
      </a:lvl7pPr>
      <a:lvl8pPr marL="285704" algn="ctr" defTabSz="914320" rtl="0" fontAlgn="base">
        <a:spcBef>
          <a:spcPct val="0"/>
        </a:spcBef>
        <a:spcAft>
          <a:spcPct val="0"/>
        </a:spcAft>
        <a:defRPr sz="4400">
          <a:solidFill>
            <a:schemeClr val="tx2"/>
          </a:solidFill>
          <a:latin typeface="Arial" charset="0"/>
        </a:defRPr>
      </a:lvl8pPr>
      <a:lvl9pPr marL="380939" algn="ctr" defTabSz="914320" rtl="0" fontAlgn="base">
        <a:spcBef>
          <a:spcPct val="0"/>
        </a:spcBef>
        <a:spcAft>
          <a:spcPct val="0"/>
        </a:spcAft>
        <a:defRPr sz="4400">
          <a:solidFill>
            <a:schemeClr val="tx2"/>
          </a:solidFill>
          <a:latin typeface="Arial" charset="0"/>
        </a:defRPr>
      </a:lvl9pPr>
    </p:titleStyle>
    <p:bodyStyle>
      <a:lvl1pPr marL="342900" indent="-342900" algn="l" defTabSz="912813"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128"/>
        </a:defRPr>
      </a:lvl1pPr>
      <a:lvl2pPr marL="741363" indent="-284163" algn="l" defTabSz="912813"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1413" indent="-227013" algn="l" defTabSz="912813"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598613" indent="-227013" algn="l" defTabSz="912813"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5813" indent="-227013" algn="l" defTabSz="912813"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152372" indent="-228497" algn="l" defTabSz="914320" rtl="0" fontAlgn="base">
        <a:spcBef>
          <a:spcPct val="20000"/>
        </a:spcBef>
        <a:spcAft>
          <a:spcPct val="0"/>
        </a:spcAft>
        <a:buChar char="»"/>
        <a:defRPr sz="2000">
          <a:solidFill>
            <a:schemeClr val="tx1"/>
          </a:solidFill>
          <a:latin typeface="+mn-lt"/>
        </a:defRPr>
      </a:lvl6pPr>
      <a:lvl7pPr marL="2247607" indent="-228497" algn="l" defTabSz="914320" rtl="0" fontAlgn="base">
        <a:spcBef>
          <a:spcPct val="20000"/>
        </a:spcBef>
        <a:spcAft>
          <a:spcPct val="0"/>
        </a:spcAft>
        <a:buChar char="»"/>
        <a:defRPr sz="2000">
          <a:solidFill>
            <a:schemeClr val="tx1"/>
          </a:solidFill>
          <a:latin typeface="+mn-lt"/>
        </a:defRPr>
      </a:lvl7pPr>
      <a:lvl8pPr marL="2342841" indent="-228497" algn="l" defTabSz="914320" rtl="0" fontAlgn="base">
        <a:spcBef>
          <a:spcPct val="20000"/>
        </a:spcBef>
        <a:spcAft>
          <a:spcPct val="0"/>
        </a:spcAft>
        <a:buChar char="»"/>
        <a:defRPr sz="2000">
          <a:solidFill>
            <a:schemeClr val="tx1"/>
          </a:solidFill>
          <a:latin typeface="+mn-lt"/>
        </a:defRPr>
      </a:lvl8pPr>
      <a:lvl9pPr marL="2438076" indent="-228497" algn="l" defTabSz="914320" rtl="0" fontAlgn="base">
        <a:spcBef>
          <a:spcPct val="20000"/>
        </a:spcBef>
        <a:spcAft>
          <a:spcPct val="0"/>
        </a:spcAft>
        <a:buChar char="»"/>
        <a:defRPr sz="2000">
          <a:solidFill>
            <a:schemeClr val="tx1"/>
          </a:solidFill>
          <a:latin typeface="+mn-lt"/>
        </a:defRPr>
      </a:lvl9pPr>
    </p:bodyStyle>
    <p:otherStyle>
      <a:defPPr>
        <a:defRPr lang="en-US"/>
      </a:defPPr>
      <a:lvl1pPr marL="0" algn="l" defTabSz="190470" rtl="0" eaLnBrk="1" latinLnBrk="0" hangingPunct="1">
        <a:defRPr sz="400" kern="1200">
          <a:solidFill>
            <a:schemeClr val="tx1"/>
          </a:solidFill>
          <a:latin typeface="+mn-lt"/>
          <a:ea typeface="+mn-ea"/>
          <a:cs typeface="+mn-cs"/>
        </a:defRPr>
      </a:lvl1pPr>
      <a:lvl2pPr marL="95235" algn="l" defTabSz="190470" rtl="0" eaLnBrk="1" latinLnBrk="0" hangingPunct="1">
        <a:defRPr sz="400" kern="1200">
          <a:solidFill>
            <a:schemeClr val="tx1"/>
          </a:solidFill>
          <a:latin typeface="+mn-lt"/>
          <a:ea typeface="+mn-ea"/>
          <a:cs typeface="+mn-cs"/>
        </a:defRPr>
      </a:lvl2pPr>
      <a:lvl3pPr marL="190470" algn="l" defTabSz="190470" rtl="0" eaLnBrk="1" latinLnBrk="0" hangingPunct="1">
        <a:defRPr sz="400" kern="1200">
          <a:solidFill>
            <a:schemeClr val="tx1"/>
          </a:solidFill>
          <a:latin typeface="+mn-lt"/>
          <a:ea typeface="+mn-ea"/>
          <a:cs typeface="+mn-cs"/>
        </a:defRPr>
      </a:lvl3pPr>
      <a:lvl4pPr marL="285704" algn="l" defTabSz="190470" rtl="0" eaLnBrk="1" latinLnBrk="0" hangingPunct="1">
        <a:defRPr sz="400" kern="1200">
          <a:solidFill>
            <a:schemeClr val="tx1"/>
          </a:solidFill>
          <a:latin typeface="+mn-lt"/>
          <a:ea typeface="+mn-ea"/>
          <a:cs typeface="+mn-cs"/>
        </a:defRPr>
      </a:lvl4pPr>
      <a:lvl5pPr marL="380939" algn="l" defTabSz="190470" rtl="0" eaLnBrk="1" latinLnBrk="0" hangingPunct="1">
        <a:defRPr sz="400" kern="1200">
          <a:solidFill>
            <a:schemeClr val="tx1"/>
          </a:solidFill>
          <a:latin typeface="+mn-lt"/>
          <a:ea typeface="+mn-ea"/>
          <a:cs typeface="+mn-cs"/>
        </a:defRPr>
      </a:lvl5pPr>
      <a:lvl6pPr marL="476174" algn="l" defTabSz="190470" rtl="0" eaLnBrk="1" latinLnBrk="0" hangingPunct="1">
        <a:defRPr sz="400" kern="1200">
          <a:solidFill>
            <a:schemeClr val="tx1"/>
          </a:solidFill>
          <a:latin typeface="+mn-lt"/>
          <a:ea typeface="+mn-ea"/>
          <a:cs typeface="+mn-cs"/>
        </a:defRPr>
      </a:lvl6pPr>
      <a:lvl7pPr marL="571409" algn="l" defTabSz="190470" rtl="0" eaLnBrk="1" latinLnBrk="0" hangingPunct="1">
        <a:defRPr sz="400" kern="1200">
          <a:solidFill>
            <a:schemeClr val="tx1"/>
          </a:solidFill>
          <a:latin typeface="+mn-lt"/>
          <a:ea typeface="+mn-ea"/>
          <a:cs typeface="+mn-cs"/>
        </a:defRPr>
      </a:lvl7pPr>
      <a:lvl8pPr marL="666643" algn="l" defTabSz="190470" rtl="0" eaLnBrk="1" latinLnBrk="0" hangingPunct="1">
        <a:defRPr sz="400" kern="1200">
          <a:solidFill>
            <a:schemeClr val="tx1"/>
          </a:solidFill>
          <a:latin typeface="+mn-lt"/>
          <a:ea typeface="+mn-ea"/>
          <a:cs typeface="+mn-cs"/>
        </a:defRPr>
      </a:lvl8pPr>
      <a:lvl9pPr marL="761878" algn="l" defTabSz="190470" rtl="0" eaLnBrk="1" latinLnBrk="0" hangingPunct="1">
        <a:defRPr sz="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686AA-D197-4DC9-87E4-22B244C33152}" type="datetimeFigureOut">
              <a:rPr lang="en-US" smtClean="0"/>
              <a:t>8/18/23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FA912-7305-420C-A467-1AF4AA7B297E}" type="slidenum">
              <a:rPr lang="en-US" smtClean="0"/>
              <a:t>‹#›</a:t>
            </a:fld>
            <a:endParaRPr lang="en-US" dirty="0"/>
          </a:p>
        </p:txBody>
      </p:sp>
    </p:spTree>
    <p:extLst>
      <p:ext uri="{BB962C8B-B14F-4D97-AF65-F5344CB8AC3E}">
        <p14:creationId xmlns:p14="http://schemas.microsoft.com/office/powerpoint/2010/main" val="387282875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75134" y="2111681"/>
            <a:ext cx="8946525" cy="11089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i="1" dirty="0">
                <a:solidFill>
                  <a:srgbClr val="A90533"/>
                </a:solidFill>
                <a:latin typeface="+mn-lt"/>
              </a:rPr>
              <a:t>Cancer-Associated Fibroblast-Like Cells Predict Response to Immunotherapy in Glioblastoma</a:t>
            </a:r>
          </a:p>
        </p:txBody>
      </p:sp>
      <p:sp>
        <p:nvSpPr>
          <p:cNvPr id="5" name="Subtitle 2"/>
          <p:cNvSpPr txBox="1">
            <a:spLocks/>
          </p:cNvSpPr>
          <p:nvPr/>
        </p:nvSpPr>
        <p:spPr>
          <a:xfrm>
            <a:off x="573879" y="679485"/>
            <a:ext cx="11044236" cy="8490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4000" b="1" dirty="0">
                <a:solidFill>
                  <a:srgbClr val="0C2340"/>
                </a:solidFill>
              </a:rPr>
              <a:t>Indiana Clinical and Translational Sciences Institute</a:t>
            </a:r>
          </a:p>
          <a:p>
            <a:pPr>
              <a:spcBef>
                <a:spcPts val="0"/>
              </a:spcBef>
            </a:pPr>
            <a:endParaRPr lang="en-US" sz="2000" b="1" dirty="0">
              <a:solidFill>
                <a:srgbClr val="0C2340"/>
              </a:solidFill>
            </a:endParaRPr>
          </a:p>
        </p:txBody>
      </p:sp>
      <p:cxnSp>
        <p:nvCxnSpPr>
          <p:cNvPr id="8" name="Straight Connector 7"/>
          <p:cNvCxnSpPr/>
          <p:nvPr/>
        </p:nvCxnSpPr>
        <p:spPr>
          <a:xfrm flipV="1">
            <a:off x="0" y="4577897"/>
            <a:ext cx="12192000" cy="35780"/>
          </a:xfrm>
          <a:prstGeom prst="line">
            <a:avLst/>
          </a:prstGeom>
          <a:ln w="63500">
            <a:solidFill>
              <a:srgbClr val="0C234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3580249" y="4826037"/>
            <a:ext cx="5031501" cy="1750249"/>
          </a:xfrm>
          <a:prstGeom prst="rect">
            <a:avLst/>
          </a:prstGeom>
        </p:spPr>
      </p:pic>
      <p:sp>
        <p:nvSpPr>
          <p:cNvPr id="6" name="Title 1"/>
          <p:cNvSpPr txBox="1">
            <a:spLocks/>
          </p:cNvSpPr>
          <p:nvPr/>
        </p:nvSpPr>
        <p:spPr>
          <a:xfrm>
            <a:off x="1622734" y="3675347"/>
            <a:ext cx="8946525" cy="5877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dirty="0">
              <a:solidFill>
                <a:srgbClr val="A90533"/>
              </a:solidFill>
              <a:latin typeface="+mn-lt"/>
            </a:endParaRPr>
          </a:p>
        </p:txBody>
      </p:sp>
      <p:sp>
        <p:nvSpPr>
          <p:cNvPr id="2" name="TextBox 1"/>
          <p:cNvSpPr txBox="1"/>
          <p:nvPr/>
        </p:nvSpPr>
        <p:spPr>
          <a:xfrm>
            <a:off x="5264376" y="3462987"/>
            <a:ext cx="1968039" cy="646331"/>
          </a:xfrm>
          <a:prstGeom prst="rect">
            <a:avLst/>
          </a:prstGeom>
          <a:noFill/>
        </p:spPr>
        <p:txBody>
          <a:bodyPr wrap="none" rtlCol="0">
            <a:spAutoFit/>
          </a:bodyPr>
          <a:lstStyle/>
          <a:p>
            <a:endParaRPr lang="en-US" dirty="0">
              <a:solidFill>
                <a:srgbClr val="A90533"/>
              </a:solidFill>
            </a:endParaRPr>
          </a:p>
          <a:p>
            <a:pPr algn="ctr"/>
            <a:r>
              <a:rPr lang="en-US" dirty="0">
                <a:solidFill>
                  <a:srgbClr val="A90533"/>
                </a:solidFill>
              </a:rPr>
              <a:t>Maksym Zarodniuk</a:t>
            </a:r>
          </a:p>
        </p:txBody>
      </p:sp>
      <p:sp>
        <p:nvSpPr>
          <p:cNvPr id="10" name="Subtitle 2"/>
          <p:cNvSpPr txBox="1">
            <a:spLocks/>
          </p:cNvSpPr>
          <p:nvPr/>
        </p:nvSpPr>
        <p:spPr>
          <a:xfrm>
            <a:off x="726278" y="1477712"/>
            <a:ext cx="11044236" cy="8490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4000" b="1" dirty="0">
                <a:solidFill>
                  <a:srgbClr val="0C2340"/>
                </a:solidFill>
              </a:rPr>
              <a:t>2023 Annual Meeting </a:t>
            </a:r>
            <a:endParaRPr lang="en-US" sz="2000" b="1" dirty="0">
              <a:solidFill>
                <a:srgbClr val="0C2340"/>
              </a:solidFill>
            </a:endParaRPr>
          </a:p>
        </p:txBody>
      </p:sp>
    </p:spTree>
    <p:extLst>
      <p:ext uri="{BB962C8B-B14F-4D97-AF65-F5344CB8AC3E}">
        <p14:creationId xmlns:p14="http://schemas.microsoft.com/office/powerpoint/2010/main" val="841745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Extracellular matrix expression signatures in glioblastoma</a:t>
            </a:r>
          </a:p>
        </p:txBody>
      </p:sp>
      <p:pic>
        <p:nvPicPr>
          <p:cNvPr id="16" name="Picture 15" descr="A graph of a patient's life&#10;&#10;Description automatically generated with medium confidence">
            <a:extLst>
              <a:ext uri="{FF2B5EF4-FFF2-40B4-BE49-F238E27FC236}">
                <a16:creationId xmlns:a16="http://schemas.microsoft.com/office/drawing/2014/main" id="{8575BED1-804F-F570-457E-819EBEAFA17A}"/>
              </a:ext>
            </a:extLst>
          </p:cNvPr>
          <p:cNvPicPr>
            <a:picLocks noChangeAspect="1"/>
          </p:cNvPicPr>
          <p:nvPr/>
        </p:nvPicPr>
        <p:blipFill rotWithShape="1">
          <a:blip r:embed="rId3">
            <a:extLst>
              <a:ext uri="{28A0092B-C50C-407E-A947-70E740481C1C}">
                <a14:useLocalDpi xmlns:a14="http://schemas.microsoft.com/office/drawing/2010/main" val="0"/>
              </a:ext>
            </a:extLst>
          </a:blip>
          <a:srcRect r="32143"/>
          <a:stretch/>
        </p:blipFill>
        <p:spPr>
          <a:xfrm>
            <a:off x="7889477" y="3102428"/>
            <a:ext cx="3599699" cy="2455228"/>
          </a:xfrm>
          <a:prstGeom prst="rect">
            <a:avLst/>
          </a:prstGeom>
        </p:spPr>
      </p:pic>
      <p:grpSp>
        <p:nvGrpSpPr>
          <p:cNvPr id="19" name="Group 18">
            <a:extLst>
              <a:ext uri="{FF2B5EF4-FFF2-40B4-BE49-F238E27FC236}">
                <a16:creationId xmlns:a16="http://schemas.microsoft.com/office/drawing/2014/main" id="{D5B320A5-B508-272F-40B4-5062E5ABE8B9}"/>
              </a:ext>
            </a:extLst>
          </p:cNvPr>
          <p:cNvGrpSpPr/>
          <p:nvPr/>
        </p:nvGrpSpPr>
        <p:grpSpPr>
          <a:xfrm>
            <a:off x="315514" y="2939425"/>
            <a:ext cx="3224169" cy="2717770"/>
            <a:chOff x="609427" y="2416910"/>
            <a:chExt cx="3331488" cy="2808233"/>
          </a:xfrm>
        </p:grpSpPr>
        <p:pic>
          <p:nvPicPr>
            <p:cNvPr id="14" name="Picture 13" descr="A diagram of a diagram of a structure&#10;&#10;Description automatically generated with medium confidence">
              <a:extLst>
                <a:ext uri="{FF2B5EF4-FFF2-40B4-BE49-F238E27FC236}">
                  <a16:creationId xmlns:a16="http://schemas.microsoft.com/office/drawing/2014/main" id="{F84E0E74-8BB0-78FD-592E-377B7781438D}"/>
                </a:ext>
              </a:extLst>
            </p:cNvPr>
            <p:cNvPicPr>
              <a:picLocks noChangeAspect="1"/>
            </p:cNvPicPr>
            <p:nvPr/>
          </p:nvPicPr>
          <p:blipFill rotWithShape="1">
            <a:blip r:embed="rId4">
              <a:extLst>
                <a:ext uri="{28A0092B-C50C-407E-A947-70E740481C1C}">
                  <a14:useLocalDpi xmlns:a14="http://schemas.microsoft.com/office/drawing/2010/main" val="0"/>
                </a:ext>
              </a:extLst>
            </a:blip>
            <a:srcRect r="54071"/>
            <a:stretch/>
          </p:blipFill>
          <p:spPr>
            <a:xfrm>
              <a:off x="609427" y="2416910"/>
              <a:ext cx="3070231" cy="2808233"/>
            </a:xfrm>
            <a:prstGeom prst="rect">
              <a:avLst/>
            </a:prstGeom>
          </p:spPr>
        </p:pic>
        <p:sp>
          <p:nvSpPr>
            <p:cNvPr id="17" name="Rectangle 16">
              <a:extLst>
                <a:ext uri="{FF2B5EF4-FFF2-40B4-BE49-F238E27FC236}">
                  <a16:creationId xmlns:a16="http://schemas.microsoft.com/office/drawing/2014/main" id="{4F65411A-6A3B-8270-75C1-60C3BCA23BF9}"/>
                </a:ext>
              </a:extLst>
            </p:cNvPr>
            <p:cNvSpPr/>
            <p:nvPr/>
          </p:nvSpPr>
          <p:spPr bwMode="auto">
            <a:xfrm>
              <a:off x="718457" y="2512095"/>
              <a:ext cx="261257" cy="2855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941FB493-A912-D936-BBB7-4CBF7BE071E7}"/>
                </a:ext>
              </a:extLst>
            </p:cNvPr>
            <p:cNvSpPr/>
            <p:nvPr/>
          </p:nvSpPr>
          <p:spPr bwMode="auto">
            <a:xfrm>
              <a:off x="3679658" y="2512095"/>
              <a:ext cx="261257" cy="2855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grpSp>
      <p:sp>
        <p:nvSpPr>
          <p:cNvPr id="23" name="TextBox 22">
            <a:extLst>
              <a:ext uri="{FF2B5EF4-FFF2-40B4-BE49-F238E27FC236}">
                <a16:creationId xmlns:a16="http://schemas.microsoft.com/office/drawing/2014/main" id="{1A30FB16-3E3C-77A9-036F-E4085068E436}"/>
              </a:ext>
            </a:extLst>
          </p:cNvPr>
          <p:cNvSpPr txBox="1"/>
          <p:nvPr/>
        </p:nvSpPr>
        <p:spPr>
          <a:xfrm>
            <a:off x="544286" y="1339521"/>
            <a:ext cx="2656116" cy="1384995"/>
          </a:xfrm>
          <a:prstGeom prst="rect">
            <a:avLst/>
          </a:prstGeom>
          <a:noFill/>
        </p:spPr>
        <p:txBody>
          <a:bodyPr wrap="square" rtlCol="0">
            <a:spAutoFit/>
          </a:bodyPr>
          <a:lstStyle/>
          <a:p>
            <a:pPr marL="285750" indent="-285750" algn="just">
              <a:buFont typeface="Arial" panose="020B0604020202020204" pitchFamily="34" charset="0"/>
              <a:buChar char="•"/>
            </a:pPr>
            <a:r>
              <a:rPr lang="en-US" sz="1400" dirty="0"/>
              <a:t>We performed unsupervised clustering of extracellular matrix (ECM) gene expression data to stratify brain tumors into subtypes based on ECM gene expression</a:t>
            </a:r>
          </a:p>
        </p:txBody>
      </p:sp>
      <p:sp>
        <p:nvSpPr>
          <p:cNvPr id="24" name="TextBox 23">
            <a:extLst>
              <a:ext uri="{FF2B5EF4-FFF2-40B4-BE49-F238E27FC236}">
                <a16:creationId xmlns:a16="http://schemas.microsoft.com/office/drawing/2014/main" id="{EDB0AAAA-DDD9-B232-3B73-636DA4FEB251}"/>
              </a:ext>
            </a:extLst>
          </p:cNvPr>
          <p:cNvSpPr txBox="1"/>
          <p:nvPr/>
        </p:nvSpPr>
        <p:spPr>
          <a:xfrm>
            <a:off x="3614344" y="1339521"/>
            <a:ext cx="3189229" cy="1384995"/>
          </a:xfrm>
          <a:prstGeom prst="rect">
            <a:avLst/>
          </a:prstGeom>
          <a:noFill/>
        </p:spPr>
        <p:txBody>
          <a:bodyPr wrap="square" rtlCol="0">
            <a:spAutoFit/>
          </a:bodyPr>
          <a:lstStyle/>
          <a:p>
            <a:pPr marL="285750" indent="-285750" algn="just">
              <a:buFont typeface="Arial" panose="020B0604020202020204" pitchFamily="34" charset="0"/>
              <a:buChar char="•"/>
            </a:pPr>
            <a:r>
              <a:rPr lang="en-US" sz="1400" dirty="0"/>
              <a:t>We identified a subset of brain tumors (</a:t>
            </a:r>
            <a:r>
              <a:rPr lang="en-US" sz="1400" dirty="0" err="1"/>
              <a:t>ECM</a:t>
            </a:r>
            <a:r>
              <a:rPr lang="en-US" sz="1400" baseline="30000" dirty="0" err="1"/>
              <a:t>hi</a:t>
            </a:r>
            <a:r>
              <a:rPr lang="en-US" sz="1400" dirty="0"/>
              <a:t>) with high expression of fibrillar ECM components (COL1A1, COL5A1, FN1, LAMC1) commonly found in vascular basement membrane</a:t>
            </a:r>
          </a:p>
        </p:txBody>
      </p:sp>
      <p:pic>
        <p:nvPicPr>
          <p:cNvPr id="25" name="Google Shape;148;g24687843f24_0_94">
            <a:extLst>
              <a:ext uri="{FF2B5EF4-FFF2-40B4-BE49-F238E27FC236}">
                <a16:creationId xmlns:a16="http://schemas.microsoft.com/office/drawing/2014/main" id="{323BD0F3-6E16-DAFE-1ACC-49084B4CFE71}"/>
              </a:ext>
            </a:extLst>
          </p:cNvPr>
          <p:cNvPicPr preferRelativeResize="0"/>
          <p:nvPr/>
        </p:nvPicPr>
        <p:blipFill rotWithShape="1">
          <a:blip r:embed="rId5">
            <a:alphaModFix/>
          </a:blip>
          <a:srcRect r="54044"/>
          <a:stretch/>
        </p:blipFill>
        <p:spPr>
          <a:xfrm>
            <a:off x="3572341" y="2830291"/>
            <a:ext cx="4112267" cy="2826904"/>
          </a:xfrm>
          <a:prstGeom prst="rect">
            <a:avLst/>
          </a:prstGeom>
          <a:noFill/>
          <a:ln>
            <a:noFill/>
          </a:ln>
        </p:spPr>
      </p:pic>
      <p:sp>
        <p:nvSpPr>
          <p:cNvPr id="26" name="TextBox 25">
            <a:extLst>
              <a:ext uri="{FF2B5EF4-FFF2-40B4-BE49-F238E27FC236}">
                <a16:creationId xmlns:a16="http://schemas.microsoft.com/office/drawing/2014/main" id="{1504C9B2-D747-F85D-7A50-CF99399F3403}"/>
              </a:ext>
            </a:extLst>
          </p:cNvPr>
          <p:cNvSpPr txBox="1"/>
          <p:nvPr/>
        </p:nvSpPr>
        <p:spPr>
          <a:xfrm>
            <a:off x="8043835" y="1339521"/>
            <a:ext cx="2884429" cy="1384995"/>
          </a:xfrm>
          <a:prstGeom prst="rect">
            <a:avLst/>
          </a:prstGeom>
          <a:noFill/>
        </p:spPr>
        <p:txBody>
          <a:bodyPr wrap="square" rtlCol="0">
            <a:spAutoFit/>
          </a:bodyPr>
          <a:lstStyle/>
          <a:p>
            <a:pPr marL="285750" indent="-285750" algn="just">
              <a:buFont typeface="Arial" panose="020B0604020202020204" pitchFamily="34" charset="0"/>
              <a:buChar char="•"/>
            </a:pPr>
            <a:r>
              <a:rPr lang="en-US" sz="1400" dirty="0" err="1"/>
              <a:t>ECM</a:t>
            </a:r>
            <a:r>
              <a:rPr lang="en-US" sz="1400" baseline="30000" dirty="0" err="1"/>
              <a:t>hi</a:t>
            </a:r>
            <a:r>
              <a:rPr lang="en-US" sz="1400" dirty="0"/>
              <a:t> signature is prognostic of poor patient survival in a number of grade 3 adult tumors, suggesting that it may have clinical and therapeutic relevance</a:t>
            </a:r>
          </a:p>
        </p:txBody>
      </p:sp>
    </p:spTree>
    <p:extLst>
      <p:ext uri="{BB962C8B-B14F-4D97-AF65-F5344CB8AC3E}">
        <p14:creationId xmlns:p14="http://schemas.microsoft.com/office/powerpoint/2010/main" val="1815115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Perivascular fibroblasts predict ICB response in glioblastoma</a:t>
            </a:r>
          </a:p>
        </p:txBody>
      </p:sp>
      <p:pic>
        <p:nvPicPr>
          <p:cNvPr id="7" name="Content Placeholder 6" descr="A diagram of different colored shapes&#10;&#10;Description automatically generated">
            <a:extLst>
              <a:ext uri="{FF2B5EF4-FFF2-40B4-BE49-F238E27FC236}">
                <a16:creationId xmlns:a16="http://schemas.microsoft.com/office/drawing/2014/main" id="{74012320-D71C-ACB5-6DDF-A0C65E549DF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2878" y="2724186"/>
            <a:ext cx="4866087" cy="2757731"/>
          </a:xfrm>
        </p:spPr>
      </p:pic>
      <p:pic>
        <p:nvPicPr>
          <p:cNvPr id="9" name="Picture 8" descr="A group of graphs showing the results of a patient's life cycle&#10;&#10;Description automatically generated">
            <a:extLst>
              <a:ext uri="{FF2B5EF4-FFF2-40B4-BE49-F238E27FC236}">
                <a16:creationId xmlns:a16="http://schemas.microsoft.com/office/drawing/2014/main" id="{4F725523-9C09-78B5-20F8-D25C639E63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5268" y="2767730"/>
            <a:ext cx="4359304" cy="2821842"/>
          </a:xfrm>
          <a:prstGeom prst="rect">
            <a:avLst/>
          </a:prstGeom>
        </p:spPr>
      </p:pic>
      <p:sp>
        <p:nvSpPr>
          <p:cNvPr id="10" name="Rectangle 9">
            <a:extLst>
              <a:ext uri="{FF2B5EF4-FFF2-40B4-BE49-F238E27FC236}">
                <a16:creationId xmlns:a16="http://schemas.microsoft.com/office/drawing/2014/main" id="{F308E84E-68C0-76EF-371A-9D60A8B21095}"/>
              </a:ext>
            </a:extLst>
          </p:cNvPr>
          <p:cNvSpPr/>
          <p:nvPr/>
        </p:nvSpPr>
        <p:spPr bwMode="auto">
          <a:xfrm>
            <a:off x="881909" y="2922570"/>
            <a:ext cx="351576" cy="3205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501CF2CE-51CB-9F73-14FD-29FD35FB81E5}"/>
              </a:ext>
            </a:extLst>
          </p:cNvPr>
          <p:cNvSpPr/>
          <p:nvPr/>
        </p:nvSpPr>
        <p:spPr bwMode="auto">
          <a:xfrm>
            <a:off x="3429164" y="2889912"/>
            <a:ext cx="351576" cy="3205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B420F64F-4249-239B-A7A2-A165560D7F7A}"/>
              </a:ext>
            </a:extLst>
          </p:cNvPr>
          <p:cNvSpPr txBox="1"/>
          <p:nvPr/>
        </p:nvSpPr>
        <p:spPr>
          <a:xfrm>
            <a:off x="805535" y="1415723"/>
            <a:ext cx="4441371" cy="954107"/>
          </a:xfrm>
          <a:prstGeom prst="rect">
            <a:avLst/>
          </a:prstGeom>
          <a:noFill/>
        </p:spPr>
        <p:txBody>
          <a:bodyPr wrap="square" rtlCol="0">
            <a:spAutoFit/>
          </a:bodyPr>
          <a:lstStyle/>
          <a:p>
            <a:pPr marL="285750" indent="-285750" algn="just">
              <a:buFont typeface="Arial" panose="020B0604020202020204" pitchFamily="34" charset="0"/>
              <a:buChar char="•"/>
            </a:pPr>
            <a:r>
              <a:rPr lang="en-US" sz="1400" dirty="0"/>
              <a:t>Using single-cell RNA sequencing data (</a:t>
            </a:r>
            <a:r>
              <a:rPr lang="en-US" sz="1400" dirty="0" err="1"/>
              <a:t>scRNA</a:t>
            </a:r>
            <a:r>
              <a:rPr lang="en-US" sz="1400" dirty="0"/>
              <a:t>-seq) from a cohort of 16 GBM patients, we identified a population of perivascular fibroblasts (P-FB) that are enriched in </a:t>
            </a:r>
            <a:r>
              <a:rPr lang="en-US" sz="1400" dirty="0" err="1"/>
              <a:t>ECM</a:t>
            </a:r>
            <a:r>
              <a:rPr lang="en-US" sz="1400" baseline="30000" dirty="0" err="1"/>
              <a:t>hi</a:t>
            </a:r>
            <a:r>
              <a:rPr lang="en-US" sz="1400" baseline="30000" dirty="0"/>
              <a:t> </a:t>
            </a:r>
            <a:r>
              <a:rPr lang="en-US" sz="1400" dirty="0"/>
              <a:t>GBM</a:t>
            </a:r>
          </a:p>
        </p:txBody>
      </p:sp>
      <p:sp>
        <p:nvSpPr>
          <p:cNvPr id="13" name="TextBox 12">
            <a:extLst>
              <a:ext uri="{FF2B5EF4-FFF2-40B4-BE49-F238E27FC236}">
                <a16:creationId xmlns:a16="http://schemas.microsoft.com/office/drawing/2014/main" id="{B5A209B7-DFCF-0712-3D76-32F878653865}"/>
              </a:ext>
            </a:extLst>
          </p:cNvPr>
          <p:cNvSpPr txBox="1"/>
          <p:nvPr/>
        </p:nvSpPr>
        <p:spPr>
          <a:xfrm>
            <a:off x="6738257" y="1438074"/>
            <a:ext cx="4256316" cy="954107"/>
          </a:xfrm>
          <a:prstGeom prst="rect">
            <a:avLst/>
          </a:prstGeom>
          <a:noFill/>
        </p:spPr>
        <p:txBody>
          <a:bodyPr wrap="square" rtlCol="0">
            <a:spAutoFit/>
          </a:bodyPr>
          <a:lstStyle/>
          <a:p>
            <a:pPr marL="285750" indent="-285750" algn="just">
              <a:buFont typeface="Arial" panose="020B0604020202020204" pitchFamily="34" charset="0"/>
              <a:buChar char="•"/>
            </a:pPr>
            <a:r>
              <a:rPr lang="en-US" sz="1400" dirty="0"/>
              <a:t>Using RNA-</a:t>
            </a:r>
            <a:r>
              <a:rPr lang="en-US" sz="1400" dirty="0" err="1"/>
              <a:t>deq</a:t>
            </a:r>
            <a:r>
              <a:rPr lang="en-US" sz="1400" dirty="0"/>
              <a:t> data from clinical trial cohorts evaluating anti-PD1 immunotherapy, we found that the presence of perivascular fibroblasts is prognostic of treatment response</a:t>
            </a:r>
          </a:p>
        </p:txBody>
      </p:sp>
    </p:spTree>
    <p:extLst>
      <p:ext uri="{BB962C8B-B14F-4D97-AF65-F5344CB8AC3E}">
        <p14:creationId xmlns:p14="http://schemas.microsoft.com/office/powerpoint/2010/main" val="3204201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Fibroblast – myeloid cell crosstalk in glioblastoma</a:t>
            </a:r>
          </a:p>
        </p:txBody>
      </p:sp>
      <p:grpSp>
        <p:nvGrpSpPr>
          <p:cNvPr id="11" name="Group 10">
            <a:extLst>
              <a:ext uri="{FF2B5EF4-FFF2-40B4-BE49-F238E27FC236}">
                <a16:creationId xmlns:a16="http://schemas.microsoft.com/office/drawing/2014/main" id="{555FAF05-3BD6-3C4C-40BA-F3431CC39429}"/>
              </a:ext>
            </a:extLst>
          </p:cNvPr>
          <p:cNvGrpSpPr/>
          <p:nvPr/>
        </p:nvGrpSpPr>
        <p:grpSpPr>
          <a:xfrm>
            <a:off x="283208" y="1388617"/>
            <a:ext cx="7763497" cy="3801118"/>
            <a:chOff x="3048180" y="1489339"/>
            <a:chExt cx="8284029" cy="4055978"/>
          </a:xfrm>
        </p:grpSpPr>
        <p:pic>
          <p:nvPicPr>
            <p:cNvPr id="7" name="Picture 6" descr="A close-up of several graphs&#10;&#10;Description automatically generated">
              <a:extLst>
                <a:ext uri="{FF2B5EF4-FFF2-40B4-BE49-F238E27FC236}">
                  <a16:creationId xmlns:a16="http://schemas.microsoft.com/office/drawing/2014/main" id="{A86BF0F6-2A7D-5F1F-E61D-F9EF390312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180" y="1489339"/>
              <a:ext cx="8284029" cy="4055978"/>
            </a:xfrm>
            <a:prstGeom prst="rect">
              <a:avLst/>
            </a:prstGeom>
          </p:spPr>
        </p:pic>
        <p:sp>
          <p:nvSpPr>
            <p:cNvPr id="8" name="Rectangle 7">
              <a:extLst>
                <a:ext uri="{FF2B5EF4-FFF2-40B4-BE49-F238E27FC236}">
                  <a16:creationId xmlns:a16="http://schemas.microsoft.com/office/drawing/2014/main" id="{53C4CC3B-957C-BA63-AF29-7432F2914F31}"/>
                </a:ext>
              </a:extLst>
            </p:cNvPr>
            <p:cNvSpPr/>
            <p:nvPr/>
          </p:nvSpPr>
          <p:spPr bwMode="auto">
            <a:xfrm>
              <a:off x="3396509" y="1779570"/>
              <a:ext cx="351576" cy="3205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46AB996C-5356-A857-CAA2-47E054F91217}"/>
                </a:ext>
              </a:extLst>
            </p:cNvPr>
            <p:cNvSpPr/>
            <p:nvPr/>
          </p:nvSpPr>
          <p:spPr bwMode="auto">
            <a:xfrm>
              <a:off x="3235006" y="3581824"/>
              <a:ext cx="351576" cy="3205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70048438-7851-09CA-E4E3-F38F41E53FA6}"/>
                </a:ext>
              </a:extLst>
            </p:cNvPr>
            <p:cNvSpPr/>
            <p:nvPr/>
          </p:nvSpPr>
          <p:spPr bwMode="auto">
            <a:xfrm>
              <a:off x="6185034" y="1779569"/>
              <a:ext cx="351576" cy="3205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grpSp>
      <p:sp>
        <p:nvSpPr>
          <p:cNvPr id="12" name="TextBox 11">
            <a:extLst>
              <a:ext uri="{FF2B5EF4-FFF2-40B4-BE49-F238E27FC236}">
                <a16:creationId xmlns:a16="http://schemas.microsoft.com/office/drawing/2014/main" id="{E76B17AC-4538-99D4-98AD-048EBB8D003C}"/>
              </a:ext>
            </a:extLst>
          </p:cNvPr>
          <p:cNvSpPr txBox="1"/>
          <p:nvPr/>
        </p:nvSpPr>
        <p:spPr>
          <a:xfrm>
            <a:off x="7892142" y="1660610"/>
            <a:ext cx="3570696" cy="3970318"/>
          </a:xfrm>
          <a:prstGeom prst="rect">
            <a:avLst/>
          </a:prstGeom>
          <a:noFill/>
        </p:spPr>
        <p:txBody>
          <a:bodyPr wrap="square" rtlCol="0">
            <a:spAutoFit/>
          </a:bodyPr>
          <a:lstStyle/>
          <a:p>
            <a:pPr marL="285750" indent="-285750" algn="just">
              <a:buFont typeface="Arial" panose="020B0604020202020204" pitchFamily="34" charset="0"/>
              <a:buChar char="•"/>
            </a:pPr>
            <a:r>
              <a:rPr lang="en-US" sz="1400" dirty="0"/>
              <a:t>Differential abundance analysis of </a:t>
            </a:r>
            <a:r>
              <a:rPr lang="en-US" sz="1400" dirty="0" err="1"/>
              <a:t>ECMhi</a:t>
            </a:r>
            <a:r>
              <a:rPr lang="en-US" sz="1400" dirty="0"/>
              <a:t> and </a:t>
            </a:r>
            <a:r>
              <a:rPr lang="en-US" sz="1400" dirty="0" err="1"/>
              <a:t>ECM</a:t>
            </a:r>
            <a:r>
              <a:rPr lang="en-US" sz="1400" baseline="30000" dirty="0" err="1"/>
              <a:t>lo</a:t>
            </a:r>
            <a:r>
              <a:rPr lang="en-US" sz="1400" dirty="0"/>
              <a:t> GBM samples revealed an enrichment of immunosuppressive myeloid cell populations.</a:t>
            </a:r>
            <a:br>
              <a:rPr lang="en-US" sz="1400" dirty="0"/>
            </a:br>
            <a:endParaRPr lang="en-US" sz="1400" dirty="0"/>
          </a:p>
          <a:p>
            <a:pPr marL="285750" indent="-285750" algn="just">
              <a:buFont typeface="Arial" panose="020B0604020202020204" pitchFamily="34" charset="0"/>
              <a:buChar char="•"/>
            </a:pPr>
            <a:r>
              <a:rPr lang="en-US" sz="1400" dirty="0"/>
              <a:t>Ligand-receptor network analysis predicted active chemoattractant signaling from fibroblasts to macrophages via pathways known to induce chemotaxis and alternative polarization of tumor-supporting M2-like macrophages.</a:t>
            </a:r>
            <a:br>
              <a:rPr lang="en-US" sz="1400" dirty="0"/>
            </a:br>
            <a:endParaRPr lang="en-US" sz="1400" dirty="0"/>
          </a:p>
          <a:p>
            <a:pPr marL="285750" indent="-285750" algn="just">
              <a:buFont typeface="Arial" panose="020B0604020202020204" pitchFamily="34" charset="0"/>
              <a:buChar char="•"/>
            </a:pPr>
            <a:r>
              <a:rPr lang="en-US" sz="1400" dirty="0"/>
              <a:t>Perivascular fibroblasts may contribute to the establishment of an immunosuppressive microenvironment by driving macrophage recruitment and polarization via chemotaxis and </a:t>
            </a:r>
            <a:r>
              <a:rPr lang="en-US" sz="1400" dirty="0" err="1"/>
              <a:t>periostin</a:t>
            </a:r>
            <a:r>
              <a:rPr lang="en-US" sz="1400" dirty="0"/>
              <a:t> signaling, respectively.</a:t>
            </a:r>
          </a:p>
        </p:txBody>
      </p:sp>
    </p:spTree>
    <p:extLst>
      <p:ext uri="{BB962C8B-B14F-4D97-AF65-F5344CB8AC3E}">
        <p14:creationId xmlns:p14="http://schemas.microsoft.com/office/powerpoint/2010/main" val="3331534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dirty="0">
                <a:effectLst/>
              </a:rPr>
              <a:t> Grant Acknowledgement</a:t>
            </a:r>
            <a:endParaRPr lang="en-US" dirty="0"/>
          </a:p>
        </p:txBody>
      </p:sp>
      <p:sp>
        <p:nvSpPr>
          <p:cNvPr id="3" name="Content Placeholder 2"/>
          <p:cNvSpPr>
            <a:spLocks noGrp="1"/>
          </p:cNvSpPr>
          <p:nvPr>
            <p:ph idx="1"/>
          </p:nvPr>
        </p:nvSpPr>
        <p:spPr>
          <a:xfrm>
            <a:off x="609423" y="1060674"/>
            <a:ext cx="10973153" cy="4736652"/>
          </a:xfrm>
        </p:spPr>
        <p:txBody>
          <a:bodyPr/>
          <a:lstStyle/>
          <a:p>
            <a:pPr>
              <a:spcBef>
                <a:spcPts val="0"/>
              </a:spcBef>
              <a:spcAft>
                <a:spcPts val="0"/>
              </a:spcAft>
            </a:pPr>
            <a:r>
              <a:rPr lang="en-US" sz="1200" b="0" i="0" dirty="0">
                <a:solidFill>
                  <a:schemeClr val="tx1">
                    <a:lumMod val="75000"/>
                    <a:lumOff val="25000"/>
                  </a:schemeClr>
                </a:solidFill>
                <a:effectLst/>
              </a:rPr>
              <a:t>This project was funded with support from the Indiana Clinical and Translational Sciences Institute which is funded in part by Award Number UL1TR002529 from the National Institutes of Health, National Center for Advancing Translational Sciences, Clinical and Translational Sciences Award. The content is solely the responsibility of the authors and does not necessarily represent the official views of the National Institutes of Health.”</a:t>
            </a:r>
            <a:endParaRPr lang="en-US" sz="1800" dirty="0">
              <a:solidFill>
                <a:srgbClr val="000000"/>
              </a:solidFill>
            </a:endParaRPr>
          </a:p>
        </p:txBody>
      </p:sp>
    </p:spTree>
    <p:extLst>
      <p:ext uri="{BB962C8B-B14F-4D97-AF65-F5344CB8AC3E}">
        <p14:creationId xmlns:p14="http://schemas.microsoft.com/office/powerpoint/2010/main" val="390554040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5561</TotalTime>
  <Words>323</Words>
  <Application>Microsoft Macintosh PowerPoint</Application>
  <PresentationFormat>Widescreen</PresentationFormat>
  <Paragraphs>23</Paragraphs>
  <Slides>5</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Calibri Light</vt:lpstr>
      <vt:lpstr>Wingdings</vt:lpstr>
      <vt:lpstr>Default Design</vt:lpstr>
      <vt:lpstr>Office Theme</vt:lpstr>
      <vt:lpstr>PowerPoint Presentation</vt:lpstr>
      <vt:lpstr>Extracellular matrix expression signatures in glioblastoma</vt:lpstr>
      <vt:lpstr>Perivascular fibroblasts predict ICB response in glioblastoma</vt:lpstr>
      <vt:lpstr>Fibroblast – myeloid cell crosstalk in glioblastoma</vt:lpstr>
      <vt:lpstr> Grant Acknowledgement</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Scahill, Samantha L</dc:creator>
  <cp:lastModifiedBy>Maksym Zarodniuk</cp:lastModifiedBy>
  <cp:revision>289</cp:revision>
  <cp:lastPrinted>2019-06-12T19:20:56Z</cp:lastPrinted>
  <dcterms:created xsi:type="dcterms:W3CDTF">2017-12-05T19:51:19Z</dcterms:created>
  <dcterms:modified xsi:type="dcterms:W3CDTF">2023-08-18T20:48:31Z</dcterms:modified>
</cp:coreProperties>
</file>