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8"/>
  </p:notesMasterIdLst>
  <p:handoutMasterIdLst>
    <p:handoutMasterId r:id="rId9"/>
  </p:handoutMasterIdLst>
  <p:sldIdLst>
    <p:sldId id="256" r:id="rId3"/>
    <p:sldId id="359" r:id="rId4"/>
    <p:sldId id="360" r:id="rId5"/>
    <p:sldId id="361" r:id="rId6"/>
    <p:sldId id="363"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04" autoAdjust="0"/>
    <p:restoredTop sz="89263" autoAdjust="0"/>
  </p:normalViewPr>
  <p:slideViewPr>
    <p:cSldViewPr snapToGrid="0">
      <p:cViewPr>
        <p:scale>
          <a:sx n="92" d="100"/>
          <a:sy n="92" d="100"/>
        </p:scale>
        <p:origin x="152" y="52"/>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8/18/2023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8/18/2023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 by stating the Super Big Results (state them in 3 key points, like an outline)</a:t>
            </a:r>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creating your 3 slides that will form your 2-minute video, think about how you would present your slides in a TWEET, and use that brief format to guide your points. Provide key takeaways for the most impact.</a:t>
            </a:r>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sz="1200" b="0" i="0" dirty="0">
                <a:solidFill>
                  <a:srgbClr val="000000"/>
                </a:solidFill>
                <a:effectLst/>
              </a:rPr>
              <a:t>If your project or training has been supported by the Indiana CTSI, your poster and PowerPoint presentation should include acknowledgement of the appropriate Indiana CTSI grant.</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For your convenience, we have added this list of award sources to the last slide of the PowerPoint template. Please review the list of award sources and delete those that did not contribute to the conduct of the research reported in your presentation.</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If your project or training was supported by other grants, please remember to acknowledge those grants as well.</a:t>
            </a:r>
          </a:p>
          <a:p>
            <a:pPr marL="0" indent="0" algn="l">
              <a:buNone/>
            </a:pPr>
            <a:endParaRPr lang="en-US" sz="1200" dirty="0">
              <a:solidFill>
                <a:srgbClr val="000000"/>
              </a:solidFill>
            </a:endParaRPr>
          </a:p>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8/18/2023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75134" y="2111681"/>
            <a:ext cx="8946525" cy="11089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800" b="1" cap="all" dirty="0">
                <a:effectLst/>
                <a:latin typeface="Calibri" panose="020F0502020204030204" pitchFamily="34" charset="0"/>
                <a:ea typeface="等线" panose="02010600030101010101" pitchFamily="2" charset="-122"/>
              </a:rPr>
              <a:t>Changes in protein signaling profiles of brain regions involved in drinking after a history of chronic binge-like drinking</a:t>
            </a:r>
            <a:endParaRPr lang="en-US" sz="2800" b="1" i="1" dirty="0">
              <a:solidFill>
                <a:srgbClr val="A90533"/>
              </a:solidFill>
              <a:latin typeface="+mn-lt"/>
            </a:endParaRP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5835463" y="3441943"/>
            <a:ext cx="1921103" cy="923330"/>
          </a:xfrm>
          <a:prstGeom prst="rect">
            <a:avLst/>
          </a:prstGeom>
          <a:noFill/>
        </p:spPr>
        <p:txBody>
          <a:bodyPr wrap="none" rtlCol="0">
            <a:spAutoFit/>
          </a:bodyPr>
          <a:lstStyle/>
          <a:p>
            <a:endParaRPr lang="en-US" dirty="0">
              <a:solidFill>
                <a:srgbClr val="A90533"/>
              </a:solidFill>
            </a:endParaRPr>
          </a:p>
          <a:p>
            <a:pPr algn="ctr"/>
            <a:r>
              <a:rPr lang="en-US" dirty="0">
                <a:solidFill>
                  <a:srgbClr val="A90533"/>
                </a:solidFill>
              </a:rPr>
              <a:t>Tiange xiao</a:t>
            </a:r>
          </a:p>
          <a:p>
            <a:pPr algn="ctr"/>
            <a:r>
              <a:rPr lang="en-US" dirty="0">
                <a:solidFill>
                  <a:srgbClr val="A90533"/>
                </a:solidFill>
              </a:rPr>
              <a:t>Graduate student</a:t>
            </a: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2023 Annual Meeting </a:t>
            </a:r>
            <a:endParaRPr lang="en-US" sz="2000" b="1" dirty="0">
              <a:solidFill>
                <a:srgbClr val="0C2340"/>
              </a:solidFill>
            </a:endParaRPr>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what I [or we] found</a:t>
            </a:r>
          </a:p>
        </p:txBody>
      </p:sp>
      <p:sp>
        <p:nvSpPr>
          <p:cNvPr id="3" name="Content Placeholder 2"/>
          <p:cNvSpPr>
            <a:spLocks noGrp="1"/>
          </p:cNvSpPr>
          <p:nvPr>
            <p:ph idx="1"/>
          </p:nvPr>
        </p:nvSpPr>
        <p:spPr>
          <a:xfrm>
            <a:off x="1066801" y="1620981"/>
            <a:ext cx="9795164" cy="3754582"/>
          </a:xfrm>
        </p:spPr>
        <p:txBody>
          <a:bodyPr/>
          <a:lstStyle/>
          <a:p>
            <a:pPr marL="0" marR="0">
              <a:lnSpc>
                <a:spcPct val="107000"/>
              </a:lnSpc>
              <a:spcBef>
                <a:spcPts val="0"/>
              </a:spcBef>
              <a:spcAft>
                <a:spcPts val="80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Binge drinking is a significant societal problem that is defined as a pattern of drinking that brings blood alcohol levels (BALs) to 80 mg/dL or above.1,2  A history of chronic binge drinking may produce long term changes in the brain that result in increased susceptibility to alcohol and drug dependence.</a:t>
            </a:r>
          </a:p>
          <a:p>
            <a:pPr marL="0" marR="0">
              <a:lnSpc>
                <a:spcPct val="107000"/>
              </a:lnSpc>
              <a:spcBef>
                <a:spcPts val="0"/>
              </a:spcBef>
              <a:spcAft>
                <a:spcPts val="800"/>
              </a:spcAft>
            </a:pPr>
            <a:endParaRPr lang="en-US" sz="1800" dirty="0">
              <a:effectLst/>
              <a:latin typeface="Calibri" panose="020F0502020204030204" pitchFamily="34" charset="0"/>
              <a:ea typeface="等线" panose="02010600030101010101" pitchFamily="2" charset="-122"/>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Recently the posterior cortical amygdala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pCOA</a:t>
            </a:r>
            <a:r>
              <a:rPr lang="en-US" sz="1800" dirty="0">
                <a:effectLst/>
                <a:latin typeface="Calibri" panose="020F0502020204030204" pitchFamily="34" charset="0"/>
                <a:ea typeface="等线" panose="02010600030101010101" pitchFamily="2" charset="-122"/>
                <a:cs typeface="Times New Roman" panose="02020603050405020304" pitchFamily="18" charset="0"/>
              </a:rPr>
              <a:t>), the ventrolateral periaqueductal gray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vlPAG</a:t>
            </a:r>
            <a:r>
              <a:rPr lang="en-US" sz="1800" dirty="0">
                <a:effectLst/>
                <a:latin typeface="Calibri" panose="020F0502020204030204" pitchFamily="34" charset="0"/>
                <a:ea typeface="等线" panose="02010600030101010101" pitchFamily="2" charset="-122"/>
                <a:cs typeface="Times New Roman" panose="02020603050405020304" pitchFamily="18" charset="0"/>
              </a:rPr>
              <a:t>), and the lateral hypothalamus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Lh</a:t>
            </a:r>
            <a:r>
              <a:rPr lang="en-US" sz="1800" dirty="0">
                <a:effectLst/>
                <a:latin typeface="Calibri" panose="020F0502020204030204" pitchFamily="34" charset="0"/>
                <a:ea typeface="等线" panose="02010600030101010101" pitchFamily="2" charset="-122"/>
                <a:cs typeface="Times New Roman" panose="02020603050405020304" pitchFamily="18" charset="0"/>
              </a:rPr>
              <a:t>) have been identified as important in alcohol drinking behavior.</a:t>
            </a:r>
          </a:p>
          <a:p>
            <a:pPr marL="0" marR="0">
              <a:lnSpc>
                <a:spcPct val="107000"/>
              </a:lnSpc>
              <a:spcBef>
                <a:spcPts val="0"/>
              </a:spcBef>
              <a:spcAft>
                <a:spcPts val="800"/>
              </a:spcAft>
            </a:pPr>
            <a:endParaRPr lang="en-US" sz="1800" dirty="0">
              <a:effectLst/>
              <a:latin typeface="Calibri" panose="020F0502020204030204" pitchFamily="34" charset="0"/>
              <a:ea typeface="等线" panose="02010600030101010101" pitchFamily="2" charset="-122"/>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Thus, we sought to examine protein signaling changes in the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pCOA</a:t>
            </a:r>
            <a:r>
              <a:rPr lang="en-US" sz="1800" dirty="0">
                <a:effectLst/>
                <a:latin typeface="Calibri" panose="020F0502020204030204" pitchFamily="34" charset="0"/>
                <a:ea typeface="等线" panose="02010600030101010101" pitchFamily="2" charset="-122"/>
                <a:cs typeface="Times New Roman" panose="02020603050405020304" pitchFamily="18" charset="0"/>
              </a:rPr>
              <a:t>,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vlPAG</a:t>
            </a:r>
            <a:r>
              <a:rPr lang="en-US" sz="1800" dirty="0">
                <a:effectLst/>
                <a:latin typeface="Calibri" panose="020F0502020204030204" pitchFamily="34" charset="0"/>
                <a:ea typeface="等线" panose="02010600030101010101" pitchFamily="2" charset="-122"/>
                <a:cs typeface="Times New Roman" panose="02020603050405020304" pitchFamily="18" charset="0"/>
              </a:rPr>
              <a:t>, and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Lh</a:t>
            </a:r>
            <a:r>
              <a:rPr lang="en-US" sz="1800" dirty="0">
                <a:effectLst/>
                <a:latin typeface="Calibri" panose="020F0502020204030204" pitchFamily="34" charset="0"/>
                <a:ea typeface="等线" panose="02010600030101010101" pitchFamily="2" charset="-122"/>
                <a:cs typeface="Times New Roman" panose="02020603050405020304" pitchFamily="18" charset="0"/>
              </a:rPr>
              <a:t> after 12 weeks of chronic binge-like drinking, using  the ‘Drinking in the Dark’ (DID) mouse model, followed by Liquid  Chromatography (LC)/Mass Spectrometry (MS) analysis of brain tissue.</a:t>
            </a:r>
          </a:p>
          <a:p>
            <a:endParaRPr lang="en-US" sz="2400" dirty="0"/>
          </a:p>
        </p:txBody>
      </p:sp>
    </p:spTree>
    <p:extLst>
      <p:ext uri="{BB962C8B-B14F-4D97-AF65-F5344CB8AC3E}">
        <p14:creationId xmlns:p14="http://schemas.microsoft.com/office/powerpoint/2010/main" val="181511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how I [or we] did it</a:t>
            </a:r>
          </a:p>
        </p:txBody>
      </p:sp>
      <p:sp>
        <p:nvSpPr>
          <p:cNvPr id="3" name="Content Placeholder 2"/>
          <p:cNvSpPr>
            <a:spLocks noGrp="1"/>
          </p:cNvSpPr>
          <p:nvPr>
            <p:ph idx="1"/>
          </p:nvPr>
        </p:nvSpPr>
        <p:spPr>
          <a:xfrm>
            <a:off x="609428" y="1128889"/>
            <a:ext cx="11499445" cy="4775200"/>
          </a:xfrm>
        </p:spPr>
        <p:txBody>
          <a:bodyPr/>
          <a:lstStyle/>
          <a:p>
            <a:pPr marL="0" marR="0">
              <a:lnSpc>
                <a:spcPct val="107000"/>
              </a:lnSpc>
              <a:spcBef>
                <a:spcPts val="0"/>
              </a:spcBef>
              <a:spcAft>
                <a:spcPts val="80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Our objective is </a:t>
            </a:r>
            <a:r>
              <a:rPr lang="en-US" sz="1800" dirty="0">
                <a:latin typeface="Calibri" panose="020F0502020204030204" pitchFamily="34" charset="0"/>
                <a:ea typeface="等线" panose="02010600030101010101" pitchFamily="2" charset="-122"/>
                <a:cs typeface="Times New Roman" panose="02020603050405020304" pitchFamily="18" charset="0"/>
              </a:rPr>
              <a:t>u</a:t>
            </a:r>
            <a:r>
              <a:rPr lang="en-US" sz="1800" dirty="0">
                <a:effectLst/>
                <a:latin typeface="Calibri" panose="020F0502020204030204" pitchFamily="34" charset="0"/>
                <a:ea typeface="等线" panose="02010600030101010101" pitchFamily="2" charset="-122"/>
                <a:cs typeface="Times New Roman" panose="02020603050405020304" pitchFamily="18" charset="0"/>
              </a:rPr>
              <a:t>sing C57BL/6J mice performed 12 weeks of DID behavior to identify several proteins of interest that have had protein signaling significantly altered by binge-like drinking.</a:t>
            </a:r>
            <a:endParaRPr lang="en-US" sz="1800" b="1" kern="0" dirty="0">
              <a:solidFill>
                <a:srgbClr val="2F5496"/>
              </a:solidFill>
              <a:effectLst/>
              <a:latin typeface="Calibri Light" panose="020F0302020204030204" pitchFamily="34" charset="0"/>
              <a:ea typeface="等线 Light" panose="02010600030101010101" pitchFamily="2" charset="-122"/>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 Animal: Male C57BL/6J mice were ordered from the Jackson Laboratory (Bar Harbor, Maine, USA). Animals arrived at 8 weeks of age. Mice were singe-housed in a 12h/12h reversed light/dark cycle.  DID animal behavior experiment: ‘Drinking in the Dark’ (DID) consisted of mice having 3 days of 2-hr single bottle drinking sessions (20% w/v alcohol) beginning 3 hours into the dark cycle followed by 1 day of 4-hour 20% w/v alcohol access.</a:t>
            </a:r>
          </a:p>
          <a:p>
            <a:pPr marL="0" marR="0">
              <a:lnSpc>
                <a:spcPct val="107000"/>
              </a:lnSpc>
              <a:spcBef>
                <a:spcPts val="0"/>
              </a:spcBef>
              <a:spcAft>
                <a:spcPts val="80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Blood alcohol concentration: Blood from mice was collected every week after the 4-hr drinking session. The blood alcohol concentration was analyzed by an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Analox</a:t>
            </a:r>
            <a:r>
              <a:rPr lang="en-US" sz="1800" dirty="0">
                <a:effectLst/>
                <a:latin typeface="Calibri" panose="020F0502020204030204" pitchFamily="34" charset="0"/>
                <a:ea typeface="等线" panose="02010600030101010101" pitchFamily="2" charset="-122"/>
                <a:cs typeface="Times New Roman" panose="02020603050405020304" pitchFamily="18" charset="0"/>
              </a:rPr>
              <a:t> machine.</a:t>
            </a:r>
          </a:p>
          <a:p>
            <a:pPr marL="0" marR="0">
              <a:lnSpc>
                <a:spcPct val="107000"/>
              </a:lnSpc>
              <a:spcBef>
                <a:spcPts val="0"/>
              </a:spcBef>
              <a:spcAft>
                <a:spcPts val="80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Brain collection : After 12 weeks of chronic binge-like alcohol drinking, brains from the DID mice and age-matched alcohol naive control mice (n=16; 8 male, 8 female) were collected and snap frozen. Brain tissue from each target brain region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pCOA</a:t>
            </a:r>
            <a:r>
              <a:rPr lang="en-US" sz="1800" dirty="0">
                <a:effectLst/>
                <a:latin typeface="Calibri" panose="020F0502020204030204" pitchFamily="34" charset="0"/>
                <a:ea typeface="等线" panose="02010600030101010101" pitchFamily="2" charset="-122"/>
                <a:cs typeface="Times New Roman" panose="02020603050405020304" pitchFamily="18" charset="0"/>
              </a:rPr>
              <a:t>,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vlPAG</a:t>
            </a:r>
            <a:r>
              <a:rPr lang="en-US" sz="1800" dirty="0">
                <a:effectLst/>
                <a:latin typeface="Calibri" panose="020F0502020204030204" pitchFamily="34" charset="0"/>
                <a:ea typeface="等线" panose="02010600030101010101" pitchFamily="2" charset="-122"/>
                <a:cs typeface="Times New Roman" panose="02020603050405020304" pitchFamily="18" charset="0"/>
              </a:rPr>
              <a:t>, and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Lh</a:t>
            </a:r>
            <a:r>
              <a:rPr lang="en-US" sz="1800" dirty="0">
                <a:effectLst/>
                <a:latin typeface="Calibri" panose="020F0502020204030204" pitchFamily="34" charset="0"/>
                <a:ea typeface="等线" panose="02010600030101010101" pitchFamily="2" charset="-122"/>
                <a:cs typeface="Times New Roman" panose="02020603050405020304" pitchFamily="18" charset="0"/>
              </a:rPr>
              <a:t>) was then punched in order to process with LC/MS.  Punches were stored at -80 degrees Celsius until processed by LC/MS for proteomic analysis.</a:t>
            </a:r>
          </a:p>
          <a:p>
            <a:pPr marL="0" marR="0" indent="127000">
              <a:lnSpc>
                <a:spcPct val="107000"/>
              </a:lnSpc>
              <a:spcBef>
                <a:spcPts val="0"/>
              </a:spcBef>
              <a:spcAft>
                <a:spcPts val="80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 DID mice and age-matched alcohol naive control mice (n=16; 8 male, 8 female) were collected and snap frozen. Brain tissue from each target brain region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pCOA</a:t>
            </a:r>
            <a:r>
              <a:rPr lang="en-US" sz="1800" dirty="0">
                <a:effectLst/>
                <a:latin typeface="Calibri" panose="020F0502020204030204" pitchFamily="34" charset="0"/>
                <a:ea typeface="等线" panose="02010600030101010101" pitchFamily="2" charset="-122"/>
                <a:cs typeface="Times New Roman" panose="02020603050405020304" pitchFamily="18" charset="0"/>
              </a:rPr>
              <a:t>,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vlPAG</a:t>
            </a:r>
            <a:r>
              <a:rPr lang="en-US" sz="1800" dirty="0">
                <a:effectLst/>
                <a:latin typeface="Calibri" panose="020F0502020204030204" pitchFamily="34" charset="0"/>
                <a:ea typeface="等线" panose="02010600030101010101" pitchFamily="2" charset="-122"/>
                <a:cs typeface="Times New Roman" panose="02020603050405020304" pitchFamily="18" charset="0"/>
              </a:rPr>
              <a:t>, and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Lh</a:t>
            </a:r>
            <a:r>
              <a:rPr lang="en-US" sz="1800" dirty="0">
                <a:effectLst/>
                <a:latin typeface="Calibri" panose="020F0502020204030204" pitchFamily="34" charset="0"/>
                <a:ea typeface="等线" panose="02010600030101010101" pitchFamily="2" charset="-122"/>
                <a:cs typeface="Times New Roman" panose="02020603050405020304" pitchFamily="18" charset="0"/>
              </a:rPr>
              <a:t>) was then punched in order to process with LC/MS. Punches were stored at -80 degrees Celsius until processed by LC/MS for proteomic</a:t>
            </a:r>
          </a:p>
          <a:p>
            <a:pPr marL="0" marR="0" indent="127000">
              <a:lnSpc>
                <a:spcPct val="107000"/>
              </a:lnSpc>
              <a:spcBef>
                <a:spcPts val="0"/>
              </a:spcBef>
              <a:spcAft>
                <a:spcPts val="80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analysis.</a:t>
            </a:r>
          </a:p>
          <a:p>
            <a:pPr marL="0" indent="0">
              <a:buNone/>
            </a:pPr>
            <a:endParaRPr lang="en-US" sz="2400" dirty="0"/>
          </a:p>
        </p:txBody>
      </p:sp>
    </p:spTree>
    <p:extLst>
      <p:ext uri="{BB962C8B-B14F-4D97-AF65-F5344CB8AC3E}">
        <p14:creationId xmlns:p14="http://schemas.microsoft.com/office/powerpoint/2010/main" val="32042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implications for patients or the community/ or next steps</a:t>
            </a:r>
          </a:p>
        </p:txBody>
      </p:sp>
      <p:sp>
        <p:nvSpPr>
          <p:cNvPr id="3" name="Content Placeholder 2"/>
          <p:cNvSpPr>
            <a:spLocks noGrp="1"/>
          </p:cNvSpPr>
          <p:nvPr>
            <p:ph idx="1"/>
          </p:nvPr>
        </p:nvSpPr>
        <p:spPr>
          <a:xfrm>
            <a:off x="644065" y="1357489"/>
            <a:ext cx="10973153" cy="4775200"/>
          </a:xfrm>
        </p:spPr>
        <p:txBody>
          <a:bodyPr/>
          <a:lstStyle/>
          <a:p>
            <a:pPr marL="0" marR="0">
              <a:lnSpc>
                <a:spcPct val="107000"/>
              </a:lnSpc>
              <a:spcBef>
                <a:spcPts val="0"/>
              </a:spcBef>
              <a:spcAft>
                <a:spcPts val="80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The currently Drinking in the dark model enabled us to have mice perform binge-like drinking behavior for 12 weeks. Our finding indicate Binge-like alcohol drinking produced sex differences in alcohol intake.</a:t>
            </a:r>
          </a:p>
          <a:p>
            <a:pPr marL="0" marR="0">
              <a:lnSpc>
                <a:spcPct val="107000"/>
              </a:lnSpc>
              <a:spcBef>
                <a:spcPts val="0"/>
              </a:spcBef>
              <a:spcAft>
                <a:spcPts val="80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Alcohol withdrawal reduced the anxiety-like behavior in this cohort.</a:t>
            </a:r>
          </a:p>
          <a:p>
            <a:pPr marL="0" marR="0">
              <a:lnSpc>
                <a:spcPct val="107000"/>
              </a:lnSpc>
              <a:spcBef>
                <a:spcPts val="0"/>
              </a:spcBef>
              <a:spcAft>
                <a:spcPts val="80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Brain tissue is currently being analyzed through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Maxquant</a:t>
            </a:r>
            <a:r>
              <a:rPr lang="en-US" sz="1800" dirty="0">
                <a:effectLst/>
                <a:latin typeface="Calibri" panose="020F0502020204030204" pitchFamily="34" charset="0"/>
                <a:ea typeface="等线" panose="02010600030101010101" pitchFamily="2" charset="-122"/>
                <a:cs typeface="Times New Roman" panose="02020603050405020304" pitchFamily="18" charset="0"/>
              </a:rPr>
              <a:t> software to identify significant changes in protein signaling caused by chronic binge-like alcohol drinking. We expect to identify several proteins of interest that have had protein signaling significantly altered by binge-like drinking.</a:t>
            </a:r>
          </a:p>
        </p:txBody>
      </p:sp>
    </p:spTree>
    <p:extLst>
      <p:ext uri="{BB962C8B-B14F-4D97-AF65-F5344CB8AC3E}">
        <p14:creationId xmlns:p14="http://schemas.microsoft.com/office/powerpoint/2010/main" val="333153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pPr marL="0" indent="0">
              <a:spcBef>
                <a:spcPts val="0"/>
              </a:spcBef>
              <a:spcAft>
                <a:spcPts val="0"/>
              </a:spcAft>
              <a:buNone/>
            </a:pPr>
            <a:endParaRPr lang="en-US" sz="1800" dirty="0">
              <a:solidFill>
                <a:srgbClr val="000000"/>
              </a:solidFill>
            </a:endParaRP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5445</TotalTime>
  <Words>766</Words>
  <Application>Microsoft Office PowerPoint</Application>
  <PresentationFormat>Widescreen</PresentationFormat>
  <Paragraphs>36</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Here’s what I [or we] found</vt:lpstr>
      <vt:lpstr>Here’s how I [or we] did it</vt:lpstr>
      <vt:lpstr>Future implications for patients or the community/ or next steps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Xiao, Tiange</cp:lastModifiedBy>
  <cp:revision>288</cp:revision>
  <cp:lastPrinted>2019-06-12T19:20:56Z</cp:lastPrinted>
  <dcterms:created xsi:type="dcterms:W3CDTF">2017-12-05T19:51:19Z</dcterms:created>
  <dcterms:modified xsi:type="dcterms:W3CDTF">2023-08-18T20:57:22Z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044bd30-2ed7-4c9d-9d12-46200872a97b_Enabled">
    <vt:lpwstr>true</vt:lpwstr>
  </property>
  <property fmtid="{D5CDD505-2E9C-101B-9397-08002B2CF9AE}" pid="3" name="MSIP_Label_4044bd30-2ed7-4c9d-9d12-46200872a97b_SetDate">
    <vt:lpwstr>2023-08-18T20:18:13Z</vt:lpwstr>
  </property>
  <property fmtid="{D5CDD505-2E9C-101B-9397-08002B2CF9AE}" pid="4" name="MSIP_Label_4044bd30-2ed7-4c9d-9d12-46200872a97b_Method">
    <vt:lpwstr>Standard</vt:lpwstr>
  </property>
  <property fmtid="{D5CDD505-2E9C-101B-9397-08002B2CF9AE}" pid="5" name="MSIP_Label_4044bd30-2ed7-4c9d-9d12-46200872a97b_Name">
    <vt:lpwstr>defa4170-0d19-0005-0004-bc88714345d2</vt:lpwstr>
  </property>
  <property fmtid="{D5CDD505-2E9C-101B-9397-08002B2CF9AE}" pid="6" name="MSIP_Label_4044bd30-2ed7-4c9d-9d12-46200872a97b_SiteId">
    <vt:lpwstr>4130bd39-7c53-419c-b1e5-8758d6d63f21</vt:lpwstr>
  </property>
  <property fmtid="{D5CDD505-2E9C-101B-9397-08002B2CF9AE}" pid="7" name="MSIP_Label_4044bd30-2ed7-4c9d-9d12-46200872a97b_ActionId">
    <vt:lpwstr>0498cebc-8acc-43c4-aac9-1d87d91957e6</vt:lpwstr>
  </property>
  <property fmtid="{D5CDD505-2E9C-101B-9397-08002B2CF9AE}" pid="8" name="MSIP_Label_4044bd30-2ed7-4c9d-9d12-46200872a97b_ContentBits">
    <vt:lpwstr>0</vt:lpwstr>
  </property>
</Properties>
</file>