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7"/>
  </p:notesMasterIdLst>
  <p:handoutMasterIdLst>
    <p:handoutMasterId r:id="rId8"/>
  </p:handoutMasterIdLst>
  <p:sldIdLst>
    <p:sldId id="256" r:id="rId3"/>
    <p:sldId id="359" r:id="rId4"/>
    <p:sldId id="360" r:id="rId5"/>
    <p:sldId id="361"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autoAdjust="0"/>
    <p:restoredTop sz="89263" autoAdjust="0"/>
  </p:normalViewPr>
  <p:slideViewPr>
    <p:cSldViewPr snapToGrid="0">
      <p:cViewPr varScale="1">
        <p:scale>
          <a:sx n="76" d="100"/>
          <a:sy n="76" d="100"/>
        </p:scale>
        <p:origin x="840" y="67"/>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8/16/2023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oleObject" Target="../embeddings/oleObject4.bin"/><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5134" y="2111681"/>
            <a:ext cx="8946525" cy="11089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A90533"/>
                </a:solidFill>
                <a:latin typeface="+mn-lt"/>
              </a:rPr>
              <a:t>Cannabinoid Receptor Type II Agonist LY2828360 Reverses Two Distinct Forms of Neuropathic Pain Without Producing Reward</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3272036" y="3517858"/>
            <a:ext cx="6425029" cy="646331"/>
          </a:xfrm>
          <a:prstGeom prst="rect">
            <a:avLst/>
          </a:prstGeom>
          <a:noFill/>
        </p:spPr>
        <p:txBody>
          <a:bodyPr wrap="none" rtlCol="0">
            <a:spAutoFit/>
          </a:bodyPr>
          <a:lstStyle/>
          <a:p>
            <a:endParaRPr lang="en-US" dirty="0">
              <a:solidFill>
                <a:srgbClr val="A90533"/>
              </a:solidFill>
            </a:endParaRPr>
          </a:p>
          <a:p>
            <a:pPr algn="ctr"/>
            <a:r>
              <a:rPr lang="en-US" b="1" u="sng" dirty="0">
                <a:solidFill>
                  <a:srgbClr val="A90533"/>
                </a:solidFill>
              </a:rPr>
              <a:t>Jonah L. Wirt</a:t>
            </a:r>
            <a:r>
              <a:rPr lang="en-US" dirty="0">
                <a:solidFill>
                  <a:srgbClr val="A90533"/>
                </a:solidFill>
              </a:rPr>
              <a:t>, Kelsey Guenther, Shahin </a:t>
            </a:r>
            <a:r>
              <a:rPr lang="en-US" dirty="0" err="1">
                <a:solidFill>
                  <a:srgbClr val="A90533"/>
                </a:solidFill>
              </a:rPr>
              <a:t>Saberi</a:t>
            </a:r>
            <a:r>
              <a:rPr lang="en-US" dirty="0">
                <a:solidFill>
                  <a:srgbClr val="A90533"/>
                </a:solidFill>
              </a:rPr>
              <a:t>, Andrea G. Hohmann</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what we found (Results)</a:t>
            </a:r>
          </a:p>
        </p:txBody>
      </p:sp>
      <p:sp>
        <p:nvSpPr>
          <p:cNvPr id="3" name="Content Placeholder 2"/>
          <p:cNvSpPr>
            <a:spLocks noGrp="1"/>
          </p:cNvSpPr>
          <p:nvPr>
            <p:ph idx="1"/>
          </p:nvPr>
        </p:nvSpPr>
        <p:spPr>
          <a:xfrm>
            <a:off x="378317" y="1229373"/>
            <a:ext cx="5108084" cy="4775200"/>
          </a:xfrm>
        </p:spPr>
        <p:txBody>
          <a:bodyPr/>
          <a:lstStyle/>
          <a:p>
            <a:pPr marL="457200" indent="-457200">
              <a:buFont typeface="Arial" panose="020B0604020202020204" pitchFamily="34" charset="0"/>
              <a:buChar char="•"/>
            </a:pPr>
            <a:r>
              <a:rPr lang="en-US" sz="1800" dirty="0"/>
              <a:t>Our studies revealed that Cannabinoid Type II Agonist LY2828360 Reverses Sciatic Nerve Pain and Chemotherapy Induced Peripheral Neuropathy Without Development of Tolerance in a 10-Day Chronic Dosing Paradigm.</a:t>
            </a:r>
          </a:p>
          <a:p>
            <a:pPr marL="0" indent="0">
              <a:buNone/>
            </a:pPr>
            <a:endParaRPr lang="en-US" sz="1800" dirty="0"/>
          </a:p>
          <a:p>
            <a:pPr marL="457200" indent="-457200">
              <a:buFont typeface="Arial" panose="020B0604020202020204" pitchFamily="34" charset="0"/>
              <a:buChar char="•"/>
            </a:pPr>
            <a:r>
              <a:rPr lang="en-US" sz="1800" dirty="0"/>
              <a:t>Our studies also revealed that LY2828360 does not produce rewarding effects like morphine does in the conditioned place preference assay, and that LY2828360 blocks the rewarding effects of morphine in this assay.</a:t>
            </a:r>
          </a:p>
          <a:p>
            <a:pPr marL="0" indent="0">
              <a:buNone/>
            </a:pPr>
            <a:endParaRPr lang="en-US" sz="1800" dirty="0"/>
          </a:p>
          <a:p>
            <a:pPr marL="457200" indent="-457200">
              <a:buFont typeface="Arial" panose="020B0604020202020204" pitchFamily="34" charset="0"/>
              <a:buChar char="•"/>
            </a:pPr>
            <a:r>
              <a:rPr lang="en-US" sz="1800" dirty="0"/>
              <a:t>These findings show that agonism of the CB2 receptor may hold promise both in treating distinct forms of pain, as well as in reducing the abuse liability of opioids such as morphine. </a:t>
            </a:r>
          </a:p>
        </p:txBody>
      </p:sp>
      <p:sp>
        <p:nvSpPr>
          <p:cNvPr id="5" name="TextBox 4">
            <a:extLst>
              <a:ext uri="{FF2B5EF4-FFF2-40B4-BE49-F238E27FC236}">
                <a16:creationId xmlns:a16="http://schemas.microsoft.com/office/drawing/2014/main" id="{EBD01FA2-4E3A-C0E4-E93B-903249923D99}"/>
              </a:ext>
            </a:extLst>
          </p:cNvPr>
          <p:cNvSpPr txBox="1"/>
          <p:nvPr/>
        </p:nvSpPr>
        <p:spPr>
          <a:xfrm>
            <a:off x="4175091" y="3829650"/>
            <a:ext cx="6099348"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7" name="TextBox 6">
            <a:extLst>
              <a:ext uri="{FF2B5EF4-FFF2-40B4-BE49-F238E27FC236}">
                <a16:creationId xmlns:a16="http://schemas.microsoft.com/office/drawing/2014/main" id="{F082297D-DCCF-BAD3-40EF-D57F7FA8E830}"/>
              </a:ext>
            </a:extLst>
          </p:cNvPr>
          <p:cNvSpPr txBox="1"/>
          <p:nvPr/>
        </p:nvSpPr>
        <p:spPr>
          <a:xfrm>
            <a:off x="3049675" y="3246846"/>
            <a:ext cx="6099348"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graphicFrame>
        <p:nvGraphicFramePr>
          <p:cNvPr id="12" name="Object 11">
            <a:extLst>
              <a:ext uri="{FF2B5EF4-FFF2-40B4-BE49-F238E27FC236}">
                <a16:creationId xmlns:a16="http://schemas.microsoft.com/office/drawing/2014/main" id="{5046B178-A00C-90F8-5F7C-0952F0095E79}"/>
              </a:ext>
            </a:extLst>
          </p:cNvPr>
          <p:cNvGraphicFramePr>
            <a:graphicFrameLocks noChangeAspect="1"/>
          </p:cNvGraphicFramePr>
          <p:nvPr>
            <p:extLst>
              <p:ext uri="{D42A27DB-BD31-4B8C-83A1-F6EECF244321}">
                <p14:modId xmlns:p14="http://schemas.microsoft.com/office/powerpoint/2010/main" val="1392999209"/>
              </p:ext>
            </p:extLst>
          </p:nvPr>
        </p:nvGraphicFramePr>
        <p:xfrm>
          <a:off x="7408985" y="3288011"/>
          <a:ext cx="4783015" cy="2931492"/>
        </p:xfrm>
        <a:graphic>
          <a:graphicData uri="http://schemas.openxmlformats.org/presentationml/2006/ole">
            <mc:AlternateContent xmlns:mc="http://schemas.openxmlformats.org/markup-compatibility/2006">
              <mc:Choice xmlns:v="urn:schemas-microsoft-com:vml" Requires="v">
                <p:oleObj name="Prism 7" r:id="rId3" imgW="9135280" imgH="7061367" progId="Prism7.Document">
                  <p:embed/>
                </p:oleObj>
              </mc:Choice>
              <mc:Fallback>
                <p:oleObj name="Prism 7" r:id="rId3" imgW="9135280" imgH="7061367" progId="Prism7.Document">
                  <p:embed/>
                  <p:pic>
                    <p:nvPicPr>
                      <p:cNvPr id="2" name="Object 1">
                        <a:extLst>
                          <a:ext uri="{FF2B5EF4-FFF2-40B4-BE49-F238E27FC236}">
                            <a16:creationId xmlns:a16="http://schemas.microsoft.com/office/drawing/2014/main" id="{DC13DE4F-A058-D2A5-5050-668516C9622B}"/>
                          </a:ext>
                        </a:extLst>
                      </p:cNvPr>
                      <p:cNvPicPr/>
                      <p:nvPr/>
                    </p:nvPicPr>
                    <p:blipFill>
                      <a:blip r:embed="rId4"/>
                      <a:stretch>
                        <a:fillRect/>
                      </a:stretch>
                    </p:blipFill>
                    <p:spPr>
                      <a:xfrm>
                        <a:off x="7408985" y="3288011"/>
                        <a:ext cx="4783015" cy="293149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3C26511-0CE6-3682-9328-24C694A2414A}"/>
              </a:ext>
            </a:extLst>
          </p:cNvPr>
          <p:cNvGraphicFramePr>
            <a:graphicFrameLocks noChangeAspect="1"/>
          </p:cNvGraphicFramePr>
          <p:nvPr>
            <p:extLst>
              <p:ext uri="{D42A27DB-BD31-4B8C-83A1-F6EECF244321}">
                <p14:modId xmlns:p14="http://schemas.microsoft.com/office/powerpoint/2010/main" val="4010800862"/>
              </p:ext>
            </p:extLst>
          </p:nvPr>
        </p:nvGraphicFramePr>
        <p:xfrm>
          <a:off x="5712420" y="934424"/>
          <a:ext cx="2768390" cy="2389700"/>
        </p:xfrm>
        <a:graphic>
          <a:graphicData uri="http://schemas.openxmlformats.org/presentationml/2006/ole">
            <mc:AlternateContent xmlns:mc="http://schemas.openxmlformats.org/markup-compatibility/2006">
              <mc:Choice xmlns:v="urn:schemas-microsoft-com:vml" Requires="v">
                <p:oleObj name="Prism 7" r:id="rId5" imgW="4450197" imgH="3842123" progId="Prism7.Document">
                  <p:embed/>
                </p:oleObj>
              </mc:Choice>
              <mc:Fallback>
                <p:oleObj name="Prism 7" r:id="rId5" imgW="4450197" imgH="3842123" progId="Prism7.Document">
                  <p:embed/>
                  <p:pic>
                    <p:nvPicPr>
                      <p:cNvPr id="13" name="Object 12">
                        <a:extLst>
                          <a:ext uri="{FF2B5EF4-FFF2-40B4-BE49-F238E27FC236}">
                            <a16:creationId xmlns:a16="http://schemas.microsoft.com/office/drawing/2014/main" id="{10A0F15D-4CE3-90CC-4438-9A5E8D59792C}"/>
                          </a:ext>
                        </a:extLst>
                      </p:cNvPr>
                      <p:cNvPicPr/>
                      <p:nvPr/>
                    </p:nvPicPr>
                    <p:blipFill>
                      <a:blip r:embed="rId6"/>
                      <a:stretch>
                        <a:fillRect/>
                      </a:stretch>
                    </p:blipFill>
                    <p:spPr>
                      <a:xfrm>
                        <a:off x="5712420" y="934424"/>
                        <a:ext cx="2768390" cy="23897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A7C4F85-12FF-93D9-6EE9-C379F5A1F94B}"/>
              </a:ext>
            </a:extLst>
          </p:cNvPr>
          <p:cNvGraphicFramePr>
            <a:graphicFrameLocks noChangeAspect="1"/>
          </p:cNvGraphicFramePr>
          <p:nvPr>
            <p:extLst>
              <p:ext uri="{D42A27DB-BD31-4B8C-83A1-F6EECF244321}">
                <p14:modId xmlns:p14="http://schemas.microsoft.com/office/powerpoint/2010/main" val="2716201697"/>
              </p:ext>
            </p:extLst>
          </p:nvPr>
        </p:nvGraphicFramePr>
        <p:xfrm>
          <a:off x="8890244" y="934424"/>
          <a:ext cx="2768390" cy="2501633"/>
        </p:xfrm>
        <a:graphic>
          <a:graphicData uri="http://schemas.openxmlformats.org/presentationml/2006/ole">
            <mc:AlternateContent xmlns:mc="http://schemas.openxmlformats.org/markup-compatibility/2006">
              <mc:Choice xmlns:v="urn:schemas-microsoft-com:vml" Requires="v">
                <p:oleObj name="Prism 7" r:id="rId7" imgW="4408360" imgH="3983335" progId="Prism7.Document">
                  <p:embed/>
                </p:oleObj>
              </mc:Choice>
              <mc:Fallback>
                <p:oleObj name="Prism 7" r:id="rId7" imgW="4408360" imgH="3983335" progId="Prism7.Document">
                  <p:embed/>
                  <p:pic>
                    <p:nvPicPr>
                      <p:cNvPr id="7" name="Object 6">
                        <a:extLst>
                          <a:ext uri="{FF2B5EF4-FFF2-40B4-BE49-F238E27FC236}">
                            <a16:creationId xmlns:a16="http://schemas.microsoft.com/office/drawing/2014/main" id="{73E2855D-9C24-2953-32D7-96937D10F3B0}"/>
                          </a:ext>
                        </a:extLst>
                      </p:cNvPr>
                      <p:cNvPicPr/>
                      <p:nvPr/>
                    </p:nvPicPr>
                    <p:blipFill>
                      <a:blip r:embed="rId8"/>
                      <a:stretch>
                        <a:fillRect/>
                      </a:stretch>
                    </p:blipFill>
                    <p:spPr>
                      <a:xfrm>
                        <a:off x="8890244" y="934424"/>
                        <a:ext cx="2768390" cy="2501633"/>
                      </a:xfrm>
                      <a:prstGeom prst="rect">
                        <a:avLst/>
                      </a:prstGeom>
                    </p:spPr>
                  </p:pic>
                </p:oleObj>
              </mc:Fallback>
            </mc:AlternateContent>
          </a:graphicData>
        </a:graphic>
      </p:graphicFrame>
    </p:spTree>
    <p:extLst>
      <p:ext uri="{BB962C8B-B14F-4D97-AF65-F5344CB8AC3E}">
        <p14:creationId xmlns:p14="http://schemas.microsoft.com/office/powerpoint/2010/main" val="181511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23" y="129745"/>
            <a:ext cx="10973154" cy="616125"/>
          </a:xfrm>
        </p:spPr>
        <p:txBody>
          <a:bodyPr/>
          <a:lstStyle/>
          <a:p>
            <a:r>
              <a:rPr lang="en-US" dirty="0"/>
              <a:t>Here’s how we did it (Methods)</a:t>
            </a:r>
          </a:p>
        </p:txBody>
      </p:sp>
      <p:sp>
        <p:nvSpPr>
          <p:cNvPr id="3" name="Content Placeholder 2"/>
          <p:cNvSpPr>
            <a:spLocks noGrp="1"/>
          </p:cNvSpPr>
          <p:nvPr>
            <p:ph idx="1"/>
          </p:nvPr>
        </p:nvSpPr>
        <p:spPr>
          <a:xfrm>
            <a:off x="19925" y="1210355"/>
            <a:ext cx="6076075" cy="4004951"/>
          </a:xfrm>
        </p:spPr>
        <p:txBody>
          <a:bodyPr/>
          <a:lstStyle/>
          <a:p>
            <a:r>
              <a:rPr lang="en-US" sz="1800" dirty="0"/>
              <a:t>Surgical ligation of the sciatic nerve or chemotherapeutic treatment with the </a:t>
            </a:r>
            <a:r>
              <a:rPr lang="en-US" sz="1800" dirty="0" err="1"/>
              <a:t>taxane</a:t>
            </a:r>
            <a:r>
              <a:rPr lang="en-US" sz="1800" dirty="0"/>
              <a:t> agent paclitaxel were used to induce two distinct forms of neuropathic pain.</a:t>
            </a:r>
          </a:p>
          <a:p>
            <a:pPr marL="0" indent="0">
              <a:buNone/>
            </a:pPr>
            <a:endParaRPr lang="en-US" sz="1800" dirty="0"/>
          </a:p>
          <a:p>
            <a:r>
              <a:rPr lang="en-US" sz="1800" dirty="0"/>
              <a:t>Mechanical von Frey stimulation (force (g) required to cause a paw withdrawal response) was used to assess mechanical hypersensitivity induced by sciatic nerve ligation or chemotherapy. A lower force required to cause a withdrawal response is indicative of more pain behavior.</a:t>
            </a:r>
          </a:p>
          <a:p>
            <a:pPr marL="0" indent="0">
              <a:buNone/>
            </a:pPr>
            <a:endParaRPr lang="en-US" sz="1800" dirty="0"/>
          </a:p>
          <a:p>
            <a:r>
              <a:rPr lang="en-US" sz="1800" dirty="0"/>
              <a:t>Conditioned place preference testing was used to assess seeking behavior after pairing drugs to chambers with distinct visual cues. Significantly higher time spent in one chamber is indicative of an animal exhibiting seeking behavior for the drug it was paired with. This assay can be used to assess abuse liability of different drugs.</a:t>
            </a:r>
          </a:p>
        </p:txBody>
      </p:sp>
      <p:pic>
        <p:nvPicPr>
          <p:cNvPr id="2050" name="Picture 2" descr="A drawing of a room&#10;&#10;Description automatically generated">
            <a:extLst>
              <a:ext uri="{FF2B5EF4-FFF2-40B4-BE49-F238E27FC236}">
                <a16:creationId xmlns:a16="http://schemas.microsoft.com/office/drawing/2014/main" id="{813FDF74-A523-DA4B-5DBE-13918B988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969" y="4589728"/>
            <a:ext cx="2762668" cy="1251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F89FCE-05C1-CC3C-D7E8-94F45EA4611E}"/>
              </a:ext>
            </a:extLst>
          </p:cNvPr>
          <p:cNvSpPr txBox="1"/>
          <p:nvPr/>
        </p:nvSpPr>
        <p:spPr>
          <a:xfrm>
            <a:off x="7576809" y="5845839"/>
            <a:ext cx="3523794" cy="369332"/>
          </a:xfrm>
          <a:prstGeom prst="rect">
            <a:avLst/>
          </a:prstGeom>
          <a:noFill/>
        </p:spPr>
        <p:txBody>
          <a:bodyPr wrap="square" rtlCol="0">
            <a:spAutoFit/>
          </a:bodyPr>
          <a:lstStyle/>
          <a:p>
            <a:r>
              <a:rPr lang="en-US" b="1" dirty="0"/>
              <a:t>Conditioned Place Preference</a:t>
            </a:r>
          </a:p>
        </p:txBody>
      </p:sp>
      <p:pic>
        <p:nvPicPr>
          <p:cNvPr id="2052" name="Picture 4" descr="A white rat with orange spots&#10;&#10;Description automatically generated">
            <a:extLst>
              <a:ext uri="{FF2B5EF4-FFF2-40B4-BE49-F238E27FC236}">
                <a16:creationId xmlns:a16="http://schemas.microsoft.com/office/drawing/2014/main" id="{7415A1E1-C70D-7FAE-8EE3-1C1E9E36E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429" y="984426"/>
            <a:ext cx="2792475" cy="8717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 white rat with long tail and long tail attached to a pipe&#10;&#10;Description automatically generated">
            <a:extLst>
              <a:ext uri="{FF2B5EF4-FFF2-40B4-BE49-F238E27FC236}">
                <a16:creationId xmlns:a16="http://schemas.microsoft.com/office/drawing/2014/main" id="{72A3CEC6-4951-5F47-AC10-6916FC8319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8706" y="935993"/>
            <a:ext cx="2243871" cy="9675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E48920-AF73-8B02-618F-ECF7F65053F4}"/>
              </a:ext>
            </a:extLst>
          </p:cNvPr>
          <p:cNvSpPr txBox="1"/>
          <p:nvPr/>
        </p:nvSpPr>
        <p:spPr>
          <a:xfrm>
            <a:off x="6307429" y="1718923"/>
            <a:ext cx="2184572" cy="369332"/>
          </a:xfrm>
          <a:prstGeom prst="rect">
            <a:avLst/>
          </a:prstGeom>
          <a:noFill/>
        </p:spPr>
        <p:txBody>
          <a:bodyPr wrap="none" rtlCol="0">
            <a:spAutoFit/>
          </a:bodyPr>
          <a:lstStyle/>
          <a:p>
            <a:r>
              <a:rPr lang="en-US" dirty="0"/>
              <a:t>Sciatic Nerve Ligation</a:t>
            </a:r>
          </a:p>
        </p:txBody>
      </p:sp>
      <p:sp>
        <p:nvSpPr>
          <p:cNvPr id="6" name="TextBox 5">
            <a:extLst>
              <a:ext uri="{FF2B5EF4-FFF2-40B4-BE49-F238E27FC236}">
                <a16:creationId xmlns:a16="http://schemas.microsoft.com/office/drawing/2014/main" id="{6FC3E6B2-645F-16AB-5DD7-FDDDAA3E23A8}"/>
              </a:ext>
            </a:extLst>
          </p:cNvPr>
          <p:cNvSpPr txBox="1"/>
          <p:nvPr/>
        </p:nvSpPr>
        <p:spPr>
          <a:xfrm>
            <a:off x="9946608" y="1790127"/>
            <a:ext cx="1004057" cy="369332"/>
          </a:xfrm>
          <a:prstGeom prst="rect">
            <a:avLst/>
          </a:prstGeom>
          <a:noFill/>
        </p:spPr>
        <p:txBody>
          <a:bodyPr wrap="none" rtlCol="0">
            <a:spAutoFit/>
          </a:bodyPr>
          <a:lstStyle/>
          <a:p>
            <a:r>
              <a:rPr lang="en-US" dirty="0"/>
              <a:t>Von Frey</a:t>
            </a:r>
          </a:p>
        </p:txBody>
      </p:sp>
      <p:graphicFrame>
        <p:nvGraphicFramePr>
          <p:cNvPr id="9" name="Object 8">
            <a:extLst>
              <a:ext uri="{FF2B5EF4-FFF2-40B4-BE49-F238E27FC236}">
                <a16:creationId xmlns:a16="http://schemas.microsoft.com/office/drawing/2014/main" id="{BF3C5FC6-4546-803A-366E-22B2CD24A051}"/>
              </a:ext>
            </a:extLst>
          </p:cNvPr>
          <p:cNvGraphicFramePr>
            <a:graphicFrameLocks noChangeAspect="1"/>
          </p:cNvGraphicFramePr>
          <p:nvPr>
            <p:extLst>
              <p:ext uri="{D42A27DB-BD31-4B8C-83A1-F6EECF244321}">
                <p14:modId xmlns:p14="http://schemas.microsoft.com/office/powerpoint/2010/main" val="3543290579"/>
              </p:ext>
            </p:extLst>
          </p:nvPr>
        </p:nvGraphicFramePr>
        <p:xfrm>
          <a:off x="7399715" y="2159459"/>
          <a:ext cx="2942518" cy="2382831"/>
        </p:xfrm>
        <a:graphic>
          <a:graphicData uri="http://schemas.openxmlformats.org/presentationml/2006/ole">
            <mc:AlternateContent xmlns:mc="http://schemas.openxmlformats.org/markup-compatibility/2006">
              <mc:Choice xmlns:v="urn:schemas-microsoft-com:vml" Requires="v">
                <p:oleObj name="Prism 7" r:id="rId6" imgW="3910714" imgH="3165034" progId="Prism7.Document">
                  <p:embed/>
                </p:oleObj>
              </mc:Choice>
              <mc:Fallback>
                <p:oleObj name="Prism 7" r:id="rId6" imgW="3910714" imgH="3165034" progId="Prism7.Document">
                  <p:embed/>
                  <p:pic>
                    <p:nvPicPr>
                      <p:cNvPr id="7" name="Object 6">
                        <a:extLst>
                          <a:ext uri="{FF2B5EF4-FFF2-40B4-BE49-F238E27FC236}">
                            <a16:creationId xmlns:a16="http://schemas.microsoft.com/office/drawing/2014/main" id="{FF2C8A21-B269-6D91-351D-C0C668A61CB9}"/>
                          </a:ext>
                        </a:extLst>
                      </p:cNvPr>
                      <p:cNvPicPr/>
                      <p:nvPr/>
                    </p:nvPicPr>
                    <p:blipFill>
                      <a:blip r:embed="rId7"/>
                      <a:stretch>
                        <a:fillRect/>
                      </a:stretch>
                    </p:blipFill>
                    <p:spPr>
                      <a:xfrm>
                        <a:off x="7399715" y="2159459"/>
                        <a:ext cx="2942518" cy="2382831"/>
                      </a:xfrm>
                      <a:prstGeom prst="rect">
                        <a:avLst/>
                      </a:prstGeom>
                    </p:spPr>
                  </p:pic>
                </p:oleObj>
              </mc:Fallback>
            </mc:AlternateContent>
          </a:graphicData>
        </a:graphic>
      </p:graphicFrame>
    </p:spTree>
    <p:extLst>
      <p:ext uri="{BB962C8B-B14F-4D97-AF65-F5344CB8AC3E}">
        <p14:creationId xmlns:p14="http://schemas.microsoft.com/office/powerpoint/2010/main" val="320420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implications for patients or the community/ or next steps</a:t>
            </a:r>
          </a:p>
        </p:txBody>
      </p:sp>
      <p:sp>
        <p:nvSpPr>
          <p:cNvPr id="3" name="Content Placeholder 2"/>
          <p:cNvSpPr>
            <a:spLocks noGrp="1"/>
          </p:cNvSpPr>
          <p:nvPr>
            <p:ph idx="1"/>
          </p:nvPr>
        </p:nvSpPr>
        <p:spPr>
          <a:xfrm>
            <a:off x="609428" y="1128889"/>
            <a:ext cx="10973153" cy="4775200"/>
          </a:xfrm>
        </p:spPr>
        <p:txBody>
          <a:bodyPr/>
          <a:lstStyle/>
          <a:p>
            <a:pPr marL="0" indent="0">
              <a:buNone/>
            </a:pPr>
            <a:r>
              <a:rPr lang="en-US" sz="2400" dirty="0"/>
              <a:t>Example slide:</a:t>
            </a:r>
          </a:p>
          <a:p>
            <a:pPr marL="457200" indent="-457200">
              <a:buFont typeface="Arial" panose="020B0604020202020204" pitchFamily="34" charset="0"/>
              <a:buChar char="•"/>
            </a:pPr>
            <a:r>
              <a:rPr lang="en-US" sz="2400" dirty="0"/>
              <a:t>LY2828360 has been shown to be safe in human trials, although not efficacious in treating osteoarthritis pain in humans. </a:t>
            </a:r>
          </a:p>
          <a:p>
            <a:pPr marL="457200" indent="-457200">
              <a:buFont typeface="Arial" panose="020B0604020202020204" pitchFamily="34" charset="0"/>
              <a:buChar char="•"/>
            </a:pPr>
            <a:r>
              <a:rPr lang="en-US" sz="2400" dirty="0"/>
              <a:t>Based on this data regarding two distinct neuropathic pain subtypes, such as sciatic nerve pain and chemotherapy induced peripheral neuropathy CB2 agonist LY2828360	 should be tested in humans suffering from these conditions.</a:t>
            </a:r>
          </a:p>
          <a:p>
            <a:pPr marL="457200" indent="-457200">
              <a:buFont typeface="Arial" panose="020B0604020202020204" pitchFamily="34" charset="0"/>
              <a:buChar char="•"/>
            </a:pPr>
            <a:r>
              <a:rPr lang="en-US" sz="2400" dirty="0"/>
              <a:t>LY2828360 having low abuse liability means that it may be a pain treatment option that could help attenuate the prescription of opioids in a clinical setting.</a:t>
            </a:r>
            <a:endParaRPr lang="en-US" sz="2400" b="1" dirty="0"/>
          </a:p>
          <a:p>
            <a:pPr marL="457200" indent="-457200">
              <a:buFont typeface="Arial" panose="020B0604020202020204" pitchFamily="34" charset="0"/>
              <a:buChar char="•"/>
            </a:pPr>
            <a:r>
              <a:rPr lang="en-US" sz="2400" dirty="0"/>
              <a:t>Based on our findings, LY2828360 may also reduce the abuse liability of opioids, and could be considered as a complimentary treatment to patients receiving opioids in a clinical setting so that there is less risk of abuse of this class of compounds.</a:t>
            </a:r>
          </a:p>
        </p:txBody>
      </p:sp>
    </p:spTree>
    <p:extLst>
      <p:ext uri="{BB962C8B-B14F-4D97-AF65-F5344CB8AC3E}">
        <p14:creationId xmlns:p14="http://schemas.microsoft.com/office/powerpoint/2010/main" val="33315348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5472</TotalTime>
  <Words>437</Words>
  <Application>Microsoft Office PowerPoint</Application>
  <PresentationFormat>Widescreen</PresentationFormat>
  <Paragraphs>32</Paragraphs>
  <Slides>4</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4</vt:i4>
      </vt:variant>
    </vt:vector>
  </HeadingPairs>
  <TitlesOfParts>
    <vt:vector size="13" baseType="lpstr">
      <vt:lpstr>Arial</vt:lpstr>
      <vt:lpstr>Calibri</vt:lpstr>
      <vt:lpstr>Calibri Light</vt:lpstr>
      <vt:lpstr>Times New Roman</vt:lpstr>
      <vt:lpstr>Wingdings</vt:lpstr>
      <vt:lpstr>Default Design</vt:lpstr>
      <vt:lpstr>Office Theme</vt:lpstr>
      <vt:lpstr>GraphPad Prism 7 Project</vt:lpstr>
      <vt:lpstr>Prism 7</vt:lpstr>
      <vt:lpstr>PowerPoint Presentation</vt:lpstr>
      <vt:lpstr>Here’s what we found (Results)</vt:lpstr>
      <vt:lpstr>Here’s how we did it (Methods)</vt:lpstr>
      <vt:lpstr>Future implications for patients or the community/ or next steps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Wirt, Jonah Lee</cp:lastModifiedBy>
  <cp:revision>289</cp:revision>
  <cp:lastPrinted>2019-06-12T19:20:56Z</cp:lastPrinted>
  <dcterms:created xsi:type="dcterms:W3CDTF">2017-12-05T19:51:19Z</dcterms:created>
  <dcterms:modified xsi:type="dcterms:W3CDTF">2023-08-16T05:31:45Z</dcterms:modified>
</cp:coreProperties>
</file>