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59" r:id="rId4"/>
    <p:sldId id="360"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9900"/>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04" autoAdjust="0"/>
    <p:restoredTop sz="55613" autoAdjust="0"/>
  </p:normalViewPr>
  <p:slideViewPr>
    <p:cSldViewPr snapToGrid="0">
      <p:cViewPr>
        <p:scale>
          <a:sx n="50" d="100"/>
          <a:sy n="50" d="100"/>
        </p:scale>
        <p:origin x="1123" y="-120"/>
      </p:cViewPr>
      <p:guideLst/>
    </p:cSldViewPr>
  </p:slideViewPr>
  <p:outlineViewPr>
    <p:cViewPr>
      <p:scale>
        <a:sx n="33" d="100"/>
        <a:sy n="33" d="100"/>
      </p:scale>
      <p:origin x="0" y="-27523"/>
    </p:cViewPr>
  </p:outlineViewPr>
  <p:notesTextViewPr>
    <p:cViewPr>
      <p:scale>
        <a:sx n="3" d="2"/>
        <a:sy n="3" d="2"/>
      </p:scale>
      <p:origin x="0" y="-97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r>
              <a:rPr lang="en-US">
                <a:solidFill>
                  <a:schemeClr val="tx1"/>
                </a:solidFill>
              </a:rPr>
              <a:t>Psychological and Physical Health</a:t>
            </a:r>
          </a:p>
        </c:rich>
      </c:tx>
      <c:layout>
        <c:manualLayout>
          <c:xMode val="edge"/>
          <c:yMode val="edge"/>
          <c:x val="0.14148869922602886"/>
          <c:y val="0"/>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tx>
            <c:strRef>
              <c:f>Sheet1!$B$12</c:f>
              <c:strCache>
                <c:ptCount val="1"/>
                <c:pt idx="0">
                  <c:v>Survivor</c:v>
                </c:pt>
              </c:strCache>
            </c:strRef>
          </c:tx>
          <c:spPr>
            <a:solidFill>
              <a:srgbClr val="A90533"/>
            </a:solidFill>
            <a:ln>
              <a:noFill/>
            </a:ln>
            <a:effectLst/>
          </c:spPr>
          <c:invertIfNegative val="0"/>
          <c:cat>
            <c:strRef>
              <c:f>Sheet1!$A$13:$A$16</c:f>
              <c:strCache>
                <c:ptCount val="4"/>
                <c:pt idx="0">
                  <c:v>Fatigue</c:v>
                </c:pt>
                <c:pt idx="1">
                  <c:v>Sleep problems</c:v>
                </c:pt>
                <c:pt idx="2">
                  <c:v>Psychological distress</c:v>
                </c:pt>
                <c:pt idx="3">
                  <c:v>Physical symptoms</c:v>
                </c:pt>
              </c:strCache>
            </c:strRef>
          </c:cat>
          <c:val>
            <c:numRef>
              <c:f>Sheet1!$B$13:$B$16</c:f>
              <c:numCache>
                <c:formatCode>General</c:formatCode>
                <c:ptCount val="4"/>
                <c:pt idx="0">
                  <c:v>3.09</c:v>
                </c:pt>
                <c:pt idx="1">
                  <c:v>3.67</c:v>
                </c:pt>
                <c:pt idx="2">
                  <c:v>1.71</c:v>
                </c:pt>
                <c:pt idx="3">
                  <c:v>2.58</c:v>
                </c:pt>
              </c:numCache>
            </c:numRef>
          </c:val>
          <c:extLst>
            <c:ext xmlns:c16="http://schemas.microsoft.com/office/drawing/2014/chart" uri="{C3380CC4-5D6E-409C-BE32-E72D297353CC}">
              <c16:uniqueId val="{00000000-70C8-482E-8CF2-69CD747C9DFF}"/>
            </c:ext>
          </c:extLst>
        </c:ser>
        <c:ser>
          <c:idx val="1"/>
          <c:order val="1"/>
          <c:tx>
            <c:strRef>
              <c:f>Sheet1!$C$12</c:f>
              <c:strCache>
                <c:ptCount val="1"/>
                <c:pt idx="0">
                  <c:v>Partner</c:v>
                </c:pt>
              </c:strCache>
            </c:strRef>
          </c:tx>
          <c:spPr>
            <a:solidFill>
              <a:schemeClr val="bg2">
                <a:lumMod val="60000"/>
                <a:lumOff val="40000"/>
              </a:schemeClr>
            </a:solidFill>
            <a:ln>
              <a:noFill/>
            </a:ln>
            <a:effectLst/>
          </c:spPr>
          <c:invertIfNegative val="0"/>
          <c:cat>
            <c:strRef>
              <c:f>Sheet1!$A$13:$A$16</c:f>
              <c:strCache>
                <c:ptCount val="4"/>
                <c:pt idx="0">
                  <c:v>Fatigue</c:v>
                </c:pt>
                <c:pt idx="1">
                  <c:v>Sleep problems</c:v>
                </c:pt>
                <c:pt idx="2">
                  <c:v>Psychological distress</c:v>
                </c:pt>
                <c:pt idx="3">
                  <c:v>Physical symptoms</c:v>
                </c:pt>
              </c:strCache>
            </c:strRef>
          </c:cat>
          <c:val>
            <c:numRef>
              <c:f>Sheet1!$C$13:$C$16</c:f>
              <c:numCache>
                <c:formatCode>General</c:formatCode>
                <c:ptCount val="4"/>
                <c:pt idx="0">
                  <c:v>2.56</c:v>
                </c:pt>
                <c:pt idx="1">
                  <c:v>2.96</c:v>
                </c:pt>
                <c:pt idx="2">
                  <c:v>1.52</c:v>
                </c:pt>
                <c:pt idx="3">
                  <c:v>2.19</c:v>
                </c:pt>
              </c:numCache>
            </c:numRef>
          </c:val>
          <c:extLst>
            <c:ext xmlns:c16="http://schemas.microsoft.com/office/drawing/2014/chart" uri="{C3380CC4-5D6E-409C-BE32-E72D297353CC}">
              <c16:uniqueId val="{00000001-70C8-482E-8CF2-69CD747C9DFF}"/>
            </c:ext>
          </c:extLst>
        </c:ser>
        <c:dLbls>
          <c:showLegendKey val="0"/>
          <c:showVal val="0"/>
          <c:showCatName val="0"/>
          <c:showSerName val="0"/>
          <c:showPercent val="0"/>
          <c:showBubbleSize val="0"/>
        </c:dLbls>
        <c:gapWidth val="182"/>
        <c:axId val="21660864"/>
        <c:axId val="1183095424"/>
      </c:barChart>
      <c:catAx>
        <c:axId val="216608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1183095424"/>
        <c:crosses val="autoZero"/>
        <c:auto val="1"/>
        <c:lblAlgn val="ctr"/>
        <c:lblOffset val="100"/>
        <c:noMultiLvlLbl val="0"/>
      </c:catAx>
      <c:valAx>
        <c:axId val="1183095424"/>
        <c:scaling>
          <c:orientation val="minMax"/>
          <c:min val="1"/>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21660864"/>
        <c:crosses val="autoZero"/>
        <c:crossBetween val="between"/>
      </c:valAx>
      <c:spPr>
        <a:noFill/>
        <a:ln>
          <a:noFill/>
        </a:ln>
        <a:effectLst/>
      </c:spPr>
    </c:plotArea>
    <c:legend>
      <c:legendPos val="b"/>
      <c:layout>
        <c:manualLayout>
          <c:xMode val="edge"/>
          <c:yMode val="edge"/>
          <c:x val="0.48456290319208695"/>
          <c:y val="0.8962162227349626"/>
          <c:w val="0.44872196912135098"/>
          <c:h val="0.10045425671337521"/>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r>
              <a:rPr lang="en-US">
                <a:solidFill>
                  <a:schemeClr val="tx1"/>
                </a:solidFill>
              </a:rPr>
              <a:t>Relational Health</a:t>
            </a:r>
          </a:p>
        </c:rich>
      </c:tx>
      <c:layout>
        <c:manualLayout>
          <c:xMode val="edge"/>
          <c:yMode val="edge"/>
          <c:x val="0.32349949739610889"/>
          <c:y val="1.6647607122763912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47934941012878896"/>
          <c:y val="0.16412888970685005"/>
          <c:w val="0.49822166043756805"/>
          <c:h val="0.57023350169700726"/>
        </c:manualLayout>
      </c:layout>
      <c:barChart>
        <c:barDir val="bar"/>
        <c:grouping val="clustered"/>
        <c:varyColors val="0"/>
        <c:ser>
          <c:idx val="0"/>
          <c:order val="0"/>
          <c:tx>
            <c:strRef>
              <c:f>Sheet1!$B$1</c:f>
              <c:strCache>
                <c:ptCount val="1"/>
                <c:pt idx="0">
                  <c:v>Survivor</c:v>
                </c:pt>
              </c:strCache>
            </c:strRef>
          </c:tx>
          <c:spPr>
            <a:solidFill>
              <a:srgbClr val="A90533"/>
            </a:solidFill>
            <a:ln>
              <a:noFill/>
            </a:ln>
            <a:effectLst/>
          </c:spPr>
          <c:invertIfNegative val="0"/>
          <c:cat>
            <c:strRef>
              <c:f>Sheet1!$A$2:$A$5</c:f>
              <c:strCache>
                <c:ptCount val="4"/>
                <c:pt idx="0">
                  <c:v>Relational distress</c:v>
                </c:pt>
                <c:pt idx="1">
                  <c:v>Communication satisfaction</c:v>
                </c:pt>
                <c:pt idx="2">
                  <c:v>Partner disclosure</c:v>
                </c:pt>
                <c:pt idx="3">
                  <c:v>Disclosure</c:v>
                </c:pt>
              </c:strCache>
            </c:strRef>
          </c:cat>
          <c:val>
            <c:numRef>
              <c:f>Sheet1!$B$2:$B$5</c:f>
              <c:numCache>
                <c:formatCode>General</c:formatCode>
                <c:ptCount val="4"/>
                <c:pt idx="0">
                  <c:v>1.68</c:v>
                </c:pt>
                <c:pt idx="1">
                  <c:v>5.35</c:v>
                </c:pt>
                <c:pt idx="2">
                  <c:v>4.45</c:v>
                </c:pt>
                <c:pt idx="3">
                  <c:v>5.52</c:v>
                </c:pt>
              </c:numCache>
            </c:numRef>
          </c:val>
          <c:extLst>
            <c:ext xmlns:c16="http://schemas.microsoft.com/office/drawing/2014/chart" uri="{C3380CC4-5D6E-409C-BE32-E72D297353CC}">
              <c16:uniqueId val="{00000000-A22C-4B96-B246-6AEAE0CE1D41}"/>
            </c:ext>
          </c:extLst>
        </c:ser>
        <c:ser>
          <c:idx val="1"/>
          <c:order val="1"/>
          <c:tx>
            <c:strRef>
              <c:f>Sheet1!$C$1</c:f>
              <c:strCache>
                <c:ptCount val="1"/>
                <c:pt idx="0">
                  <c:v>Partner</c:v>
                </c:pt>
              </c:strCache>
            </c:strRef>
          </c:tx>
          <c:spPr>
            <a:solidFill>
              <a:schemeClr val="bg2">
                <a:lumMod val="60000"/>
                <a:lumOff val="40000"/>
              </a:schemeClr>
            </a:solidFill>
            <a:ln>
              <a:noFill/>
            </a:ln>
            <a:effectLst/>
          </c:spPr>
          <c:invertIfNegative val="0"/>
          <c:cat>
            <c:strRef>
              <c:f>Sheet1!$A$2:$A$5</c:f>
              <c:strCache>
                <c:ptCount val="4"/>
                <c:pt idx="0">
                  <c:v>Relational distress</c:v>
                </c:pt>
                <c:pt idx="1">
                  <c:v>Communication satisfaction</c:v>
                </c:pt>
                <c:pt idx="2">
                  <c:v>Partner disclosure</c:v>
                </c:pt>
                <c:pt idx="3">
                  <c:v>Disclosure</c:v>
                </c:pt>
              </c:strCache>
            </c:strRef>
          </c:cat>
          <c:val>
            <c:numRef>
              <c:f>Sheet1!$C$2:$C$5</c:f>
              <c:numCache>
                <c:formatCode>General</c:formatCode>
                <c:ptCount val="4"/>
                <c:pt idx="0">
                  <c:v>1.53</c:v>
                </c:pt>
                <c:pt idx="1">
                  <c:v>5.88</c:v>
                </c:pt>
                <c:pt idx="2">
                  <c:v>5.47</c:v>
                </c:pt>
                <c:pt idx="3">
                  <c:v>4.51</c:v>
                </c:pt>
              </c:numCache>
            </c:numRef>
          </c:val>
          <c:extLst>
            <c:ext xmlns:c16="http://schemas.microsoft.com/office/drawing/2014/chart" uri="{C3380CC4-5D6E-409C-BE32-E72D297353CC}">
              <c16:uniqueId val="{00000001-A22C-4B96-B246-6AEAE0CE1D41}"/>
            </c:ext>
          </c:extLst>
        </c:ser>
        <c:dLbls>
          <c:showLegendKey val="0"/>
          <c:showVal val="0"/>
          <c:showCatName val="0"/>
          <c:showSerName val="0"/>
          <c:showPercent val="0"/>
          <c:showBubbleSize val="0"/>
        </c:dLbls>
        <c:gapWidth val="182"/>
        <c:axId val="21660864"/>
        <c:axId val="1183095424"/>
      </c:barChart>
      <c:catAx>
        <c:axId val="216608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1183095424"/>
        <c:crosses val="autoZero"/>
        <c:auto val="1"/>
        <c:lblAlgn val="ctr"/>
        <c:lblOffset val="100"/>
        <c:noMultiLvlLbl val="0"/>
      </c:catAx>
      <c:valAx>
        <c:axId val="1183095424"/>
        <c:scaling>
          <c:orientation val="minMax"/>
          <c:max val="6"/>
          <c:min val="1"/>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1660864"/>
        <c:crosses val="autoZero"/>
        <c:crossBetween val="between"/>
        <c:majorUnit val="1"/>
      </c:valAx>
      <c:spPr>
        <a:noFill/>
        <a:ln>
          <a:noFill/>
        </a:ln>
        <a:effectLst/>
      </c:spPr>
    </c:plotArea>
    <c:legend>
      <c:legendPos val="b"/>
      <c:layout>
        <c:manualLayout>
          <c:xMode val="edge"/>
          <c:yMode val="edge"/>
          <c:x val="0.5305746271231897"/>
          <c:y val="0.89954571695082952"/>
          <c:w val="0.39631612180269143"/>
          <c:h val="0.10045428304917048"/>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4">
  <a:schemeClr val="accent4"/>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8/17/2023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8/17/2023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everyone, I’m Rosie Shrout, an Indiana CTSI KL2 scholar, and I’m excited to share my work with you, looking at the </a:t>
            </a:r>
            <a:r>
              <a:rPr lang="en-US" sz="1200" b="1" i="1" dirty="0">
                <a:solidFill>
                  <a:srgbClr val="A90533"/>
                </a:solidFill>
                <a:latin typeface="+mn-lt"/>
              </a:rPr>
              <a:t>Psychological, Physical, and Relational Health in Breast Cancer Survivors and their Partners </a:t>
            </a:r>
          </a:p>
          <a:p>
            <a:endParaRPr lang="en-US" dirty="0"/>
          </a:p>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Breast cancer survivors who experience psychological and physical symptoms well after treatment ends have an increased risk for comorbid disease development, reduced quality of life, and premature mortality. </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However, survivors in strong, satisfying marriages have lower stress and better health than those in dissatisfying marriages. </a:t>
            </a:r>
            <a:r>
              <a:rPr lang="en-US" sz="1200" b="0" i="0" u="none" strike="noStrike" kern="1200" baseline="0" dirty="0">
                <a:solidFill>
                  <a:schemeClr val="tx1"/>
                </a:solidFill>
                <a:effectLst/>
                <a:latin typeface="+mn-lt"/>
                <a:ea typeface="+mn-ea"/>
                <a:cs typeface="+mn-cs"/>
              </a:rPr>
              <a:t>Research is needed to identify </a:t>
            </a:r>
            <a:r>
              <a:rPr lang="en-US" sz="1200" kern="1200" dirty="0">
                <a:solidFill>
                  <a:schemeClr val="tx1"/>
                </a:solidFill>
                <a:effectLst/>
                <a:latin typeface="+mn-lt"/>
                <a:ea typeface="+mn-ea"/>
                <a:cs typeface="+mn-cs"/>
              </a:rPr>
              <a:t>exactly how survivors’ marriages and relationships with their partners provide these health benefits across the cancer continuum.</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Including both survivors and their partners’ perspectives can identify key pathways connecting relationships to better health across survivorship. </a:t>
            </a:r>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In this study, we examined survivors’ and their partners’ psychological, physical, and relational health, and investigated how their relationship behaviors predicted psychological and physical health. We recruited breast cancer survivors and their partners to complete online surveys. This is the first wave of an ongoing longitudinal study. Survivors and their partners answered questions about their cancer-related communication, relationship distress, and psychological and physical health.</a:t>
            </a:r>
          </a:p>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These results are preliminary as data collection is ongoing. Initial analyses showed that </a:t>
            </a:r>
            <a:r>
              <a:rPr lang="en-US" sz="1800" dirty="0">
                <a:effectLst/>
                <a:latin typeface="Calibri" panose="020F0502020204030204" pitchFamily="34" charset="0"/>
                <a:ea typeface="Calibri" panose="020F0502020204030204" pitchFamily="34" charset="0"/>
                <a:cs typeface="Times New Roman" panose="02020603050405020304" pitchFamily="18" charset="0"/>
              </a:rPr>
              <a:t>survivors reported more sleep problems and fatigue than their partners. There were no differences in psychological distress and physical symptoms between survivors and partners. </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Survivors also reported disclosing more thoughts, feelings, and information about cancer compared to their partners, but partners reported feeling more satisfied with their cancer related communication than survivors felt.</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For both survivors and partners, feeling more satisfied with each other’s cancer-related communication and reporting lower relational distress correlated with less physical symptoms, psychological distress, sleep problems, and fatigue. </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Our takeaway is that open communication is associated with better psychological and physical health for both survivors and their partners. These findings highlight the importance of screening for relational distress and enhancing both survivors’ and partners’ communication across the cancer continuum. </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b="0" i="0" dirty="0">
                <a:solidFill>
                  <a:srgbClr val="000000"/>
                </a:solidFill>
                <a:effectLst/>
              </a:rPr>
              <a:t>This project is funded by the Indiana CTSI KL2 and K12 programs. Thank you for listening. </a:t>
            </a:r>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11681"/>
            <a:ext cx="8946525"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Psychological, Physical, and Relational Health in Breast Cancer Survivors and their Partners </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4736765" y="3441943"/>
            <a:ext cx="3023264" cy="646331"/>
          </a:xfrm>
          <a:prstGeom prst="rect">
            <a:avLst/>
          </a:prstGeom>
          <a:noFill/>
        </p:spPr>
        <p:txBody>
          <a:bodyPr wrap="none" rtlCol="0">
            <a:spAutoFit/>
          </a:bodyPr>
          <a:lstStyle/>
          <a:p>
            <a:pPr algn="ctr"/>
            <a:r>
              <a:rPr lang="en-US" dirty="0">
                <a:solidFill>
                  <a:srgbClr val="A90533"/>
                </a:solidFill>
                <a:cs typeface="Calibri"/>
              </a:rPr>
              <a:t>M. Rosie Shrout, PhD</a:t>
            </a:r>
          </a:p>
          <a:p>
            <a:pPr algn="ctr"/>
            <a:r>
              <a:rPr lang="en-US" dirty="0">
                <a:solidFill>
                  <a:srgbClr val="A90533"/>
                </a:solidFill>
                <a:cs typeface="Calibri"/>
              </a:rPr>
              <a:t>KL2 Scholar, Purdue University</a:t>
            </a:r>
            <a:endParaRPr lang="en-US" dirty="0">
              <a:solidFill>
                <a:srgbClr val="A90533"/>
              </a:solidFill>
            </a:endParaRP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Breast Cancer in Couples</a:t>
            </a:r>
          </a:p>
        </p:txBody>
      </p:sp>
      <p:sp>
        <p:nvSpPr>
          <p:cNvPr id="6" name="Content Placeholder 4">
            <a:extLst>
              <a:ext uri="{FF2B5EF4-FFF2-40B4-BE49-F238E27FC236}">
                <a16:creationId xmlns:a16="http://schemas.microsoft.com/office/drawing/2014/main" id="{D8DDF778-3824-4337-AF59-8234D1E809A7}"/>
              </a:ext>
            </a:extLst>
          </p:cNvPr>
          <p:cNvSpPr>
            <a:spLocks noGrp="1"/>
          </p:cNvSpPr>
          <p:nvPr>
            <p:ph idx="1"/>
          </p:nvPr>
        </p:nvSpPr>
        <p:spPr>
          <a:xfrm>
            <a:off x="609428" y="965241"/>
            <a:ext cx="8016987" cy="5245727"/>
          </a:xfrm>
        </p:spPr>
        <p:txBody>
          <a:bodyPr/>
          <a:lstStyle/>
          <a:p>
            <a:pPr marL="0" indent="0">
              <a:spcBef>
                <a:spcPts val="0"/>
              </a:spcBef>
              <a:buNone/>
            </a:pPr>
            <a:r>
              <a:rPr lang="en-US" sz="2800" dirty="0"/>
              <a:t>Prolonged psychological and physical health symptoms increase the risk for:</a:t>
            </a:r>
          </a:p>
          <a:p>
            <a:pPr>
              <a:spcBef>
                <a:spcPts val="0"/>
              </a:spcBef>
            </a:pPr>
            <a:r>
              <a:rPr lang="en-US" sz="2800" dirty="0"/>
              <a:t>Comorbid disease development</a:t>
            </a:r>
          </a:p>
          <a:p>
            <a:pPr>
              <a:spcBef>
                <a:spcPts val="0"/>
              </a:spcBef>
            </a:pPr>
            <a:r>
              <a:rPr lang="en-US" sz="2800" dirty="0"/>
              <a:t>Reduced quality of life</a:t>
            </a:r>
          </a:p>
          <a:p>
            <a:pPr>
              <a:spcBef>
                <a:spcPts val="0"/>
              </a:spcBef>
            </a:pPr>
            <a:r>
              <a:rPr lang="en-US" sz="2800" dirty="0"/>
              <a:t>Premature mortality</a:t>
            </a:r>
          </a:p>
          <a:p>
            <a:pPr>
              <a:spcBef>
                <a:spcPts val="0"/>
              </a:spcBef>
            </a:pPr>
            <a:endParaRPr lang="en-US" sz="2800" dirty="0"/>
          </a:p>
          <a:p>
            <a:pPr marL="0" lvl="0" indent="0">
              <a:spcBef>
                <a:spcPts val="0"/>
              </a:spcBef>
              <a:buClr>
                <a:srgbClr val="B59A57"/>
              </a:buClr>
              <a:buNone/>
            </a:pPr>
            <a:r>
              <a:rPr lang="en-US" sz="2800" dirty="0">
                <a:solidFill>
                  <a:prstClr val="black"/>
                </a:solidFill>
              </a:rPr>
              <a:t>Satisfying marriages are associated with:</a:t>
            </a:r>
          </a:p>
          <a:p>
            <a:pPr>
              <a:spcBef>
                <a:spcPts val="0"/>
              </a:spcBef>
              <a:buFont typeface="Arial" panose="020B0604020202020204" pitchFamily="34" charset="0"/>
              <a:buChar char="•"/>
            </a:pPr>
            <a:r>
              <a:rPr lang="en-US" sz="2800" dirty="0"/>
              <a:t>Lower stress</a:t>
            </a:r>
          </a:p>
          <a:p>
            <a:pPr>
              <a:spcBef>
                <a:spcPts val="0"/>
              </a:spcBef>
              <a:buFont typeface="Arial" panose="020B0604020202020204" pitchFamily="34" charset="0"/>
              <a:buChar char="•"/>
            </a:pPr>
            <a:r>
              <a:rPr lang="en-US" sz="2800" dirty="0"/>
              <a:t>Better health </a:t>
            </a:r>
          </a:p>
          <a:p>
            <a:pPr>
              <a:spcBef>
                <a:spcPts val="0"/>
              </a:spcBef>
              <a:buFont typeface="Arial" panose="020B0604020202020204" pitchFamily="34" charset="0"/>
              <a:buChar char="•"/>
            </a:pPr>
            <a:endParaRPr lang="en-US" sz="2800" dirty="0"/>
          </a:p>
          <a:p>
            <a:pPr marL="0" indent="0">
              <a:spcBef>
                <a:spcPts val="0"/>
              </a:spcBef>
              <a:buNone/>
            </a:pPr>
            <a:r>
              <a:rPr lang="en-US" sz="2800" dirty="0">
                <a:latin typeface="Calibri" panose="020F0502020204030204" pitchFamily="34" charset="0"/>
                <a:ea typeface="Calibri" panose="020F0502020204030204" pitchFamily="34" charset="0"/>
                <a:cs typeface="Times New Roman" panose="02020603050405020304" pitchFamily="18" charset="0"/>
              </a:rPr>
              <a:t>A need to </a:t>
            </a:r>
            <a:r>
              <a:rPr lang="en-US" sz="2800" dirty="0">
                <a:effectLst/>
                <a:latin typeface="Calibri" panose="020F0502020204030204" pitchFamily="34" charset="0"/>
                <a:ea typeface="Calibri" panose="020F0502020204030204" pitchFamily="34" charset="0"/>
                <a:cs typeface="Times New Roman" panose="02020603050405020304" pitchFamily="18" charset="0"/>
              </a:rPr>
              <a:t>identify pathways connecting relationships to better health</a:t>
            </a:r>
            <a:endParaRPr lang="en-US" sz="2800" dirty="0"/>
          </a:p>
          <a:p>
            <a:pPr marL="0" indent="0">
              <a:buNone/>
            </a:pPr>
            <a:endParaRPr lang="en-US" sz="2800" dirty="0"/>
          </a:p>
        </p:txBody>
      </p:sp>
      <p:pic>
        <p:nvPicPr>
          <p:cNvPr id="7" name="Picture 8" descr="Image result for marriage health">
            <a:extLst>
              <a:ext uri="{FF2B5EF4-FFF2-40B4-BE49-F238E27FC236}">
                <a16:creationId xmlns:a16="http://schemas.microsoft.com/office/drawing/2014/main" id="{33BBDFC3-DCBF-BE93-A72D-045CC924D90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8800" t="52572" b="9143"/>
          <a:stretch/>
        </p:blipFill>
        <p:spPr bwMode="auto">
          <a:xfrm>
            <a:off x="8784016" y="3429000"/>
            <a:ext cx="2903386" cy="249393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Image result for couples health immune inflammation marriage">
            <a:extLst>
              <a:ext uri="{FF2B5EF4-FFF2-40B4-BE49-F238E27FC236}">
                <a16:creationId xmlns:a16="http://schemas.microsoft.com/office/drawing/2014/main" id="{A637ECF4-4A44-8E6A-9BB9-5BB5094211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84017" y="1173689"/>
            <a:ext cx="2903385" cy="19826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a:t>
            </a:r>
          </a:p>
        </p:txBody>
      </p:sp>
      <p:sp>
        <p:nvSpPr>
          <p:cNvPr id="3" name="Content Placeholder 2"/>
          <p:cNvSpPr>
            <a:spLocks noGrp="1"/>
          </p:cNvSpPr>
          <p:nvPr>
            <p:ph idx="1"/>
          </p:nvPr>
        </p:nvSpPr>
        <p:spPr>
          <a:xfrm>
            <a:off x="609428" y="1128889"/>
            <a:ext cx="10973153" cy="4775200"/>
          </a:xfrm>
        </p:spPr>
        <p:txBody>
          <a:bodyPr/>
          <a:lstStyle/>
          <a:p>
            <a:pPr marL="0" indent="0">
              <a:buNone/>
            </a:pPr>
            <a:endParaRPr lang="en-US" sz="2400" dirty="0"/>
          </a:p>
          <a:p>
            <a:pPr marL="0" indent="0">
              <a:buNone/>
            </a:pPr>
            <a:r>
              <a:rPr lang="en-US" sz="2400" dirty="0"/>
              <a:t>Breast cancer survivors (stage 0-III) and their partners (n=34 individuals, 17 couples) completed an online survey. </a:t>
            </a:r>
          </a:p>
          <a:p>
            <a:pPr marL="0" indent="0">
              <a:buNone/>
            </a:pPr>
            <a:endParaRPr lang="en-US" sz="2400" dirty="0"/>
          </a:p>
          <a:p>
            <a:pPr marL="0" indent="0">
              <a:buNone/>
            </a:pPr>
            <a:endParaRPr lang="en-US" sz="2400" dirty="0"/>
          </a:p>
          <a:p>
            <a:pPr marL="0" indent="0">
              <a:buNone/>
            </a:pPr>
            <a:endParaRPr lang="en-US" sz="2400" dirty="0"/>
          </a:p>
        </p:txBody>
      </p:sp>
      <p:sp>
        <p:nvSpPr>
          <p:cNvPr id="4" name="TextBox 3">
            <a:extLst>
              <a:ext uri="{FF2B5EF4-FFF2-40B4-BE49-F238E27FC236}">
                <a16:creationId xmlns:a16="http://schemas.microsoft.com/office/drawing/2014/main" id="{5CF44C88-C9C9-A485-2F00-6AC4B04218E7}"/>
              </a:ext>
            </a:extLst>
          </p:cNvPr>
          <p:cNvSpPr txBox="1"/>
          <p:nvPr/>
        </p:nvSpPr>
        <p:spPr>
          <a:xfrm>
            <a:off x="5643625" y="2159619"/>
            <a:ext cx="5254354" cy="1723549"/>
          </a:xfrm>
          <a:prstGeom prst="rect">
            <a:avLst/>
          </a:prstGeom>
          <a:noFill/>
          <a:ln>
            <a:solidFill>
              <a:schemeClr val="tx1"/>
            </a:solidFill>
          </a:ln>
          <a:effectLst/>
        </p:spPr>
        <p:txBody>
          <a:bodyPr wrap="square" rtlCol="0">
            <a:spAutoFit/>
          </a:bodyPr>
          <a:lstStyle/>
          <a:p>
            <a:pPr algn="ctr"/>
            <a:r>
              <a:rPr lang="en-US" sz="2000" b="1" dirty="0">
                <a:latin typeface="+mj-lt"/>
              </a:rPr>
              <a:t>Relationship variables:</a:t>
            </a:r>
          </a:p>
          <a:p>
            <a:pPr algn="ctr"/>
            <a:endParaRPr lang="en-US" sz="600" dirty="0">
              <a:latin typeface="+mj-lt"/>
            </a:endParaRPr>
          </a:p>
          <a:p>
            <a:pPr algn="ctr">
              <a:defRPr/>
            </a:pPr>
            <a:r>
              <a:rPr lang="en-US" sz="2000" dirty="0">
                <a:latin typeface="+mj-lt"/>
              </a:rPr>
              <a:t>Cancer-related self-disclosure</a:t>
            </a:r>
          </a:p>
          <a:p>
            <a:pPr algn="ctr">
              <a:defRPr/>
            </a:pPr>
            <a:r>
              <a:rPr lang="en-US" sz="2000" dirty="0">
                <a:latin typeface="+mj-lt"/>
              </a:rPr>
              <a:t>Partner cancer-related self-disclosure </a:t>
            </a:r>
          </a:p>
          <a:p>
            <a:pPr algn="ctr">
              <a:defRPr/>
            </a:pPr>
            <a:r>
              <a:rPr lang="en-US" sz="2000" dirty="0">
                <a:latin typeface="+mj-lt"/>
              </a:rPr>
              <a:t>Satisfaction with cancer-related communication</a:t>
            </a:r>
          </a:p>
          <a:p>
            <a:pPr algn="ctr">
              <a:defRPr/>
            </a:pPr>
            <a:r>
              <a:rPr lang="en-US" sz="2000" dirty="0">
                <a:latin typeface="+mj-lt"/>
              </a:rPr>
              <a:t>Relational distress </a:t>
            </a:r>
          </a:p>
        </p:txBody>
      </p:sp>
      <p:sp>
        <p:nvSpPr>
          <p:cNvPr id="5" name="TextBox 4">
            <a:extLst>
              <a:ext uri="{FF2B5EF4-FFF2-40B4-BE49-F238E27FC236}">
                <a16:creationId xmlns:a16="http://schemas.microsoft.com/office/drawing/2014/main" id="{55AEFD88-57B8-6CCB-8DE5-CD037BFD83D1}"/>
              </a:ext>
            </a:extLst>
          </p:cNvPr>
          <p:cNvSpPr txBox="1"/>
          <p:nvPr/>
        </p:nvSpPr>
        <p:spPr>
          <a:xfrm>
            <a:off x="5643626" y="4100201"/>
            <a:ext cx="5254354" cy="1723549"/>
          </a:xfrm>
          <a:prstGeom prst="rect">
            <a:avLst/>
          </a:prstGeom>
          <a:noFill/>
          <a:ln>
            <a:solidFill>
              <a:schemeClr val="tx1"/>
            </a:solidFill>
          </a:ln>
          <a:effectLst/>
        </p:spPr>
        <p:txBody>
          <a:bodyPr wrap="square" rtlCol="0">
            <a:spAutoFit/>
          </a:bodyPr>
          <a:lstStyle/>
          <a:p>
            <a:pPr algn="ctr"/>
            <a:r>
              <a:rPr lang="en-US" sz="2000" b="1" dirty="0"/>
              <a:t>Health variables:</a:t>
            </a:r>
          </a:p>
          <a:p>
            <a:pPr algn="ctr"/>
            <a:endParaRPr lang="en-US" sz="600" dirty="0"/>
          </a:p>
          <a:p>
            <a:pPr algn="ctr">
              <a:defRPr/>
            </a:pPr>
            <a:r>
              <a:rPr lang="en-US" sz="2000" dirty="0"/>
              <a:t>Fatigue</a:t>
            </a:r>
          </a:p>
          <a:p>
            <a:pPr algn="ctr">
              <a:defRPr/>
            </a:pPr>
            <a:r>
              <a:rPr lang="en-US" sz="2000" dirty="0"/>
              <a:t>Sleep quality</a:t>
            </a:r>
          </a:p>
          <a:p>
            <a:pPr algn="ctr">
              <a:defRPr/>
            </a:pPr>
            <a:r>
              <a:rPr lang="en-US" sz="2000" dirty="0"/>
              <a:t>Psychological distress</a:t>
            </a:r>
          </a:p>
          <a:p>
            <a:pPr algn="ctr">
              <a:defRPr/>
            </a:pPr>
            <a:r>
              <a:rPr lang="en-US" sz="2000" dirty="0"/>
              <a:t>Physical symptoms </a:t>
            </a:r>
          </a:p>
        </p:txBody>
      </p:sp>
      <p:pic>
        <p:nvPicPr>
          <p:cNvPr id="6" name="Picture 5">
            <a:extLst>
              <a:ext uri="{FF2B5EF4-FFF2-40B4-BE49-F238E27FC236}">
                <a16:creationId xmlns:a16="http://schemas.microsoft.com/office/drawing/2014/main" id="{B90DC822-20CF-A3AE-2284-22D0176403DE}"/>
              </a:ext>
            </a:extLst>
          </p:cNvPr>
          <p:cNvPicPr>
            <a:picLocks noChangeAspect="1"/>
          </p:cNvPicPr>
          <p:nvPr/>
        </p:nvPicPr>
        <p:blipFill>
          <a:blip r:embed="rId3"/>
          <a:stretch>
            <a:fillRect/>
          </a:stretch>
        </p:blipFill>
        <p:spPr>
          <a:xfrm>
            <a:off x="2378252" y="3021393"/>
            <a:ext cx="1496548" cy="1665173"/>
          </a:xfrm>
          <a:prstGeom prst="rect">
            <a:avLst/>
          </a:prstGeom>
        </p:spPr>
      </p:pic>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and Implications</a:t>
            </a:r>
          </a:p>
        </p:txBody>
      </p:sp>
      <p:sp>
        <p:nvSpPr>
          <p:cNvPr id="4" name="Rectangle 3">
            <a:extLst>
              <a:ext uri="{FF2B5EF4-FFF2-40B4-BE49-F238E27FC236}">
                <a16:creationId xmlns:a16="http://schemas.microsoft.com/office/drawing/2014/main" id="{56D657AF-81C9-8D80-B3E7-9937CAE625A4}"/>
              </a:ext>
            </a:extLst>
          </p:cNvPr>
          <p:cNvSpPr/>
          <p:nvPr/>
        </p:nvSpPr>
        <p:spPr>
          <a:xfrm>
            <a:off x="7168357" y="4794427"/>
            <a:ext cx="4763920" cy="1200329"/>
          </a:xfrm>
          <a:prstGeom prst="rect">
            <a:avLst/>
          </a:prstGeom>
          <a:ln>
            <a:solidFill>
              <a:srgbClr val="C00000"/>
            </a:solidFill>
          </a:ln>
        </p:spPr>
        <p:txBody>
          <a:bodyPr wrap="square">
            <a:sp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A90533"/>
                </a:solidFill>
                <a:effectLst/>
                <a:uLnTx/>
                <a:uFillTx/>
                <a:latin typeface="Calibri"/>
                <a:ea typeface="+mn-ea"/>
                <a:cs typeface="+mn-cs"/>
              </a:rPr>
              <a:t>Takeaway</a:t>
            </a:r>
            <a:r>
              <a:rPr kumimoji="0" lang="en-US" sz="2400" b="0" i="0" u="none" strike="noStrike" kern="1200" cap="none" spc="0" normalizeH="0" baseline="0" noProof="0" dirty="0">
                <a:ln>
                  <a:noFill/>
                </a:ln>
                <a:solidFill>
                  <a:srgbClr val="A90533"/>
                </a:solidFill>
                <a:effectLst/>
                <a:uLnTx/>
                <a:uFillTx/>
                <a:latin typeface="Calibri"/>
                <a:ea typeface="+mn-ea"/>
                <a:cs typeface="+mn-cs"/>
              </a:rPr>
              <a:t>: </a:t>
            </a:r>
            <a:r>
              <a:rPr kumimoji="0" lang="en-US" sz="2400" b="0" i="0" u="none" strike="noStrike" kern="1200" cap="none" spc="0" normalizeH="0" baseline="0" noProof="0" dirty="0">
                <a:ln>
                  <a:noFill/>
                </a:ln>
                <a:effectLst/>
                <a:uLnTx/>
                <a:uFillTx/>
                <a:latin typeface="Calibri"/>
                <a:ea typeface="+mn-ea"/>
                <a:cs typeface="+mn-cs"/>
              </a:rPr>
              <a:t>Open communication is associated with better psychological and physical health.</a:t>
            </a:r>
          </a:p>
        </p:txBody>
      </p:sp>
      <p:graphicFrame>
        <p:nvGraphicFramePr>
          <p:cNvPr id="15" name="Chart 14">
            <a:extLst>
              <a:ext uri="{FF2B5EF4-FFF2-40B4-BE49-F238E27FC236}">
                <a16:creationId xmlns:a16="http://schemas.microsoft.com/office/drawing/2014/main" id="{84D8B3C0-2006-CDC6-BC1F-DEF5A2E8CA97}"/>
              </a:ext>
            </a:extLst>
          </p:cNvPr>
          <p:cNvGraphicFramePr>
            <a:graphicFrameLocks/>
          </p:cNvGraphicFramePr>
          <p:nvPr>
            <p:extLst>
              <p:ext uri="{D42A27DB-BD31-4B8C-83A1-F6EECF244321}">
                <p14:modId xmlns:p14="http://schemas.microsoft.com/office/powerpoint/2010/main" val="1127856577"/>
              </p:ext>
            </p:extLst>
          </p:nvPr>
        </p:nvGraphicFramePr>
        <p:xfrm>
          <a:off x="-73740" y="925115"/>
          <a:ext cx="5835618" cy="38143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249FDAA6-2663-4E9B-BDBF-4246106C2D24}"/>
              </a:ext>
            </a:extLst>
          </p:cNvPr>
          <p:cNvGraphicFramePr>
            <a:graphicFrameLocks/>
          </p:cNvGraphicFramePr>
          <p:nvPr>
            <p:extLst>
              <p:ext uri="{D42A27DB-BD31-4B8C-83A1-F6EECF244321}">
                <p14:modId xmlns:p14="http://schemas.microsoft.com/office/powerpoint/2010/main" val="1173084175"/>
              </p:ext>
            </p:extLst>
          </p:nvPr>
        </p:nvGraphicFramePr>
        <p:xfrm>
          <a:off x="5456903" y="924896"/>
          <a:ext cx="6607276" cy="3814362"/>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Box 17">
            <a:extLst>
              <a:ext uri="{FF2B5EF4-FFF2-40B4-BE49-F238E27FC236}">
                <a16:creationId xmlns:a16="http://schemas.microsoft.com/office/drawing/2014/main" id="{226CB494-B8A1-F4F2-1C09-D908D7AC5F21}"/>
              </a:ext>
            </a:extLst>
          </p:cNvPr>
          <p:cNvSpPr txBox="1"/>
          <p:nvPr/>
        </p:nvSpPr>
        <p:spPr>
          <a:xfrm>
            <a:off x="5132281" y="2647411"/>
            <a:ext cx="707922" cy="369332"/>
          </a:xfrm>
          <a:prstGeom prst="rect">
            <a:avLst/>
          </a:prstGeom>
          <a:noFill/>
        </p:spPr>
        <p:txBody>
          <a:bodyPr wrap="square" rtlCol="0">
            <a:spAutoFit/>
          </a:bodyPr>
          <a:lstStyle/>
          <a:p>
            <a:r>
              <a:rPr lang="en-US" dirty="0"/>
              <a:t>*</a:t>
            </a:r>
          </a:p>
        </p:txBody>
      </p:sp>
      <p:sp>
        <p:nvSpPr>
          <p:cNvPr id="19" name="TextBox 18">
            <a:extLst>
              <a:ext uri="{FF2B5EF4-FFF2-40B4-BE49-F238E27FC236}">
                <a16:creationId xmlns:a16="http://schemas.microsoft.com/office/drawing/2014/main" id="{2423359E-E123-0B30-2C38-8507BE38DE84}"/>
              </a:ext>
            </a:extLst>
          </p:cNvPr>
          <p:cNvSpPr txBox="1"/>
          <p:nvPr/>
        </p:nvSpPr>
        <p:spPr>
          <a:xfrm>
            <a:off x="4600356" y="3285016"/>
            <a:ext cx="707922" cy="369332"/>
          </a:xfrm>
          <a:prstGeom prst="rect">
            <a:avLst/>
          </a:prstGeom>
          <a:noFill/>
        </p:spPr>
        <p:txBody>
          <a:bodyPr wrap="square" rtlCol="0">
            <a:spAutoFit/>
          </a:bodyPr>
          <a:lstStyle/>
          <a:p>
            <a:r>
              <a:rPr lang="en-US" dirty="0"/>
              <a:t>*</a:t>
            </a:r>
          </a:p>
        </p:txBody>
      </p:sp>
      <p:sp>
        <p:nvSpPr>
          <p:cNvPr id="20" name="TextBox 19">
            <a:extLst>
              <a:ext uri="{FF2B5EF4-FFF2-40B4-BE49-F238E27FC236}">
                <a16:creationId xmlns:a16="http://schemas.microsoft.com/office/drawing/2014/main" id="{499A0AE2-B085-A28D-F48C-25D5015EE209}"/>
              </a:ext>
            </a:extLst>
          </p:cNvPr>
          <p:cNvSpPr txBox="1"/>
          <p:nvPr/>
        </p:nvSpPr>
        <p:spPr>
          <a:xfrm>
            <a:off x="11514558" y="1782171"/>
            <a:ext cx="707922" cy="369332"/>
          </a:xfrm>
          <a:prstGeom prst="rect">
            <a:avLst/>
          </a:prstGeom>
          <a:noFill/>
        </p:spPr>
        <p:txBody>
          <a:bodyPr wrap="square" rtlCol="0">
            <a:spAutoFit/>
          </a:bodyPr>
          <a:lstStyle/>
          <a:p>
            <a:r>
              <a:rPr lang="en-US" dirty="0"/>
              <a:t>*</a:t>
            </a:r>
          </a:p>
        </p:txBody>
      </p:sp>
      <p:sp>
        <p:nvSpPr>
          <p:cNvPr id="21" name="TextBox 20">
            <a:extLst>
              <a:ext uri="{FF2B5EF4-FFF2-40B4-BE49-F238E27FC236}">
                <a16:creationId xmlns:a16="http://schemas.microsoft.com/office/drawing/2014/main" id="{DBA0D5E4-7C01-0D79-54DB-505B0C1C75C4}"/>
              </a:ext>
            </a:extLst>
          </p:cNvPr>
          <p:cNvSpPr txBox="1"/>
          <p:nvPr/>
        </p:nvSpPr>
        <p:spPr>
          <a:xfrm>
            <a:off x="11788543" y="2824112"/>
            <a:ext cx="707922" cy="369332"/>
          </a:xfrm>
          <a:prstGeom prst="rect">
            <a:avLst/>
          </a:prstGeom>
          <a:noFill/>
        </p:spPr>
        <p:txBody>
          <a:bodyPr wrap="square" rtlCol="0">
            <a:spAutoFit/>
          </a:bodyPr>
          <a:lstStyle/>
          <a:p>
            <a:r>
              <a:rPr lang="en-US" dirty="0"/>
              <a:t>*</a:t>
            </a:r>
          </a:p>
        </p:txBody>
      </p:sp>
      <p:sp>
        <p:nvSpPr>
          <p:cNvPr id="23" name="Arrow: Down 22">
            <a:extLst>
              <a:ext uri="{FF2B5EF4-FFF2-40B4-BE49-F238E27FC236}">
                <a16:creationId xmlns:a16="http://schemas.microsoft.com/office/drawing/2014/main" id="{D2D0C6EB-8217-FF75-A9CF-C2A095475E8A}"/>
              </a:ext>
            </a:extLst>
          </p:cNvPr>
          <p:cNvSpPr/>
          <p:nvPr/>
        </p:nvSpPr>
        <p:spPr bwMode="auto">
          <a:xfrm rot="10800000">
            <a:off x="111049" y="4902170"/>
            <a:ext cx="486698" cy="484185"/>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a:ln>
                <a:noFill/>
              </a:ln>
              <a:effectLst/>
              <a:latin typeface="Arial" charset="0"/>
            </a:endParaRPr>
          </a:p>
        </p:txBody>
      </p:sp>
      <p:sp>
        <p:nvSpPr>
          <p:cNvPr id="24" name="TextBox 23">
            <a:extLst>
              <a:ext uri="{FF2B5EF4-FFF2-40B4-BE49-F238E27FC236}">
                <a16:creationId xmlns:a16="http://schemas.microsoft.com/office/drawing/2014/main" id="{DBB3CDA4-81FE-E3A3-E877-94CA818484A4}"/>
              </a:ext>
            </a:extLst>
          </p:cNvPr>
          <p:cNvSpPr txBox="1"/>
          <p:nvPr/>
        </p:nvSpPr>
        <p:spPr>
          <a:xfrm>
            <a:off x="609427" y="4989762"/>
            <a:ext cx="3238403" cy="1015663"/>
          </a:xfrm>
          <a:prstGeom prst="rect">
            <a:avLst/>
          </a:prstGeom>
          <a:noFill/>
        </p:spPr>
        <p:txBody>
          <a:bodyPr wrap="square" rtlCol="0">
            <a:spAutoFit/>
          </a:bodyPr>
          <a:lstStyle/>
          <a:p>
            <a:r>
              <a:rPr lang="en-US" sz="2000" dirty="0"/>
              <a:t>Communication satisfaction</a:t>
            </a:r>
          </a:p>
          <a:p>
            <a:endParaRPr lang="en-US" sz="2000" dirty="0"/>
          </a:p>
          <a:p>
            <a:r>
              <a:rPr lang="en-US" sz="2000" dirty="0"/>
              <a:t>Relational distress</a:t>
            </a:r>
          </a:p>
        </p:txBody>
      </p:sp>
      <p:sp>
        <p:nvSpPr>
          <p:cNvPr id="25" name="Arrow: Down 24">
            <a:extLst>
              <a:ext uri="{FF2B5EF4-FFF2-40B4-BE49-F238E27FC236}">
                <a16:creationId xmlns:a16="http://schemas.microsoft.com/office/drawing/2014/main" id="{CB561A37-0D69-4518-F232-98280F51B429}"/>
              </a:ext>
            </a:extLst>
          </p:cNvPr>
          <p:cNvSpPr/>
          <p:nvPr/>
        </p:nvSpPr>
        <p:spPr bwMode="auto">
          <a:xfrm>
            <a:off x="111050" y="5489049"/>
            <a:ext cx="486698" cy="484185"/>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a:ln>
                <a:noFill/>
              </a:ln>
              <a:effectLst/>
              <a:latin typeface="Arial" charset="0"/>
            </a:endParaRPr>
          </a:p>
        </p:txBody>
      </p:sp>
      <p:sp>
        <p:nvSpPr>
          <p:cNvPr id="29" name="TextBox 28">
            <a:extLst>
              <a:ext uri="{FF2B5EF4-FFF2-40B4-BE49-F238E27FC236}">
                <a16:creationId xmlns:a16="http://schemas.microsoft.com/office/drawing/2014/main" id="{251317A1-A5A0-0132-5F05-DCFA82C8174B}"/>
              </a:ext>
            </a:extLst>
          </p:cNvPr>
          <p:cNvSpPr txBox="1"/>
          <p:nvPr/>
        </p:nvSpPr>
        <p:spPr>
          <a:xfrm>
            <a:off x="4373857" y="4702115"/>
            <a:ext cx="2662599" cy="1323439"/>
          </a:xfrm>
          <a:prstGeom prst="rect">
            <a:avLst/>
          </a:prstGeom>
          <a:noFill/>
        </p:spPr>
        <p:txBody>
          <a:bodyPr wrap="square" rtlCol="0">
            <a:spAutoFit/>
          </a:bodyPr>
          <a:lstStyle/>
          <a:p>
            <a:r>
              <a:rPr lang="en-US" sz="2000" dirty="0"/>
              <a:t>Physical symptoms</a:t>
            </a:r>
          </a:p>
          <a:p>
            <a:r>
              <a:rPr lang="en-US" sz="2000" dirty="0"/>
              <a:t>Psychological distress</a:t>
            </a:r>
          </a:p>
          <a:p>
            <a:r>
              <a:rPr lang="en-US" sz="2000" dirty="0"/>
              <a:t>Sleep problems</a:t>
            </a:r>
          </a:p>
          <a:p>
            <a:r>
              <a:rPr lang="en-US" sz="2000" dirty="0"/>
              <a:t>Fatigue </a:t>
            </a:r>
          </a:p>
        </p:txBody>
      </p:sp>
      <p:sp>
        <p:nvSpPr>
          <p:cNvPr id="30" name="Arrow: Down 29">
            <a:extLst>
              <a:ext uri="{FF2B5EF4-FFF2-40B4-BE49-F238E27FC236}">
                <a16:creationId xmlns:a16="http://schemas.microsoft.com/office/drawing/2014/main" id="{3A48B973-8F0D-CC46-2226-5BC2BECB4B13}"/>
              </a:ext>
            </a:extLst>
          </p:cNvPr>
          <p:cNvSpPr/>
          <p:nvPr/>
        </p:nvSpPr>
        <p:spPr bwMode="auto">
          <a:xfrm>
            <a:off x="3903924" y="5141730"/>
            <a:ext cx="486698" cy="484185"/>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a:ln>
                <a:noFill/>
              </a:ln>
              <a:effectLst/>
              <a:latin typeface="Arial" charset="0"/>
            </a:endParaRPr>
          </a:p>
        </p:txBody>
      </p:sp>
      <p:sp>
        <p:nvSpPr>
          <p:cNvPr id="31" name="TextBox 30">
            <a:extLst>
              <a:ext uri="{FF2B5EF4-FFF2-40B4-BE49-F238E27FC236}">
                <a16:creationId xmlns:a16="http://schemas.microsoft.com/office/drawing/2014/main" id="{C7EC3D3C-3BCF-FDD2-25E6-0905A3F6B2B6}"/>
              </a:ext>
            </a:extLst>
          </p:cNvPr>
          <p:cNvSpPr txBox="1"/>
          <p:nvPr/>
        </p:nvSpPr>
        <p:spPr>
          <a:xfrm>
            <a:off x="11512907" y="2210368"/>
            <a:ext cx="707922" cy="3693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33315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616125"/>
          </a:xfrm>
        </p:spPr>
        <p:txBody>
          <a:bodyPr/>
          <a:lstStyle/>
          <a:p>
            <a:pPr>
              <a:spcBef>
                <a:spcPts val="0"/>
              </a:spcBef>
              <a:spcAft>
                <a:spcPts val="0"/>
              </a:spcAft>
            </a:pPr>
            <a:r>
              <a:rPr lang="en-US" sz="2000" b="0" i="0" dirty="0">
                <a:solidFill>
                  <a:schemeClr val="tx1">
                    <a:lumMod val="75000"/>
                    <a:lumOff val="25000"/>
                  </a:schemeClr>
                </a:solidFill>
                <a:effectLst/>
              </a:rPr>
              <a:t>This project was funded with support from the Indiana Clinical and Translational Sciences Institute which is funded in part by Award Numbers KL2TR002530 and K12TR004415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a:p>
            <a:pPr marL="0" indent="0" algn="l">
              <a:buNone/>
            </a:pPr>
            <a:endParaRPr lang="en-US"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6257</TotalTime>
  <Words>623</Words>
  <Application>Microsoft Office PowerPoint</Application>
  <PresentationFormat>Widescreen</PresentationFormat>
  <Paragraphs>68</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Breast Cancer in Couples</vt:lpstr>
      <vt:lpstr>Methods</vt:lpstr>
      <vt:lpstr>Results and Implications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Rosie Shrout</cp:lastModifiedBy>
  <cp:revision>302</cp:revision>
  <cp:lastPrinted>2019-06-12T19:20:56Z</cp:lastPrinted>
  <dcterms:created xsi:type="dcterms:W3CDTF">2017-12-05T19:51:19Z</dcterms:created>
  <dcterms:modified xsi:type="dcterms:W3CDTF">2023-08-18T13:21:29Z</dcterms:modified>
</cp:coreProperties>
</file>