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7" r:id="rId2"/>
  </p:sldMasterIdLst>
  <p:notesMasterIdLst>
    <p:notesMasterId r:id="rId8"/>
  </p:notesMasterIdLst>
  <p:handoutMasterIdLst>
    <p:handoutMasterId r:id="rId9"/>
  </p:handoutMasterIdLst>
  <p:sldIdLst>
    <p:sldId id="256" r:id="rId3"/>
    <p:sldId id="359" r:id="rId4"/>
    <p:sldId id="360" r:id="rId5"/>
    <p:sldId id="361" r:id="rId6"/>
    <p:sldId id="363" r:id="rId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438F433-4264-B164-1CDA-38BCC7B3D8F5}" name="Sepe-Forrest, Linnea" initials="SFL" userId="S::lisepe@iu.edu::cbece285-8cc9-4cab-ac63-c16a0c1c02d0" providerId="AD"/>
  <p188:author id="{D777324D-13E9-0216-D1DD-8674B052AAA2}" name="Adams, Sydney Madison" initials="ASM" userId="S::sydmadam@iu.edu::135f4068-0a87-47ca-a119-75a0920794a2" providerId="AD"/>
  <p188:author id="{49B2155A-B592-C670-D11F-3E253BF9424D}" name="Sepe-Forrest, Linnea [JRDUS]" initials="SFL[" userId="S::LSepeFor@its.jnj.com::1e524036-41bf-4353-a452-9704ac764abb" providerId="AD"/>
  <p188:author id="{0F175064-7B2A-3D58-2E0F-4E37B118D43D}" name="D'Onofrio, Brian Matthew" initials="DBM" userId="S::bmdonofr@iu.edu::731feb3b-c572-4fd3-9805-a6b39e95357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90533"/>
    <a:srgbClr val="CCECFF"/>
    <a:srgbClr val="99CCFF"/>
    <a:srgbClr val="CCFFFF"/>
    <a:srgbClr val="0099FF"/>
    <a:srgbClr val="3399FF"/>
    <a:srgbClr val="66CCFF"/>
    <a:srgbClr val="0C234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430" autoAdjust="0"/>
    <p:restoredTop sz="72634" autoAdjust="0"/>
  </p:normalViewPr>
  <p:slideViewPr>
    <p:cSldViewPr snapToGrid="0">
      <p:cViewPr varScale="1">
        <p:scale>
          <a:sx n="86" d="100"/>
          <a:sy n="86" d="100"/>
        </p:scale>
        <p:origin x="264" y="184"/>
      </p:cViewPr>
      <p:guideLst/>
    </p:cSldViewPr>
  </p:slideViewPr>
  <p:outlineViewPr>
    <p:cViewPr>
      <p:scale>
        <a:sx n="33" d="100"/>
        <a:sy n="33" d="100"/>
      </p:scale>
      <p:origin x="0" y="-27523"/>
    </p:cViewPr>
  </p:outlineViewPr>
  <p:notesTextViewPr>
    <p:cViewPr>
      <p:scale>
        <a:sx n="3" d="2"/>
        <a:sy n="3" d="2"/>
      </p:scale>
      <p:origin x="0" y="0"/>
    </p:cViewPr>
  </p:notesTextViewPr>
  <p:sorterViewPr>
    <p:cViewPr>
      <p:scale>
        <a:sx n="100" d="100"/>
        <a:sy n="100" d="100"/>
      </p:scale>
      <p:origin x="0" y="-3115"/>
    </p:cViewPr>
  </p:sorterViewPr>
  <p:notesViewPr>
    <p:cSldViewPr snapToGrid="0">
      <p:cViewPr varScale="1">
        <p:scale>
          <a:sx n="66" d="100"/>
          <a:sy n="66" d="100"/>
        </p:scale>
        <p:origin x="3106"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handoutMaster" Target="handoutMasters/handoutMaster1.xml"/><Relationship Id="rId14"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64B359B7-BFC4-4AD4-A053-0E478061A69E}" type="datetimeFigureOut">
              <a:rPr lang="en-US" smtClean="0"/>
              <a:t>8/18/23</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A9826D61-1F2C-4E92-8181-1D603ACC5DCB}" type="slidenum">
              <a:rPr lang="en-US" smtClean="0"/>
              <a:t>‹#›</a:t>
            </a:fld>
            <a:endParaRPr lang="en-US" dirty="0"/>
          </a:p>
        </p:txBody>
      </p:sp>
    </p:spTree>
    <p:extLst>
      <p:ext uri="{BB962C8B-B14F-4D97-AF65-F5344CB8AC3E}">
        <p14:creationId xmlns:p14="http://schemas.microsoft.com/office/powerpoint/2010/main" val="9974477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76E067F1-D140-4293-8129-1B3AA4107C31}" type="datetimeFigureOut">
              <a:rPr lang="en-US" smtClean="0"/>
              <a:t>8/18/23</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5F25542A-9E4E-4CBE-A1BD-CF535B76B973}" type="slidenum">
              <a:rPr lang="en-US" smtClean="0"/>
              <a:t>‹#›</a:t>
            </a:fld>
            <a:endParaRPr lang="en-US" dirty="0"/>
          </a:p>
        </p:txBody>
      </p:sp>
    </p:spTree>
    <p:extLst>
      <p:ext uri="{BB962C8B-B14F-4D97-AF65-F5344CB8AC3E}">
        <p14:creationId xmlns:p14="http://schemas.microsoft.com/office/powerpoint/2010/main" val="26891180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25542A-9E4E-4CBE-A1BD-CF535B76B973}" type="slidenum">
              <a:rPr lang="en-US" smtClean="0"/>
              <a:t>1</a:t>
            </a:fld>
            <a:endParaRPr lang="en-US" dirty="0"/>
          </a:p>
        </p:txBody>
      </p:sp>
    </p:spTree>
    <p:extLst>
      <p:ext uri="{BB962C8B-B14F-4D97-AF65-F5344CB8AC3E}">
        <p14:creationId xmlns:p14="http://schemas.microsoft.com/office/powerpoint/2010/main" val="41070492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F25542A-9E4E-4CBE-A1BD-CF535B76B973}" type="slidenum">
              <a:rPr lang="en-US" smtClean="0"/>
              <a:t>2</a:t>
            </a:fld>
            <a:endParaRPr lang="en-US" dirty="0"/>
          </a:p>
        </p:txBody>
      </p:sp>
    </p:spTree>
    <p:extLst>
      <p:ext uri="{BB962C8B-B14F-4D97-AF65-F5344CB8AC3E}">
        <p14:creationId xmlns:p14="http://schemas.microsoft.com/office/powerpoint/2010/main" val="24657663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F25542A-9E4E-4CBE-A1BD-CF535B76B973}" type="slidenum">
              <a:rPr lang="en-US" smtClean="0"/>
              <a:t>3</a:t>
            </a:fld>
            <a:endParaRPr lang="en-US" dirty="0"/>
          </a:p>
        </p:txBody>
      </p:sp>
    </p:spTree>
    <p:extLst>
      <p:ext uri="{BB962C8B-B14F-4D97-AF65-F5344CB8AC3E}">
        <p14:creationId xmlns:p14="http://schemas.microsoft.com/office/powerpoint/2010/main" val="40306648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F25542A-9E4E-4CBE-A1BD-CF535B76B973}" type="slidenum">
              <a:rPr lang="en-US" smtClean="0"/>
              <a:t>4</a:t>
            </a:fld>
            <a:endParaRPr lang="en-US" dirty="0"/>
          </a:p>
        </p:txBody>
      </p:sp>
    </p:spTree>
    <p:extLst>
      <p:ext uri="{BB962C8B-B14F-4D97-AF65-F5344CB8AC3E}">
        <p14:creationId xmlns:p14="http://schemas.microsoft.com/office/powerpoint/2010/main" val="26426067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F25542A-9E4E-4CBE-A1BD-CF535B76B973}" type="slidenum">
              <a:rPr lang="en-US" smtClean="0"/>
              <a:t>5</a:t>
            </a:fld>
            <a:endParaRPr lang="en-US" dirty="0"/>
          </a:p>
        </p:txBody>
      </p:sp>
    </p:spTree>
    <p:extLst>
      <p:ext uri="{BB962C8B-B14F-4D97-AF65-F5344CB8AC3E}">
        <p14:creationId xmlns:p14="http://schemas.microsoft.com/office/powerpoint/2010/main" val="17525743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581" y="2130559"/>
            <a:ext cx="10362847" cy="1469760"/>
          </a:xfrm>
          <a:prstGeom prst="rect">
            <a:avLst/>
          </a:prstGeom>
        </p:spPr>
        <p:txBody>
          <a:bodyPr lIns="19047" tIns="9523" rIns="19047" bIns="9523"/>
          <a:lstStyle/>
          <a:p>
            <a:r>
              <a:rPr lang="en-US" dirty="0"/>
              <a:t>Click to edit Master title style</a:t>
            </a:r>
          </a:p>
        </p:txBody>
      </p:sp>
      <p:sp>
        <p:nvSpPr>
          <p:cNvPr id="3" name="Subtitle 2"/>
          <p:cNvSpPr>
            <a:spLocks noGrp="1"/>
          </p:cNvSpPr>
          <p:nvPr>
            <p:ph type="subTitle" idx="1"/>
          </p:nvPr>
        </p:nvSpPr>
        <p:spPr>
          <a:xfrm>
            <a:off x="1828712" y="3886070"/>
            <a:ext cx="8534576" cy="1752865"/>
          </a:xfrm>
          <a:prstGeom prst="rect">
            <a:avLst/>
          </a:prstGeom>
        </p:spPr>
        <p:txBody>
          <a:bodyPr lIns="19047" tIns="9523" rIns="19047" bIns="9523"/>
          <a:lstStyle>
            <a:lvl1pPr marL="0" indent="0" algn="ctr">
              <a:buNone/>
              <a:defRPr/>
            </a:lvl1pPr>
            <a:lvl2pPr marL="95235" indent="0" algn="ctr">
              <a:buNone/>
              <a:defRPr/>
            </a:lvl2pPr>
            <a:lvl3pPr marL="190470" indent="0" algn="ctr">
              <a:buNone/>
              <a:defRPr/>
            </a:lvl3pPr>
            <a:lvl4pPr marL="285704" indent="0" algn="ctr">
              <a:buNone/>
              <a:defRPr/>
            </a:lvl4pPr>
            <a:lvl5pPr marL="380939" indent="0" algn="ctr">
              <a:buNone/>
              <a:defRPr/>
            </a:lvl5pPr>
            <a:lvl6pPr marL="476174" indent="0" algn="ctr">
              <a:buNone/>
              <a:defRPr/>
            </a:lvl6pPr>
            <a:lvl7pPr marL="571409" indent="0" algn="ctr">
              <a:buNone/>
              <a:defRPr/>
            </a:lvl7pPr>
            <a:lvl8pPr marL="666643" indent="0" algn="ctr">
              <a:buNone/>
              <a:defRPr/>
            </a:lvl8pPr>
            <a:lvl9pPr marL="761878" indent="0" algn="ctr">
              <a:buNone/>
              <a:defRPr/>
            </a:lvl9pPr>
          </a:lstStyle>
          <a:p>
            <a:r>
              <a:rPr lang="en-US" dirty="0"/>
              <a:t>Click to edit Master subtitle style</a:t>
            </a:r>
          </a:p>
        </p:txBody>
      </p:sp>
    </p:spTree>
    <p:extLst>
      <p:ext uri="{BB962C8B-B14F-4D97-AF65-F5344CB8AC3E}">
        <p14:creationId xmlns:p14="http://schemas.microsoft.com/office/powerpoint/2010/main" val="1282661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5E686AA-D197-4DC9-87E4-22B244C33152}" type="datetimeFigureOut">
              <a:rPr lang="en-US" smtClean="0"/>
              <a:t>8/18/23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12836930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5E686AA-D197-4DC9-87E4-22B244C33152}" type="datetimeFigureOut">
              <a:rPr lang="en-US" smtClean="0"/>
              <a:t>8/18/23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28778161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E686AA-D197-4DC9-87E4-22B244C33152}" type="datetimeFigureOut">
              <a:rPr lang="en-US" smtClean="0"/>
              <a:t>8/18/23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40226127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5E686AA-D197-4DC9-87E4-22B244C33152}" type="datetimeFigureOut">
              <a:rPr lang="en-US" smtClean="0"/>
              <a:t>8/18/23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38219809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5E686AA-D197-4DC9-87E4-22B244C33152}" type="datetimeFigureOut">
              <a:rPr lang="en-US" smtClean="0"/>
              <a:t>8/18/23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13134403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5E686AA-D197-4DC9-87E4-22B244C33152}" type="datetimeFigureOut">
              <a:rPr lang="en-US" smtClean="0"/>
              <a:t>8/18/23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7641256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5E686AA-D197-4DC9-87E4-22B244C33152}" type="datetimeFigureOut">
              <a:rPr lang="en-US" smtClean="0"/>
              <a:t>8/18/23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3909599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67615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427" y="284948"/>
            <a:ext cx="10973154" cy="616125"/>
          </a:xfrm>
          <a:prstGeom prst="rect">
            <a:avLst/>
          </a:prstGeom>
          <a:solidFill>
            <a:srgbClr val="A90533"/>
          </a:solidFill>
        </p:spPr>
        <p:txBody>
          <a:bodyPr lIns="19047" tIns="9523" rIns="19047" bIns="9523"/>
          <a:lstStyle>
            <a:lvl1pPr algn="ctr">
              <a:defRPr sz="3200" b="1" baseline="0">
                <a:solidFill>
                  <a:schemeClr val="bg1"/>
                </a:solidFill>
              </a:defRPr>
            </a:lvl1pPr>
          </a:lstStyle>
          <a:p>
            <a:r>
              <a:rPr lang="en-US" dirty="0"/>
              <a:t>Click to edit Master title style</a:t>
            </a:r>
          </a:p>
        </p:txBody>
      </p:sp>
      <p:sp>
        <p:nvSpPr>
          <p:cNvPr id="3" name="Content Placeholder 2"/>
          <p:cNvSpPr>
            <a:spLocks noGrp="1"/>
          </p:cNvSpPr>
          <p:nvPr>
            <p:ph idx="1" hasCustomPrompt="1"/>
          </p:nvPr>
        </p:nvSpPr>
        <p:spPr>
          <a:xfrm>
            <a:off x="609428" y="901072"/>
            <a:ext cx="10973153" cy="5245728"/>
          </a:xfrm>
          <a:prstGeom prst="rect">
            <a:avLst/>
          </a:prstGeom>
        </p:spPr>
        <p:txBody>
          <a:bodyPr lIns="19047" tIns="9523" rIns="19047" bIns="9523"/>
          <a:lstStyle>
            <a:lvl1pPr>
              <a:buClr>
                <a:srgbClr val="A90533"/>
              </a:buClr>
              <a:defRPr/>
            </a:lvl1pPr>
            <a:lvl2pPr marL="741363" indent="-284163">
              <a:buClr>
                <a:srgbClr val="B1810B"/>
              </a:buClr>
              <a:buFont typeface="Wingdings" panose="05000000000000000000" pitchFamily="2" charset="2"/>
              <a:buChar char="§"/>
              <a:defRPr/>
            </a:lvl2pPr>
            <a:lvl3pPr>
              <a:buClr>
                <a:srgbClr val="0C2340"/>
              </a:buClr>
              <a:defRPr/>
            </a:lvl3pPr>
            <a:lvl4pPr>
              <a:buClr>
                <a:srgbClr val="A90533"/>
              </a:buClr>
              <a:defRPr/>
            </a:lvl4pPr>
            <a:lvl5pPr>
              <a:buClr>
                <a:srgbClr val="B1810B"/>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3542585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mp; Content w/subheading">
    <p:spTree>
      <p:nvGrpSpPr>
        <p:cNvPr id="1" name=""/>
        <p:cNvGrpSpPr/>
        <p:nvPr/>
      </p:nvGrpSpPr>
      <p:grpSpPr>
        <a:xfrm>
          <a:off x="0" y="0"/>
          <a:ext cx="0" cy="0"/>
          <a:chOff x="0" y="0"/>
          <a:chExt cx="0" cy="0"/>
        </a:xfrm>
      </p:grpSpPr>
      <p:sp>
        <p:nvSpPr>
          <p:cNvPr id="3" name="Title 1"/>
          <p:cNvSpPr>
            <a:spLocks noGrp="1"/>
          </p:cNvSpPr>
          <p:nvPr>
            <p:ph type="title"/>
          </p:nvPr>
        </p:nvSpPr>
        <p:spPr>
          <a:xfrm>
            <a:off x="609427" y="284948"/>
            <a:ext cx="7563728" cy="616125"/>
          </a:xfrm>
          <a:prstGeom prst="rect">
            <a:avLst/>
          </a:prstGeom>
          <a:solidFill>
            <a:srgbClr val="A90533"/>
          </a:solidFill>
        </p:spPr>
        <p:txBody>
          <a:bodyPr lIns="19047" tIns="9523" rIns="19047" bIns="9523"/>
          <a:lstStyle>
            <a:lvl1pPr marL="182880" algn="l">
              <a:defRPr sz="3200" b="1" baseline="0">
                <a:solidFill>
                  <a:schemeClr val="bg1"/>
                </a:solidFill>
              </a:defRPr>
            </a:lvl1pPr>
          </a:lstStyle>
          <a:p>
            <a:r>
              <a:rPr lang="en-US" dirty="0"/>
              <a:t>Click to edit Master title style</a:t>
            </a:r>
          </a:p>
        </p:txBody>
      </p:sp>
      <p:sp>
        <p:nvSpPr>
          <p:cNvPr id="4" name="Content Placeholder 2"/>
          <p:cNvSpPr>
            <a:spLocks noGrp="1"/>
          </p:cNvSpPr>
          <p:nvPr>
            <p:ph idx="1" hasCustomPrompt="1"/>
          </p:nvPr>
        </p:nvSpPr>
        <p:spPr>
          <a:xfrm>
            <a:off x="609428" y="901072"/>
            <a:ext cx="10973153" cy="5245728"/>
          </a:xfrm>
          <a:prstGeom prst="rect">
            <a:avLst/>
          </a:prstGeom>
        </p:spPr>
        <p:txBody>
          <a:bodyPr lIns="19047" tIns="9523" rIns="19047" bIns="9523"/>
          <a:lstStyle>
            <a:lvl1pPr>
              <a:buClr>
                <a:srgbClr val="A90533"/>
              </a:buClr>
              <a:defRPr/>
            </a:lvl1pPr>
            <a:lvl2pPr marL="741363" indent="-284163">
              <a:buClr>
                <a:srgbClr val="B1810B"/>
              </a:buClr>
              <a:buFont typeface="Wingdings" panose="05000000000000000000" pitchFamily="2" charset="2"/>
              <a:buChar char="§"/>
              <a:defRPr/>
            </a:lvl2pPr>
            <a:lvl3pPr>
              <a:buClr>
                <a:srgbClr val="0C2340"/>
              </a:buClr>
              <a:defRPr/>
            </a:lvl3pPr>
            <a:lvl4pPr>
              <a:buClr>
                <a:srgbClr val="A90533"/>
              </a:buClr>
              <a:defRPr/>
            </a:lvl4pPr>
            <a:lvl5pPr>
              <a:buClr>
                <a:srgbClr val="B1810B"/>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19"/>
          <p:cNvSpPr>
            <a:spLocks noGrp="1"/>
          </p:cNvSpPr>
          <p:nvPr>
            <p:ph type="body" sz="quarter" idx="10"/>
          </p:nvPr>
        </p:nvSpPr>
        <p:spPr>
          <a:xfrm>
            <a:off x="8173155" y="284947"/>
            <a:ext cx="3206068" cy="252412"/>
          </a:xfrm>
          <a:prstGeom prst="rect">
            <a:avLst/>
          </a:prstGeom>
        </p:spPr>
        <p:txBody>
          <a:bodyPr>
            <a:noAutofit/>
          </a:bodyPr>
          <a:lstStyle>
            <a:lvl1pPr marL="0" indent="0" algn="r">
              <a:buNone/>
              <a:defRPr sz="1100" b="0" i="0" spc="0" baseline="0">
                <a:solidFill>
                  <a:srgbClr val="A6A6A6"/>
                </a:solidFill>
                <a:latin typeface="Arial"/>
                <a:cs typeface="Arial"/>
              </a:defRPr>
            </a:lvl1pPr>
          </a:lstStyle>
          <a:p>
            <a:pPr lvl="0"/>
            <a:r>
              <a:rPr lang="en-US"/>
              <a:t>Edit Master text styles</a:t>
            </a:r>
          </a:p>
        </p:txBody>
      </p:sp>
    </p:spTree>
    <p:extLst>
      <p:ext uri="{BB962C8B-B14F-4D97-AF65-F5344CB8AC3E}">
        <p14:creationId xmlns:p14="http://schemas.microsoft.com/office/powerpoint/2010/main" val="14799771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748765" y="2208084"/>
            <a:ext cx="10973153" cy="1214385"/>
          </a:xfrm>
          <a:prstGeom prst="rect">
            <a:avLst/>
          </a:prstGeom>
          <a:solidFill>
            <a:srgbClr val="A90533"/>
          </a:solidFill>
        </p:spPr>
        <p:txBody>
          <a:bodyPr lIns="19047" tIns="9523" rIns="19047" bIns="9523"/>
          <a:lstStyle>
            <a:lvl1pPr>
              <a:lnSpc>
                <a:spcPct val="150000"/>
              </a:lnSpc>
              <a:spcBef>
                <a:spcPts val="3000"/>
              </a:spcBef>
              <a:defRPr b="1">
                <a:solidFill>
                  <a:schemeClr val="bg1"/>
                </a:solidFill>
              </a:defRPr>
            </a:lvl1pPr>
          </a:lstStyle>
          <a:p>
            <a:r>
              <a:rPr lang="en-US" dirty="0"/>
              <a:t>Click to edit Closing Slide</a:t>
            </a:r>
          </a:p>
        </p:txBody>
      </p:sp>
    </p:spTree>
    <p:extLst>
      <p:ext uri="{BB962C8B-B14F-4D97-AF65-F5344CB8AC3E}">
        <p14:creationId xmlns:p14="http://schemas.microsoft.com/office/powerpoint/2010/main" val="1792710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5E686AA-D197-4DC9-87E4-22B244C33152}" type="datetimeFigureOut">
              <a:rPr lang="en-US" smtClean="0"/>
              <a:t>8/18/23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1655029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5E686AA-D197-4DC9-87E4-22B244C33152}" type="datetimeFigureOut">
              <a:rPr lang="en-US" smtClean="0"/>
              <a:t>8/18/23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3503766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5E686AA-D197-4DC9-87E4-22B244C33152}" type="datetimeFigureOut">
              <a:rPr lang="en-US" smtClean="0"/>
              <a:t>8/18/23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7954501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5E686AA-D197-4DC9-87E4-22B244C33152}" type="datetimeFigureOut">
              <a:rPr lang="en-US" smtClean="0"/>
              <a:t>8/18/23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32967368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ext Box 37"/>
          <p:cNvSpPr txBox="1">
            <a:spLocks noChangeArrowheads="1"/>
          </p:cNvSpPr>
          <p:nvPr userDrawn="1"/>
        </p:nvSpPr>
        <p:spPr bwMode="auto">
          <a:xfrm>
            <a:off x="7373910" y="6318251"/>
            <a:ext cx="4457700" cy="157163"/>
          </a:xfrm>
          <a:prstGeom prst="rect">
            <a:avLst/>
          </a:prstGeom>
          <a:noFill/>
          <a:ln>
            <a:noFill/>
          </a:ln>
        </p:spPr>
        <p:txBody>
          <a:bodyPr lIns="19047" tIns="9523" rIns="19047" bIns="9523">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defRPr/>
            </a:pPr>
            <a:r>
              <a:rPr lang="en-US" sz="900" cap="all" dirty="0">
                <a:solidFill>
                  <a:schemeClr val="bg2"/>
                </a:solidFill>
                <a:latin typeface="Calibri" charset="0"/>
                <a:cs typeface="Calibri" charset="0"/>
              </a:rPr>
              <a:t>Improving Health through</a:t>
            </a:r>
            <a:r>
              <a:rPr lang="en-US" sz="900" cap="all" baseline="0" dirty="0">
                <a:solidFill>
                  <a:schemeClr val="bg2"/>
                </a:solidFill>
                <a:latin typeface="Calibri" charset="0"/>
                <a:cs typeface="Calibri" charset="0"/>
              </a:rPr>
              <a:t> Research</a:t>
            </a:r>
            <a:endParaRPr lang="en-US" sz="900" cap="all" dirty="0">
              <a:solidFill>
                <a:schemeClr val="bg2"/>
              </a:solidFill>
              <a:latin typeface="Calibri" charset="0"/>
              <a:cs typeface="Calibri" charset="0"/>
            </a:endParaRPr>
          </a:p>
        </p:txBody>
      </p:sp>
      <p:sp>
        <p:nvSpPr>
          <p:cNvPr id="1063" name="Line 39"/>
          <p:cNvSpPr>
            <a:spLocks noChangeShapeType="1"/>
          </p:cNvSpPr>
          <p:nvPr userDrawn="1"/>
        </p:nvSpPr>
        <p:spPr bwMode="auto">
          <a:xfrm>
            <a:off x="0" y="6126163"/>
            <a:ext cx="12192000" cy="0"/>
          </a:xfrm>
          <a:prstGeom prst="line">
            <a:avLst/>
          </a:prstGeom>
          <a:noFill/>
          <a:ln w="9525" cap="flat" cmpd="sng" algn="ctr">
            <a:solidFill>
              <a:schemeClr val="accent6">
                <a:lumMod val="75000"/>
              </a:schemeClr>
            </a:solidFill>
            <a:prstDash val="solid"/>
            <a:round/>
            <a:headEnd type="none" w="med" len="med"/>
            <a:tailEnd type="none" w="med" len="med"/>
          </a:ln>
          <a:effectLst/>
        </p:spPr>
        <p:txBody>
          <a:bodyPr lIns="19047" tIns="9523" rIns="19047" bIns="9523"/>
          <a:lstStyle/>
          <a:p>
            <a:pPr eaLnBrk="1" hangingPunct="1">
              <a:defRPr/>
            </a:pPr>
            <a:endParaRPr lang="en-US" sz="1800" dirty="0">
              <a:latin typeface="Arial" charset="0"/>
              <a:ea typeface="+mn-ea"/>
            </a:endParaRPr>
          </a:p>
        </p:txBody>
      </p:sp>
      <p:sp>
        <p:nvSpPr>
          <p:cNvPr id="1028" name="Rectangle 13"/>
          <p:cNvSpPr>
            <a:spLocks noChangeArrowheads="1"/>
          </p:cNvSpPr>
          <p:nvPr userDrawn="1"/>
        </p:nvSpPr>
        <p:spPr bwMode="auto">
          <a:xfrm>
            <a:off x="10366878" y="6484939"/>
            <a:ext cx="1464734" cy="1731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19047" tIns="9523" rIns="19047" bIns="9523">
            <a:spAutoFit/>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algn="r" eaLnBrk="1" hangingPunct="1">
              <a:defRPr/>
            </a:pPr>
            <a:r>
              <a:rPr lang="en-US" altLang="en-US" sz="1000" u="sng" dirty="0">
                <a:solidFill>
                  <a:schemeClr val="accent2"/>
                </a:solidFill>
                <a:latin typeface="Calibri" charset="0"/>
              </a:rPr>
              <a:t>indianactsi.org</a:t>
            </a:r>
          </a:p>
        </p:txBody>
      </p:sp>
      <p:pic>
        <p:nvPicPr>
          <p:cNvPr id="7" name="Picture 6" descr="ctsi_ppt.png"/>
          <p:cNvPicPr>
            <a:picLocks noChangeAspect="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321680" y="6234907"/>
            <a:ext cx="1581003" cy="5509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62959217"/>
      </p:ext>
    </p:extLst>
  </p:cSld>
  <p:clrMap bg1="lt1" tx1="dk1" bg2="lt2" tx2="dk2" accent1="accent1" accent2="accent2" accent3="accent3" accent4="accent4" accent5="accent5" accent6="accent6" hlink="hlink" folHlink="folHlink"/>
  <p:sldLayoutIdLst>
    <p:sldLayoutId id="2147483661" r:id="rId1"/>
    <p:sldLayoutId id="2147483667" r:id="rId2"/>
    <p:sldLayoutId id="2147483686" r:id="rId3"/>
    <p:sldLayoutId id="2147483705" r:id="rId4"/>
    <p:sldLayoutId id="2147483706" r:id="rId5"/>
  </p:sldLayoutIdLst>
  <p:txStyles>
    <p:titleStyle>
      <a:lvl1pPr algn="ctr" defTabSz="912813" rtl="0" eaLnBrk="0" fontAlgn="base" hangingPunct="0">
        <a:spcBef>
          <a:spcPct val="0"/>
        </a:spcBef>
        <a:spcAft>
          <a:spcPct val="0"/>
        </a:spcAft>
        <a:defRPr sz="4400">
          <a:solidFill>
            <a:schemeClr val="tx2"/>
          </a:solidFill>
          <a:latin typeface="+mj-lt"/>
          <a:ea typeface="MS PGothic" panose="020B0600070205080204" pitchFamily="34" charset="-128"/>
          <a:cs typeface="ＭＳ Ｐゴシック" charset="-128"/>
        </a:defRPr>
      </a:lvl1pPr>
      <a:lvl2pPr algn="ctr" defTabSz="912813" rtl="0" eaLnBrk="0" fontAlgn="base" hangingPunct="0">
        <a:spcBef>
          <a:spcPct val="0"/>
        </a:spcBef>
        <a:spcAft>
          <a:spcPct val="0"/>
        </a:spcAft>
        <a:defRPr sz="4400">
          <a:solidFill>
            <a:schemeClr val="tx2"/>
          </a:solidFill>
          <a:latin typeface="Calibri" charset="0"/>
          <a:ea typeface="MS PGothic" panose="020B0600070205080204" pitchFamily="34" charset="-128"/>
          <a:cs typeface="ＭＳ Ｐゴシック" charset="-128"/>
        </a:defRPr>
      </a:lvl2pPr>
      <a:lvl3pPr algn="ctr" defTabSz="912813" rtl="0" eaLnBrk="0" fontAlgn="base" hangingPunct="0">
        <a:spcBef>
          <a:spcPct val="0"/>
        </a:spcBef>
        <a:spcAft>
          <a:spcPct val="0"/>
        </a:spcAft>
        <a:defRPr sz="4400">
          <a:solidFill>
            <a:schemeClr val="tx2"/>
          </a:solidFill>
          <a:latin typeface="Calibri" charset="0"/>
          <a:ea typeface="MS PGothic" panose="020B0600070205080204" pitchFamily="34" charset="-128"/>
          <a:cs typeface="ＭＳ Ｐゴシック" charset="-128"/>
        </a:defRPr>
      </a:lvl3pPr>
      <a:lvl4pPr algn="ctr" defTabSz="912813" rtl="0" eaLnBrk="0" fontAlgn="base" hangingPunct="0">
        <a:spcBef>
          <a:spcPct val="0"/>
        </a:spcBef>
        <a:spcAft>
          <a:spcPct val="0"/>
        </a:spcAft>
        <a:defRPr sz="4400">
          <a:solidFill>
            <a:schemeClr val="tx2"/>
          </a:solidFill>
          <a:latin typeface="Calibri" charset="0"/>
          <a:ea typeface="MS PGothic" panose="020B0600070205080204" pitchFamily="34" charset="-128"/>
          <a:cs typeface="ＭＳ Ｐゴシック" charset="-128"/>
        </a:defRPr>
      </a:lvl4pPr>
      <a:lvl5pPr algn="ctr" defTabSz="912813" rtl="0" eaLnBrk="0" fontAlgn="base" hangingPunct="0">
        <a:spcBef>
          <a:spcPct val="0"/>
        </a:spcBef>
        <a:spcAft>
          <a:spcPct val="0"/>
        </a:spcAft>
        <a:defRPr sz="4400">
          <a:solidFill>
            <a:schemeClr val="tx2"/>
          </a:solidFill>
          <a:latin typeface="Calibri" charset="0"/>
          <a:ea typeface="MS PGothic" panose="020B0600070205080204" pitchFamily="34" charset="-128"/>
          <a:cs typeface="ＭＳ Ｐゴシック" charset="-128"/>
        </a:defRPr>
      </a:lvl5pPr>
      <a:lvl6pPr marL="95235" algn="ctr" defTabSz="914320" rtl="0" fontAlgn="base">
        <a:spcBef>
          <a:spcPct val="0"/>
        </a:spcBef>
        <a:spcAft>
          <a:spcPct val="0"/>
        </a:spcAft>
        <a:defRPr sz="4400">
          <a:solidFill>
            <a:schemeClr val="tx2"/>
          </a:solidFill>
          <a:latin typeface="Arial" charset="0"/>
        </a:defRPr>
      </a:lvl6pPr>
      <a:lvl7pPr marL="190470" algn="ctr" defTabSz="914320" rtl="0" fontAlgn="base">
        <a:spcBef>
          <a:spcPct val="0"/>
        </a:spcBef>
        <a:spcAft>
          <a:spcPct val="0"/>
        </a:spcAft>
        <a:defRPr sz="4400">
          <a:solidFill>
            <a:schemeClr val="tx2"/>
          </a:solidFill>
          <a:latin typeface="Arial" charset="0"/>
        </a:defRPr>
      </a:lvl7pPr>
      <a:lvl8pPr marL="285704" algn="ctr" defTabSz="914320" rtl="0" fontAlgn="base">
        <a:spcBef>
          <a:spcPct val="0"/>
        </a:spcBef>
        <a:spcAft>
          <a:spcPct val="0"/>
        </a:spcAft>
        <a:defRPr sz="4400">
          <a:solidFill>
            <a:schemeClr val="tx2"/>
          </a:solidFill>
          <a:latin typeface="Arial" charset="0"/>
        </a:defRPr>
      </a:lvl8pPr>
      <a:lvl9pPr marL="380939" algn="ctr" defTabSz="914320" rtl="0" fontAlgn="base">
        <a:spcBef>
          <a:spcPct val="0"/>
        </a:spcBef>
        <a:spcAft>
          <a:spcPct val="0"/>
        </a:spcAft>
        <a:defRPr sz="4400">
          <a:solidFill>
            <a:schemeClr val="tx2"/>
          </a:solidFill>
          <a:latin typeface="Arial" charset="0"/>
        </a:defRPr>
      </a:lvl9pPr>
    </p:titleStyle>
    <p:bodyStyle>
      <a:lvl1pPr marL="342900" indent="-342900" algn="l" defTabSz="912813" rtl="0" eaLnBrk="0" fontAlgn="base" hangingPunct="0">
        <a:spcBef>
          <a:spcPct val="20000"/>
        </a:spcBef>
        <a:spcAft>
          <a:spcPct val="0"/>
        </a:spcAft>
        <a:buChar char="•"/>
        <a:defRPr sz="3200">
          <a:solidFill>
            <a:schemeClr val="tx1"/>
          </a:solidFill>
          <a:latin typeface="+mn-lt"/>
          <a:ea typeface="MS PGothic" panose="020B0600070205080204" pitchFamily="34" charset="-128"/>
          <a:cs typeface="ＭＳ Ｐゴシック" charset="-128"/>
        </a:defRPr>
      </a:lvl1pPr>
      <a:lvl2pPr marL="741363" indent="-284163" algn="l" defTabSz="912813" rtl="0" eaLnBrk="0" fontAlgn="base" hangingPunct="0">
        <a:spcBef>
          <a:spcPct val="20000"/>
        </a:spcBef>
        <a:spcAft>
          <a:spcPct val="0"/>
        </a:spcAft>
        <a:buChar char="–"/>
        <a:defRPr sz="2800">
          <a:solidFill>
            <a:schemeClr val="tx1"/>
          </a:solidFill>
          <a:latin typeface="+mn-lt"/>
          <a:ea typeface="MS PGothic" panose="020B0600070205080204" pitchFamily="34" charset="-128"/>
        </a:defRPr>
      </a:lvl2pPr>
      <a:lvl3pPr marL="1141413" indent="-227013" algn="l" defTabSz="912813" rtl="0" eaLnBrk="0" fontAlgn="base" hangingPunct="0">
        <a:spcBef>
          <a:spcPct val="20000"/>
        </a:spcBef>
        <a:spcAft>
          <a:spcPct val="0"/>
        </a:spcAft>
        <a:buChar char="•"/>
        <a:defRPr sz="2400">
          <a:solidFill>
            <a:schemeClr val="tx1"/>
          </a:solidFill>
          <a:latin typeface="+mn-lt"/>
          <a:ea typeface="MS PGothic" panose="020B0600070205080204" pitchFamily="34" charset="-128"/>
        </a:defRPr>
      </a:lvl3pPr>
      <a:lvl4pPr marL="1598613" indent="-227013" algn="l" defTabSz="912813" rtl="0" eaLnBrk="0" fontAlgn="base" hangingPunct="0">
        <a:spcBef>
          <a:spcPct val="20000"/>
        </a:spcBef>
        <a:spcAft>
          <a:spcPct val="0"/>
        </a:spcAft>
        <a:buChar char="–"/>
        <a:defRPr sz="2000">
          <a:solidFill>
            <a:schemeClr val="tx1"/>
          </a:solidFill>
          <a:latin typeface="+mn-lt"/>
          <a:ea typeface="MS PGothic" panose="020B0600070205080204" pitchFamily="34" charset="-128"/>
        </a:defRPr>
      </a:lvl4pPr>
      <a:lvl5pPr marL="2055813" indent="-227013" algn="l" defTabSz="912813" rtl="0" eaLnBrk="0" fontAlgn="base" hangingPunct="0">
        <a:spcBef>
          <a:spcPct val="20000"/>
        </a:spcBef>
        <a:spcAft>
          <a:spcPct val="0"/>
        </a:spcAft>
        <a:buChar char="»"/>
        <a:defRPr sz="2000">
          <a:solidFill>
            <a:schemeClr val="tx1"/>
          </a:solidFill>
          <a:latin typeface="+mn-lt"/>
          <a:ea typeface="MS PGothic" panose="020B0600070205080204" pitchFamily="34" charset="-128"/>
        </a:defRPr>
      </a:lvl5pPr>
      <a:lvl6pPr marL="2152372" indent="-228497" algn="l" defTabSz="914320" rtl="0" fontAlgn="base">
        <a:spcBef>
          <a:spcPct val="20000"/>
        </a:spcBef>
        <a:spcAft>
          <a:spcPct val="0"/>
        </a:spcAft>
        <a:buChar char="»"/>
        <a:defRPr sz="2000">
          <a:solidFill>
            <a:schemeClr val="tx1"/>
          </a:solidFill>
          <a:latin typeface="+mn-lt"/>
        </a:defRPr>
      </a:lvl6pPr>
      <a:lvl7pPr marL="2247607" indent="-228497" algn="l" defTabSz="914320" rtl="0" fontAlgn="base">
        <a:spcBef>
          <a:spcPct val="20000"/>
        </a:spcBef>
        <a:spcAft>
          <a:spcPct val="0"/>
        </a:spcAft>
        <a:buChar char="»"/>
        <a:defRPr sz="2000">
          <a:solidFill>
            <a:schemeClr val="tx1"/>
          </a:solidFill>
          <a:latin typeface="+mn-lt"/>
        </a:defRPr>
      </a:lvl7pPr>
      <a:lvl8pPr marL="2342841" indent="-228497" algn="l" defTabSz="914320" rtl="0" fontAlgn="base">
        <a:spcBef>
          <a:spcPct val="20000"/>
        </a:spcBef>
        <a:spcAft>
          <a:spcPct val="0"/>
        </a:spcAft>
        <a:buChar char="»"/>
        <a:defRPr sz="2000">
          <a:solidFill>
            <a:schemeClr val="tx1"/>
          </a:solidFill>
          <a:latin typeface="+mn-lt"/>
        </a:defRPr>
      </a:lvl8pPr>
      <a:lvl9pPr marL="2438076" indent="-228497" algn="l" defTabSz="914320" rtl="0" fontAlgn="base">
        <a:spcBef>
          <a:spcPct val="20000"/>
        </a:spcBef>
        <a:spcAft>
          <a:spcPct val="0"/>
        </a:spcAft>
        <a:buChar char="»"/>
        <a:defRPr sz="2000">
          <a:solidFill>
            <a:schemeClr val="tx1"/>
          </a:solidFill>
          <a:latin typeface="+mn-lt"/>
        </a:defRPr>
      </a:lvl9pPr>
    </p:bodyStyle>
    <p:otherStyle>
      <a:defPPr>
        <a:defRPr lang="en-US"/>
      </a:defPPr>
      <a:lvl1pPr marL="0" algn="l" defTabSz="190470" rtl="0" eaLnBrk="1" latinLnBrk="0" hangingPunct="1">
        <a:defRPr sz="400" kern="1200">
          <a:solidFill>
            <a:schemeClr val="tx1"/>
          </a:solidFill>
          <a:latin typeface="+mn-lt"/>
          <a:ea typeface="+mn-ea"/>
          <a:cs typeface="+mn-cs"/>
        </a:defRPr>
      </a:lvl1pPr>
      <a:lvl2pPr marL="95235" algn="l" defTabSz="190470" rtl="0" eaLnBrk="1" latinLnBrk="0" hangingPunct="1">
        <a:defRPr sz="400" kern="1200">
          <a:solidFill>
            <a:schemeClr val="tx1"/>
          </a:solidFill>
          <a:latin typeface="+mn-lt"/>
          <a:ea typeface="+mn-ea"/>
          <a:cs typeface="+mn-cs"/>
        </a:defRPr>
      </a:lvl2pPr>
      <a:lvl3pPr marL="190470" algn="l" defTabSz="190470" rtl="0" eaLnBrk="1" latinLnBrk="0" hangingPunct="1">
        <a:defRPr sz="400" kern="1200">
          <a:solidFill>
            <a:schemeClr val="tx1"/>
          </a:solidFill>
          <a:latin typeface="+mn-lt"/>
          <a:ea typeface="+mn-ea"/>
          <a:cs typeface="+mn-cs"/>
        </a:defRPr>
      </a:lvl3pPr>
      <a:lvl4pPr marL="285704" algn="l" defTabSz="190470" rtl="0" eaLnBrk="1" latinLnBrk="0" hangingPunct="1">
        <a:defRPr sz="400" kern="1200">
          <a:solidFill>
            <a:schemeClr val="tx1"/>
          </a:solidFill>
          <a:latin typeface="+mn-lt"/>
          <a:ea typeface="+mn-ea"/>
          <a:cs typeface="+mn-cs"/>
        </a:defRPr>
      </a:lvl4pPr>
      <a:lvl5pPr marL="380939" algn="l" defTabSz="190470" rtl="0" eaLnBrk="1" latinLnBrk="0" hangingPunct="1">
        <a:defRPr sz="400" kern="1200">
          <a:solidFill>
            <a:schemeClr val="tx1"/>
          </a:solidFill>
          <a:latin typeface="+mn-lt"/>
          <a:ea typeface="+mn-ea"/>
          <a:cs typeface="+mn-cs"/>
        </a:defRPr>
      </a:lvl5pPr>
      <a:lvl6pPr marL="476174" algn="l" defTabSz="190470" rtl="0" eaLnBrk="1" latinLnBrk="0" hangingPunct="1">
        <a:defRPr sz="400" kern="1200">
          <a:solidFill>
            <a:schemeClr val="tx1"/>
          </a:solidFill>
          <a:latin typeface="+mn-lt"/>
          <a:ea typeface="+mn-ea"/>
          <a:cs typeface="+mn-cs"/>
        </a:defRPr>
      </a:lvl6pPr>
      <a:lvl7pPr marL="571409" algn="l" defTabSz="190470" rtl="0" eaLnBrk="1" latinLnBrk="0" hangingPunct="1">
        <a:defRPr sz="400" kern="1200">
          <a:solidFill>
            <a:schemeClr val="tx1"/>
          </a:solidFill>
          <a:latin typeface="+mn-lt"/>
          <a:ea typeface="+mn-ea"/>
          <a:cs typeface="+mn-cs"/>
        </a:defRPr>
      </a:lvl7pPr>
      <a:lvl8pPr marL="666643" algn="l" defTabSz="190470" rtl="0" eaLnBrk="1" latinLnBrk="0" hangingPunct="1">
        <a:defRPr sz="400" kern="1200">
          <a:solidFill>
            <a:schemeClr val="tx1"/>
          </a:solidFill>
          <a:latin typeface="+mn-lt"/>
          <a:ea typeface="+mn-ea"/>
          <a:cs typeface="+mn-cs"/>
        </a:defRPr>
      </a:lvl8pPr>
      <a:lvl9pPr marL="761878" algn="l" defTabSz="190470" rtl="0" eaLnBrk="1" latinLnBrk="0" hangingPunct="1">
        <a:defRPr sz="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E686AA-D197-4DC9-87E4-22B244C33152}" type="datetimeFigureOut">
              <a:rPr lang="en-US" smtClean="0"/>
              <a:t>8/18/23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2FA912-7305-420C-A467-1AF4AA7B297E}" type="slidenum">
              <a:rPr lang="en-US" smtClean="0"/>
              <a:t>‹#›</a:t>
            </a:fld>
            <a:endParaRPr lang="en-US" dirty="0"/>
          </a:p>
        </p:txBody>
      </p:sp>
    </p:spTree>
    <p:extLst>
      <p:ext uri="{BB962C8B-B14F-4D97-AF65-F5344CB8AC3E}">
        <p14:creationId xmlns:p14="http://schemas.microsoft.com/office/powerpoint/2010/main" val="3872828753"/>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924234" y="2133204"/>
            <a:ext cx="10147779" cy="1108952"/>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800" b="1" i="1" dirty="0">
                <a:solidFill>
                  <a:srgbClr val="A90533"/>
                </a:solidFill>
                <a:latin typeface="+mn-lt"/>
              </a:rPr>
              <a:t>Racial-Ethnic Differences in Antipsychotic Initiation Among Youth with Diagnosed ADHD, Depression, or Conduct Disorder</a:t>
            </a:r>
          </a:p>
        </p:txBody>
      </p:sp>
      <p:sp>
        <p:nvSpPr>
          <p:cNvPr id="5" name="Subtitle 2"/>
          <p:cNvSpPr txBox="1">
            <a:spLocks/>
          </p:cNvSpPr>
          <p:nvPr/>
        </p:nvSpPr>
        <p:spPr>
          <a:xfrm>
            <a:off x="573879" y="679485"/>
            <a:ext cx="11044236" cy="84902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0"/>
              </a:spcBef>
            </a:pPr>
            <a:r>
              <a:rPr lang="en-US" sz="4000" b="1" dirty="0">
                <a:solidFill>
                  <a:srgbClr val="0C2340"/>
                </a:solidFill>
              </a:rPr>
              <a:t>Indiana Clinical and Translational Sciences Institute</a:t>
            </a:r>
          </a:p>
          <a:p>
            <a:pPr>
              <a:spcBef>
                <a:spcPts val="0"/>
              </a:spcBef>
            </a:pPr>
            <a:endParaRPr lang="en-US" sz="2000" b="1" dirty="0">
              <a:solidFill>
                <a:srgbClr val="0C2340"/>
              </a:solidFill>
            </a:endParaRPr>
          </a:p>
        </p:txBody>
      </p:sp>
      <p:cxnSp>
        <p:nvCxnSpPr>
          <p:cNvPr id="8" name="Straight Connector 7"/>
          <p:cNvCxnSpPr/>
          <p:nvPr/>
        </p:nvCxnSpPr>
        <p:spPr>
          <a:xfrm flipV="1">
            <a:off x="0" y="4577897"/>
            <a:ext cx="12192000" cy="35780"/>
          </a:xfrm>
          <a:prstGeom prst="line">
            <a:avLst/>
          </a:prstGeom>
          <a:ln w="63500">
            <a:solidFill>
              <a:srgbClr val="0C2340"/>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p:nvPicPr>
        <p:blipFill>
          <a:blip r:embed="rId3"/>
          <a:stretch>
            <a:fillRect/>
          </a:stretch>
        </p:blipFill>
        <p:spPr>
          <a:xfrm>
            <a:off x="3580249" y="4826037"/>
            <a:ext cx="5031501" cy="1750249"/>
          </a:xfrm>
          <a:prstGeom prst="rect">
            <a:avLst/>
          </a:prstGeom>
        </p:spPr>
      </p:pic>
      <p:sp>
        <p:nvSpPr>
          <p:cNvPr id="6" name="Title 1"/>
          <p:cNvSpPr txBox="1">
            <a:spLocks/>
          </p:cNvSpPr>
          <p:nvPr/>
        </p:nvSpPr>
        <p:spPr>
          <a:xfrm>
            <a:off x="1622734" y="3675347"/>
            <a:ext cx="8946525" cy="58774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sz="2800" dirty="0">
              <a:solidFill>
                <a:srgbClr val="A90533"/>
              </a:solidFill>
              <a:latin typeface="+mn-lt"/>
            </a:endParaRPr>
          </a:p>
        </p:txBody>
      </p:sp>
      <p:sp>
        <p:nvSpPr>
          <p:cNvPr id="2" name="TextBox 1"/>
          <p:cNvSpPr txBox="1"/>
          <p:nvPr/>
        </p:nvSpPr>
        <p:spPr>
          <a:xfrm>
            <a:off x="1052992" y="3345687"/>
            <a:ext cx="9759210" cy="584775"/>
          </a:xfrm>
          <a:prstGeom prst="rect">
            <a:avLst/>
          </a:prstGeom>
          <a:noFill/>
        </p:spPr>
        <p:txBody>
          <a:bodyPr wrap="none" rtlCol="0">
            <a:spAutoFit/>
          </a:bodyPr>
          <a:lstStyle/>
          <a:p>
            <a:pPr algn="ctr"/>
            <a:r>
              <a:rPr lang="en-US" dirty="0">
                <a:solidFill>
                  <a:srgbClr val="A90533"/>
                </a:solidFill>
              </a:rPr>
              <a:t>Linnea Sepe-Forrest</a:t>
            </a:r>
            <a:r>
              <a:rPr lang="en-US" sz="1600" baseline="30000" dirty="0">
                <a:solidFill>
                  <a:srgbClr val="A90533"/>
                </a:solidFill>
              </a:rPr>
              <a:t>1,2</a:t>
            </a:r>
            <a:r>
              <a:rPr lang="en-US" dirty="0">
                <a:solidFill>
                  <a:srgbClr val="A90533"/>
                </a:solidFill>
              </a:rPr>
              <a:t>, Richard Meraz</a:t>
            </a:r>
            <a:r>
              <a:rPr lang="en-US" baseline="30000" dirty="0">
                <a:solidFill>
                  <a:srgbClr val="A90533"/>
                </a:solidFill>
              </a:rPr>
              <a:t>1</a:t>
            </a:r>
            <a:r>
              <a:rPr lang="en-US" dirty="0">
                <a:solidFill>
                  <a:srgbClr val="A90533"/>
                </a:solidFill>
              </a:rPr>
              <a:t>, Sydney Adams</a:t>
            </a:r>
            <a:r>
              <a:rPr lang="en-US" baseline="30000" dirty="0">
                <a:solidFill>
                  <a:srgbClr val="A90533"/>
                </a:solidFill>
              </a:rPr>
              <a:t>1</a:t>
            </a:r>
            <a:r>
              <a:rPr lang="en-US" dirty="0">
                <a:solidFill>
                  <a:srgbClr val="A90533"/>
                </a:solidFill>
              </a:rPr>
              <a:t>, Brian M. D’Onofrio</a:t>
            </a:r>
            <a:r>
              <a:rPr lang="en-US" baseline="30000" dirty="0">
                <a:solidFill>
                  <a:srgbClr val="A90533"/>
                </a:solidFill>
              </a:rPr>
              <a:t>1,2</a:t>
            </a:r>
            <a:r>
              <a:rPr lang="en-US" dirty="0">
                <a:solidFill>
                  <a:srgbClr val="A90533"/>
                </a:solidFill>
              </a:rPr>
              <a:t>, Patrick D. Quinn</a:t>
            </a:r>
            <a:r>
              <a:rPr lang="en-US" baseline="30000" dirty="0">
                <a:solidFill>
                  <a:srgbClr val="A90533"/>
                </a:solidFill>
              </a:rPr>
              <a:t>1,2,3</a:t>
            </a:r>
          </a:p>
          <a:p>
            <a:pPr algn="ctr"/>
            <a:r>
              <a:rPr lang="en-US" sz="1400" dirty="0">
                <a:solidFill>
                  <a:srgbClr val="A90533"/>
                </a:solidFill>
              </a:rPr>
              <a:t>Indiana University Bloomington: </a:t>
            </a:r>
            <a:r>
              <a:rPr lang="en-US" sz="1400" baseline="30000" dirty="0">
                <a:solidFill>
                  <a:srgbClr val="A90533"/>
                </a:solidFill>
              </a:rPr>
              <a:t>1</a:t>
            </a:r>
            <a:r>
              <a:rPr lang="en-US" sz="1400" dirty="0">
                <a:solidFill>
                  <a:srgbClr val="A90533"/>
                </a:solidFill>
              </a:rPr>
              <a:t>Department of Psychological &amp; Brain Sciences; </a:t>
            </a:r>
            <a:r>
              <a:rPr lang="en-US" sz="1400" baseline="30000" dirty="0">
                <a:solidFill>
                  <a:srgbClr val="A90533"/>
                </a:solidFill>
              </a:rPr>
              <a:t>2</a:t>
            </a:r>
            <a:r>
              <a:rPr lang="en-US" sz="1400" dirty="0">
                <a:solidFill>
                  <a:srgbClr val="A90533"/>
                </a:solidFill>
              </a:rPr>
              <a:t>Program in Neuroscience, </a:t>
            </a:r>
            <a:r>
              <a:rPr lang="en-US" sz="1400" baseline="30000" dirty="0">
                <a:solidFill>
                  <a:srgbClr val="A90533"/>
                </a:solidFill>
              </a:rPr>
              <a:t>3</a:t>
            </a:r>
            <a:r>
              <a:rPr lang="en-US" sz="1400" dirty="0">
                <a:solidFill>
                  <a:srgbClr val="A90533"/>
                </a:solidFill>
              </a:rPr>
              <a:t>School of Public Health</a:t>
            </a:r>
          </a:p>
        </p:txBody>
      </p:sp>
      <p:sp>
        <p:nvSpPr>
          <p:cNvPr id="10" name="Subtitle 2"/>
          <p:cNvSpPr txBox="1">
            <a:spLocks/>
          </p:cNvSpPr>
          <p:nvPr/>
        </p:nvSpPr>
        <p:spPr>
          <a:xfrm>
            <a:off x="726278" y="1477712"/>
            <a:ext cx="11044236" cy="84902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0"/>
              </a:spcBef>
            </a:pPr>
            <a:r>
              <a:rPr lang="en-US" sz="4000" b="1" dirty="0">
                <a:solidFill>
                  <a:srgbClr val="0C2340"/>
                </a:solidFill>
              </a:rPr>
              <a:t>2023 Annual Meeting </a:t>
            </a:r>
            <a:endParaRPr lang="en-US" sz="2000" b="1" dirty="0">
              <a:solidFill>
                <a:srgbClr val="0C2340"/>
              </a:solidFill>
            </a:endParaRPr>
          </a:p>
        </p:txBody>
      </p:sp>
    </p:spTree>
    <p:extLst>
      <p:ext uri="{BB962C8B-B14F-4D97-AF65-F5344CB8AC3E}">
        <p14:creationId xmlns:p14="http://schemas.microsoft.com/office/powerpoint/2010/main" val="8417459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427" y="284948"/>
            <a:ext cx="10973154" cy="1035852"/>
          </a:xfrm>
        </p:spPr>
        <p:txBody>
          <a:bodyPr/>
          <a:lstStyle/>
          <a:p>
            <a:r>
              <a:rPr lang="en-US" dirty="0"/>
              <a:t>Racial-ethnic differences related to antipsychotic initiation were diminished within diagnostic groups</a:t>
            </a:r>
          </a:p>
        </p:txBody>
      </p:sp>
      <p:sp>
        <p:nvSpPr>
          <p:cNvPr id="3" name="Content Placeholder 2"/>
          <p:cNvSpPr>
            <a:spLocks noGrp="1"/>
          </p:cNvSpPr>
          <p:nvPr>
            <p:ph idx="1"/>
          </p:nvPr>
        </p:nvSpPr>
        <p:spPr>
          <a:xfrm>
            <a:off x="538307" y="1554480"/>
            <a:ext cx="11298093" cy="5018572"/>
          </a:xfrm>
        </p:spPr>
        <p:txBody>
          <a:bodyPr/>
          <a:lstStyle/>
          <a:p>
            <a:pPr>
              <a:spcBef>
                <a:spcPts val="700"/>
              </a:spcBef>
            </a:pPr>
            <a:r>
              <a:rPr lang="en-US" sz="2400" dirty="0"/>
              <a:t>This study examined racial-ethnic differences related to antipsychotic initiation within common diagnostic groups as a follow-up to our prior work, which reported that youth from minority groups had 35-60% lower odds of initiating antipsychotics compared to White youth.</a:t>
            </a:r>
          </a:p>
          <a:p>
            <a:pPr>
              <a:spcBef>
                <a:spcPts val="700"/>
              </a:spcBef>
            </a:pPr>
            <a:r>
              <a:rPr lang="en-US" sz="2400" dirty="0"/>
              <a:t>There were no statistically significant racial-ethnic differences in the odds of antipsychotic initiation among youth diagnosed with ADHD.</a:t>
            </a:r>
          </a:p>
          <a:p>
            <a:pPr>
              <a:spcBef>
                <a:spcPts val="700"/>
              </a:spcBef>
            </a:pPr>
            <a:r>
              <a:rPr lang="en-US" sz="2400" dirty="0"/>
              <a:t>Among youth with depression diagnoses, Asian youth had 20% lower odds of initiating antipsychotics, while Hispanic youth had 10% lower odds of initiating antipsychotics compared to White youth. Similar results were observed for conduct disorders, with Asian and Black youth having 10% lower odds of initiating antipsychotic treatment, while Hispanic youth had 20% lower odds than White youth. </a:t>
            </a:r>
          </a:p>
        </p:txBody>
      </p:sp>
    </p:spTree>
    <p:extLst>
      <p:ext uri="{BB962C8B-B14F-4D97-AF65-F5344CB8AC3E}">
        <p14:creationId xmlns:p14="http://schemas.microsoft.com/office/powerpoint/2010/main" val="18151153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Methods</a:t>
            </a:r>
          </a:p>
        </p:txBody>
      </p:sp>
      <p:sp>
        <p:nvSpPr>
          <p:cNvPr id="3" name="Content Placeholder 2"/>
          <p:cNvSpPr>
            <a:spLocks noGrp="1"/>
          </p:cNvSpPr>
          <p:nvPr>
            <p:ph idx="1"/>
          </p:nvPr>
        </p:nvSpPr>
        <p:spPr>
          <a:xfrm>
            <a:off x="609428" y="1228095"/>
            <a:ext cx="10973153" cy="4675400"/>
          </a:xfrm>
        </p:spPr>
        <p:txBody>
          <a:bodyPr/>
          <a:lstStyle/>
          <a:p>
            <a:pPr marL="457200" indent="-457200">
              <a:spcBef>
                <a:spcPts val="1200"/>
              </a:spcBef>
              <a:buFont typeface="Arial" panose="020B0604020202020204" pitchFamily="34" charset="0"/>
              <a:buChar char="•"/>
            </a:pPr>
            <a:r>
              <a:rPr lang="en-US" sz="2600" dirty="0"/>
              <a:t>This study utilized data from Optum’s® </a:t>
            </a:r>
            <a:r>
              <a:rPr lang="en-US" sz="2600" dirty="0" err="1"/>
              <a:t>Clinformatics</a:t>
            </a:r>
            <a:r>
              <a:rPr lang="en-US" sz="2600" dirty="0"/>
              <a:t>® Data Mart, a database containing longitudinal patient information from nationwide commercial insurance claims between the years 2009 and 2021.</a:t>
            </a:r>
          </a:p>
          <a:p>
            <a:pPr marL="457200" indent="-457200">
              <a:spcBef>
                <a:spcPts val="1200"/>
              </a:spcBef>
              <a:buFont typeface="Arial" panose="020B0604020202020204" pitchFamily="34" charset="0"/>
              <a:buChar char="•"/>
            </a:pPr>
            <a:r>
              <a:rPr lang="en-US" sz="2600" dirty="0"/>
              <a:t>To investigate racial-ethnic differences in antipsychotic receipt among youth aged 6 to 17 years with commonly diagnosed conditions, we created three separate samples of antipsychotic user cases and matched non-user controls, comprised of individuals diagnosed with ADHD, conduct disorder, or depressive disorder.</a:t>
            </a:r>
          </a:p>
          <a:p>
            <a:pPr marL="457200" indent="-457200">
              <a:spcBef>
                <a:spcPts val="1200"/>
              </a:spcBef>
              <a:buFont typeface="Arial" panose="020B0604020202020204" pitchFamily="34" charset="0"/>
              <a:buChar char="•"/>
            </a:pPr>
            <a:r>
              <a:rPr lang="en-US" sz="2600" dirty="0"/>
              <a:t>Among diagnostic groups, we employed conditional logistic regression to examine the associations between race/ethnicity and antipsychotic use. </a:t>
            </a:r>
          </a:p>
        </p:txBody>
      </p:sp>
    </p:spTree>
    <p:extLst>
      <p:ext uri="{BB962C8B-B14F-4D97-AF65-F5344CB8AC3E}">
        <p14:creationId xmlns:p14="http://schemas.microsoft.com/office/powerpoint/2010/main" val="32042017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Future Implications &amp; Next Steps</a:t>
            </a:r>
          </a:p>
        </p:txBody>
      </p:sp>
      <p:sp>
        <p:nvSpPr>
          <p:cNvPr id="3" name="Content Placeholder 2"/>
          <p:cNvSpPr>
            <a:spLocks noGrp="1"/>
          </p:cNvSpPr>
          <p:nvPr>
            <p:ph idx="1"/>
          </p:nvPr>
        </p:nvSpPr>
        <p:spPr>
          <a:xfrm>
            <a:off x="609427" y="1041400"/>
            <a:ext cx="11248512" cy="4775200"/>
          </a:xfrm>
        </p:spPr>
        <p:txBody>
          <a:bodyPr/>
          <a:lstStyle/>
          <a:p>
            <a:pPr marL="457200" indent="-457200">
              <a:buFont typeface="Arial" panose="020B0604020202020204" pitchFamily="34" charset="0"/>
              <a:buChar char="•"/>
            </a:pPr>
            <a:r>
              <a:rPr lang="en-US" sz="2400" dirty="0"/>
              <a:t>These findings, discovered by researchers at Indiana University Bloomington, imply that observed differences in antipsychotic initiation among racial-ethnic groups may be attributed at least in part to factors leading to disparities in diagnosis. </a:t>
            </a:r>
          </a:p>
          <a:p>
            <a:pPr marL="457200" indent="-457200">
              <a:buFont typeface="Arial" panose="020B0604020202020204" pitchFamily="34" charset="0"/>
              <a:buChar char="•"/>
            </a:pPr>
            <a:r>
              <a:rPr lang="en-US" sz="2400" dirty="0"/>
              <a:t>This implies further research is needed to evaluate factors, such as clinical recognition and healthcare utilization, that may lead to differential rates of antipsychotic utilization, as the disparities appear to occur upstream of receiving clinical diagnoses. </a:t>
            </a:r>
          </a:p>
          <a:p>
            <a:pPr marL="457200" indent="-457200">
              <a:buFont typeface="Arial" panose="020B0604020202020204" pitchFamily="34" charset="0"/>
              <a:buChar char="•"/>
            </a:pPr>
            <a:r>
              <a:rPr lang="en-US" sz="2400" dirty="0"/>
              <a:t>Furthermore, efforts to ensure safe and effective antipsychotic prescribing need to consider the potential impact of these upstream disparities.</a:t>
            </a:r>
          </a:p>
          <a:p>
            <a:pPr marL="457200" indent="-457200">
              <a:buFont typeface="Arial" panose="020B0604020202020204" pitchFamily="34" charset="0"/>
              <a:buChar char="•"/>
            </a:pPr>
            <a:r>
              <a:rPr lang="en-US" sz="2400" dirty="0"/>
              <a:t>We will present the results of this work at the Indiana CTSI Annual Meeting on September 22, 2023, and submit this work for publication during the upcoming academic year.</a:t>
            </a:r>
          </a:p>
        </p:txBody>
      </p:sp>
    </p:spTree>
    <p:extLst>
      <p:ext uri="{BB962C8B-B14F-4D97-AF65-F5344CB8AC3E}">
        <p14:creationId xmlns:p14="http://schemas.microsoft.com/office/powerpoint/2010/main" val="33315348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0" dirty="0">
                <a:effectLst/>
              </a:rPr>
              <a:t> Grant Acknowledgement</a:t>
            </a:r>
            <a:endParaRPr lang="en-US" dirty="0"/>
          </a:p>
        </p:txBody>
      </p:sp>
      <p:sp>
        <p:nvSpPr>
          <p:cNvPr id="3" name="Content Placeholder 2"/>
          <p:cNvSpPr>
            <a:spLocks noGrp="1"/>
          </p:cNvSpPr>
          <p:nvPr>
            <p:ph idx="1"/>
          </p:nvPr>
        </p:nvSpPr>
        <p:spPr>
          <a:xfrm>
            <a:off x="853263" y="1623040"/>
            <a:ext cx="10973153" cy="4736652"/>
          </a:xfrm>
        </p:spPr>
        <p:txBody>
          <a:bodyPr/>
          <a:lstStyle/>
          <a:p>
            <a:pPr marL="0" indent="0">
              <a:spcBef>
                <a:spcPts val="0"/>
              </a:spcBef>
              <a:spcAft>
                <a:spcPts val="0"/>
              </a:spcAft>
              <a:buNone/>
            </a:pPr>
            <a:r>
              <a:rPr lang="en-US" b="0" i="0" dirty="0">
                <a:effectLst/>
              </a:rPr>
              <a:t>This project was funded with support from the Indiana Clinical and Translational Sciences Institute which is funded in part by Award Number TL1TR002531 from the National Institutes of Health, National Center for Advancing Translational Sciences, Clinical and Translational Sciences Award. The content is solely the responsibility of the authors and does not necessarily represent the official views of the National Institutes of Health.</a:t>
            </a:r>
          </a:p>
          <a:p>
            <a:pPr marL="0" indent="0" algn="l">
              <a:buNone/>
            </a:pPr>
            <a:endParaRPr lang="en-US" sz="1800" dirty="0">
              <a:solidFill>
                <a:srgbClr val="000000"/>
              </a:solidFill>
            </a:endParaRPr>
          </a:p>
        </p:txBody>
      </p:sp>
    </p:spTree>
    <p:extLst>
      <p:ext uri="{BB962C8B-B14F-4D97-AF65-F5344CB8AC3E}">
        <p14:creationId xmlns:p14="http://schemas.microsoft.com/office/powerpoint/2010/main" val="3905540406"/>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5827</TotalTime>
  <Words>509</Words>
  <Application>Microsoft Macintosh PowerPoint</Application>
  <PresentationFormat>Widescreen</PresentationFormat>
  <Paragraphs>25</Paragraphs>
  <Slides>5</Slides>
  <Notes>5</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5</vt:i4>
      </vt:variant>
    </vt:vector>
  </HeadingPairs>
  <TitlesOfParts>
    <vt:vector size="11" baseType="lpstr">
      <vt:lpstr>Arial</vt:lpstr>
      <vt:lpstr>Calibri</vt:lpstr>
      <vt:lpstr>Calibri Light</vt:lpstr>
      <vt:lpstr>Wingdings</vt:lpstr>
      <vt:lpstr>Default Design</vt:lpstr>
      <vt:lpstr>Office Theme</vt:lpstr>
      <vt:lpstr>PowerPoint Presentation</vt:lpstr>
      <vt:lpstr>Racial-ethnic differences related to antipsychotic initiation were diminished within diagnostic groups</vt:lpstr>
      <vt:lpstr>Methods</vt:lpstr>
      <vt:lpstr>Future Implications &amp; Next Steps</vt:lpstr>
      <vt:lpstr> Grant Acknowledgement</vt:lpstr>
    </vt:vector>
  </TitlesOfParts>
  <Company>Indiana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Scahill, Samantha L</dc:creator>
  <cp:lastModifiedBy>Sepe-Forrest, Linnea</cp:lastModifiedBy>
  <cp:revision>309</cp:revision>
  <cp:lastPrinted>2019-06-12T19:20:56Z</cp:lastPrinted>
  <dcterms:created xsi:type="dcterms:W3CDTF">2017-12-05T19:51:19Z</dcterms:created>
  <dcterms:modified xsi:type="dcterms:W3CDTF">2023-08-18T13:51:45Z</dcterms:modified>
</cp:coreProperties>
</file>