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7" r:id="rId2"/>
  </p:sldMasterIdLst>
  <p:notesMasterIdLst>
    <p:notesMasterId r:id="rId8"/>
  </p:notesMasterIdLst>
  <p:handoutMasterIdLst>
    <p:handoutMasterId r:id="rId9"/>
  </p:handoutMasterIdLst>
  <p:sldIdLst>
    <p:sldId id="256" r:id="rId3"/>
    <p:sldId id="359" r:id="rId4"/>
    <p:sldId id="360" r:id="rId5"/>
    <p:sldId id="361" r:id="rId6"/>
    <p:sldId id="363"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90533"/>
    <a:srgbClr val="CCECFF"/>
    <a:srgbClr val="99CCFF"/>
    <a:srgbClr val="CCFFFF"/>
    <a:srgbClr val="0099FF"/>
    <a:srgbClr val="3399FF"/>
    <a:srgbClr val="66CCFF"/>
    <a:srgbClr val="0C23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1ECA8F-1F76-C14D-AD32-25169938AC5D}" v="3" dt="2023-08-03T13:57:00.8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42" autoAdjust="0"/>
    <p:restoredTop sz="89266" autoAdjust="0"/>
  </p:normalViewPr>
  <p:slideViewPr>
    <p:cSldViewPr snapToGrid="0">
      <p:cViewPr varScale="1">
        <p:scale>
          <a:sx n="94" d="100"/>
          <a:sy n="94" d="100"/>
        </p:scale>
        <p:origin x="208" y="568"/>
      </p:cViewPr>
      <p:guideLst/>
    </p:cSldViewPr>
  </p:slideViewPr>
  <p:outlineViewPr>
    <p:cViewPr>
      <p:scale>
        <a:sx n="33" d="100"/>
        <a:sy n="33" d="100"/>
      </p:scale>
      <p:origin x="0" y="-27523"/>
    </p:cViewPr>
  </p:outlineViewPr>
  <p:notesTextViewPr>
    <p:cViewPr>
      <p:scale>
        <a:sx n="3" d="2"/>
        <a:sy n="3" d="2"/>
      </p:scale>
      <p:origin x="0" y="0"/>
    </p:cViewPr>
  </p:notesTextViewPr>
  <p:sorterViewPr>
    <p:cViewPr>
      <p:scale>
        <a:sx n="100" d="100"/>
        <a:sy n="100" d="100"/>
      </p:scale>
      <p:origin x="0" y="-3115"/>
    </p:cViewPr>
  </p:sorterViewPr>
  <p:notesViewPr>
    <p:cSldViewPr snapToGrid="0">
      <p:cViewPr varScale="1">
        <p:scale>
          <a:sx n="66" d="100"/>
          <a:sy n="66" d="100"/>
        </p:scale>
        <p:origin x="3106"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64B359B7-BFC4-4AD4-A053-0E478061A69E}" type="datetimeFigureOut">
              <a:rPr lang="en-US" smtClean="0"/>
              <a:t>8/2/23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9826D61-1F2C-4E92-8181-1D603ACC5DCB}" type="slidenum">
              <a:rPr lang="en-US" smtClean="0"/>
              <a:t>‹#›</a:t>
            </a:fld>
            <a:endParaRPr lang="en-US" dirty="0"/>
          </a:p>
        </p:txBody>
      </p:sp>
    </p:spTree>
    <p:extLst>
      <p:ext uri="{BB962C8B-B14F-4D97-AF65-F5344CB8AC3E}">
        <p14:creationId xmlns:p14="http://schemas.microsoft.com/office/powerpoint/2010/main" val="9974477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6E067F1-D140-4293-8129-1B3AA4107C31}" type="datetimeFigureOut">
              <a:rPr lang="en-US" smtClean="0"/>
              <a:t>8/2/23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5F25542A-9E4E-4CBE-A1BD-CF535B76B973}" type="slidenum">
              <a:rPr lang="en-US" smtClean="0"/>
              <a:t>‹#›</a:t>
            </a:fld>
            <a:endParaRPr lang="en-US" dirty="0"/>
          </a:p>
        </p:txBody>
      </p:sp>
    </p:spTree>
    <p:extLst>
      <p:ext uri="{BB962C8B-B14F-4D97-AF65-F5344CB8AC3E}">
        <p14:creationId xmlns:p14="http://schemas.microsoft.com/office/powerpoint/2010/main" val="26891180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25542A-9E4E-4CBE-A1BD-CF535B76B973}" type="slidenum">
              <a:rPr lang="en-US" smtClean="0"/>
              <a:t>1</a:t>
            </a:fld>
            <a:endParaRPr lang="en-US" dirty="0"/>
          </a:p>
        </p:txBody>
      </p:sp>
    </p:spTree>
    <p:extLst>
      <p:ext uri="{BB962C8B-B14F-4D97-AF65-F5344CB8AC3E}">
        <p14:creationId xmlns:p14="http://schemas.microsoft.com/office/powerpoint/2010/main" val="4107049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Begin by stating the Super Big Results (state them in 3 key points, like an outline)</a:t>
            </a:r>
          </a:p>
        </p:txBody>
      </p:sp>
      <p:sp>
        <p:nvSpPr>
          <p:cNvPr id="4" name="Slide Number Placeholder 3"/>
          <p:cNvSpPr>
            <a:spLocks noGrp="1"/>
          </p:cNvSpPr>
          <p:nvPr>
            <p:ph type="sldNum" sz="quarter" idx="5"/>
          </p:nvPr>
        </p:nvSpPr>
        <p:spPr/>
        <p:txBody>
          <a:bodyPr/>
          <a:lstStyle/>
          <a:p>
            <a:fld id="{5F25542A-9E4E-4CBE-A1BD-CF535B76B973}" type="slidenum">
              <a:rPr lang="en-US" smtClean="0"/>
              <a:t>2</a:t>
            </a:fld>
            <a:endParaRPr lang="en-US" dirty="0"/>
          </a:p>
        </p:txBody>
      </p:sp>
    </p:spTree>
    <p:extLst>
      <p:ext uri="{BB962C8B-B14F-4D97-AF65-F5344CB8AC3E}">
        <p14:creationId xmlns:p14="http://schemas.microsoft.com/office/powerpoint/2010/main" val="2465766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3</a:t>
            </a:fld>
            <a:endParaRPr lang="en-US" dirty="0"/>
          </a:p>
        </p:txBody>
      </p:sp>
    </p:spTree>
    <p:extLst>
      <p:ext uri="{BB962C8B-B14F-4D97-AF65-F5344CB8AC3E}">
        <p14:creationId xmlns:p14="http://schemas.microsoft.com/office/powerpoint/2010/main" val="403066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creating your 3 slides that will form your 2-minute video, think about how you would present your slides in a TWEET, and use that brief format to guide your points. Provide key takeaways for the most impact.</a:t>
            </a:r>
          </a:p>
        </p:txBody>
      </p:sp>
      <p:sp>
        <p:nvSpPr>
          <p:cNvPr id="4" name="Slide Number Placeholder 3"/>
          <p:cNvSpPr>
            <a:spLocks noGrp="1"/>
          </p:cNvSpPr>
          <p:nvPr>
            <p:ph type="sldNum" sz="quarter" idx="5"/>
          </p:nvPr>
        </p:nvSpPr>
        <p:spPr/>
        <p:txBody>
          <a:bodyPr/>
          <a:lstStyle/>
          <a:p>
            <a:fld id="{5F25542A-9E4E-4CBE-A1BD-CF535B76B973}" type="slidenum">
              <a:rPr lang="en-US" smtClean="0"/>
              <a:t>4</a:t>
            </a:fld>
            <a:endParaRPr lang="en-US" dirty="0"/>
          </a:p>
        </p:txBody>
      </p:sp>
    </p:spTree>
    <p:extLst>
      <p:ext uri="{BB962C8B-B14F-4D97-AF65-F5344CB8AC3E}">
        <p14:creationId xmlns:p14="http://schemas.microsoft.com/office/powerpoint/2010/main" val="2642606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gn="l">
              <a:buNone/>
            </a:pPr>
            <a:r>
              <a:rPr lang="en-US" sz="1200" b="0" i="0" dirty="0">
                <a:solidFill>
                  <a:srgbClr val="000000"/>
                </a:solidFill>
                <a:effectLst/>
              </a:rPr>
              <a:t>If your project or training has been supported by the Indiana CTSI, your poster and PowerPoint presentation should include acknowledgement of the appropriate Indiana CTSI grant.</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For your convenience, we have added this list of award sources to the last slide of the PowerPoint template. Please review the list of award sources and delete those that did not contribute to the conduct of the research reported in your presentation.</a:t>
            </a:r>
          </a:p>
          <a:p>
            <a:pPr marL="0" indent="0" algn="l">
              <a:buNone/>
            </a:pPr>
            <a:endParaRPr lang="en-US" sz="1200" b="0" i="0" dirty="0">
              <a:solidFill>
                <a:srgbClr val="000000"/>
              </a:solidFill>
              <a:effectLst/>
            </a:endParaRPr>
          </a:p>
          <a:p>
            <a:pPr marL="0" indent="0" algn="l">
              <a:buNone/>
            </a:pPr>
            <a:r>
              <a:rPr lang="en-US" sz="1200" b="0" i="0" dirty="0">
                <a:solidFill>
                  <a:srgbClr val="000000"/>
                </a:solidFill>
                <a:effectLst/>
              </a:rPr>
              <a:t>If your project or training was supported by other grants, please remember to acknowledge those grants as well.</a:t>
            </a:r>
          </a:p>
          <a:p>
            <a:pPr marL="0" indent="0" algn="l">
              <a:buNone/>
            </a:pPr>
            <a:endParaRPr lang="en-US" sz="1200"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5F25542A-9E4E-4CBE-A1BD-CF535B76B973}" type="slidenum">
              <a:rPr lang="en-US" smtClean="0"/>
              <a:t>5</a:t>
            </a:fld>
            <a:endParaRPr lang="en-US" dirty="0"/>
          </a:p>
        </p:txBody>
      </p:sp>
    </p:spTree>
    <p:extLst>
      <p:ext uri="{BB962C8B-B14F-4D97-AF65-F5344CB8AC3E}">
        <p14:creationId xmlns:p14="http://schemas.microsoft.com/office/powerpoint/2010/main" val="17525743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581" y="2130559"/>
            <a:ext cx="10362847" cy="1469760"/>
          </a:xfrm>
          <a:prstGeom prst="rect">
            <a:avLst/>
          </a:prstGeom>
        </p:spPr>
        <p:txBody>
          <a:bodyPr lIns="19047" tIns="9523" rIns="19047" bIns="9523"/>
          <a:lstStyle/>
          <a:p>
            <a:r>
              <a:rPr lang="en-US" dirty="0"/>
              <a:t>Click to edit Master title style</a:t>
            </a:r>
          </a:p>
        </p:txBody>
      </p:sp>
      <p:sp>
        <p:nvSpPr>
          <p:cNvPr id="3" name="Subtitle 2"/>
          <p:cNvSpPr>
            <a:spLocks noGrp="1"/>
          </p:cNvSpPr>
          <p:nvPr>
            <p:ph type="subTitle" idx="1"/>
          </p:nvPr>
        </p:nvSpPr>
        <p:spPr>
          <a:xfrm>
            <a:off x="1828712" y="3886070"/>
            <a:ext cx="8534576" cy="1752865"/>
          </a:xfrm>
          <a:prstGeom prst="rect">
            <a:avLst/>
          </a:prstGeom>
        </p:spPr>
        <p:txBody>
          <a:bodyPr lIns="19047" tIns="9523" rIns="19047" bIns="9523"/>
          <a:lstStyle>
            <a:lvl1pPr marL="0" indent="0" algn="ctr">
              <a:buNone/>
              <a:defRPr/>
            </a:lvl1pPr>
            <a:lvl2pPr marL="95235" indent="0" algn="ctr">
              <a:buNone/>
              <a:defRPr/>
            </a:lvl2pPr>
            <a:lvl3pPr marL="190470" indent="0" algn="ctr">
              <a:buNone/>
              <a:defRPr/>
            </a:lvl3pPr>
            <a:lvl4pPr marL="285704" indent="0" algn="ctr">
              <a:buNone/>
              <a:defRPr/>
            </a:lvl4pPr>
            <a:lvl5pPr marL="380939" indent="0" algn="ctr">
              <a:buNone/>
              <a:defRPr/>
            </a:lvl5pPr>
            <a:lvl6pPr marL="476174" indent="0" algn="ctr">
              <a:buNone/>
              <a:defRPr/>
            </a:lvl6pPr>
            <a:lvl7pPr marL="571409" indent="0" algn="ctr">
              <a:buNone/>
              <a:defRPr/>
            </a:lvl7pPr>
            <a:lvl8pPr marL="666643" indent="0" algn="ctr">
              <a:buNone/>
              <a:defRPr/>
            </a:lvl8pPr>
            <a:lvl9pPr marL="761878" indent="0" algn="ctr">
              <a:buNone/>
              <a:defRPr/>
            </a:lvl9pPr>
          </a:lstStyle>
          <a:p>
            <a:r>
              <a:rPr lang="en-US" dirty="0"/>
              <a:t>Click to edit Master subtitle style</a:t>
            </a:r>
          </a:p>
        </p:txBody>
      </p:sp>
    </p:spTree>
    <p:extLst>
      <p:ext uri="{BB962C8B-B14F-4D97-AF65-F5344CB8AC3E}">
        <p14:creationId xmlns:p14="http://schemas.microsoft.com/office/powerpoint/2010/main" val="12826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5E686AA-D197-4DC9-87E4-22B244C33152}" type="datetimeFigureOut">
              <a:rPr lang="en-US" smtClean="0"/>
              <a:t>8/2/23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283693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5E686AA-D197-4DC9-87E4-22B244C33152}" type="datetimeFigureOut">
              <a:rPr lang="en-US" smtClean="0"/>
              <a:t>8/2/23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28778161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E686AA-D197-4DC9-87E4-22B244C33152}" type="datetimeFigureOut">
              <a:rPr lang="en-US" smtClean="0"/>
              <a:t>8/2/23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4022612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821980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5E686AA-D197-4DC9-87E4-22B244C33152}" type="datetimeFigureOut">
              <a:rPr lang="en-US" smtClean="0"/>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3134403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641256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909599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676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616125"/>
          </a:xfrm>
          <a:prstGeom prst="rect">
            <a:avLst/>
          </a:prstGeom>
          <a:solidFill>
            <a:srgbClr val="A90533"/>
          </a:solidFill>
        </p:spPr>
        <p:txBody>
          <a:bodyPr lIns="19047" tIns="9523" rIns="19047" bIns="9523"/>
          <a:lstStyle>
            <a:lvl1pPr algn="ctr">
              <a:defRPr sz="3200" b="1" baseline="0">
                <a:solidFill>
                  <a:schemeClr val="bg1"/>
                </a:solidFill>
              </a:defRPr>
            </a:lvl1pPr>
          </a:lstStyle>
          <a:p>
            <a:r>
              <a:rPr lang="en-US" dirty="0"/>
              <a:t>Click to edit Master title style</a:t>
            </a:r>
          </a:p>
        </p:txBody>
      </p:sp>
      <p:sp>
        <p:nvSpPr>
          <p:cNvPr id="3"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542585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w/subheading">
    <p:spTree>
      <p:nvGrpSpPr>
        <p:cNvPr id="1" name=""/>
        <p:cNvGrpSpPr/>
        <p:nvPr/>
      </p:nvGrpSpPr>
      <p:grpSpPr>
        <a:xfrm>
          <a:off x="0" y="0"/>
          <a:ext cx="0" cy="0"/>
          <a:chOff x="0" y="0"/>
          <a:chExt cx="0" cy="0"/>
        </a:xfrm>
      </p:grpSpPr>
      <p:sp>
        <p:nvSpPr>
          <p:cNvPr id="3" name="Title 1"/>
          <p:cNvSpPr>
            <a:spLocks noGrp="1"/>
          </p:cNvSpPr>
          <p:nvPr>
            <p:ph type="title"/>
          </p:nvPr>
        </p:nvSpPr>
        <p:spPr>
          <a:xfrm>
            <a:off x="609427" y="284948"/>
            <a:ext cx="7563728" cy="616125"/>
          </a:xfrm>
          <a:prstGeom prst="rect">
            <a:avLst/>
          </a:prstGeom>
          <a:solidFill>
            <a:srgbClr val="A90533"/>
          </a:solidFill>
        </p:spPr>
        <p:txBody>
          <a:bodyPr lIns="19047" tIns="9523" rIns="19047" bIns="9523"/>
          <a:lstStyle>
            <a:lvl1pPr marL="182880" algn="l">
              <a:defRPr sz="3200" b="1" baseline="0">
                <a:solidFill>
                  <a:schemeClr val="bg1"/>
                </a:solidFill>
              </a:defRPr>
            </a:lvl1pPr>
          </a:lstStyle>
          <a:p>
            <a:r>
              <a:rPr lang="en-US" dirty="0"/>
              <a:t>Click to edit Master title style</a:t>
            </a:r>
          </a:p>
        </p:txBody>
      </p:sp>
      <p:sp>
        <p:nvSpPr>
          <p:cNvPr id="4" name="Content Placeholder 2"/>
          <p:cNvSpPr>
            <a:spLocks noGrp="1"/>
          </p:cNvSpPr>
          <p:nvPr>
            <p:ph idx="1" hasCustomPrompt="1"/>
          </p:nvPr>
        </p:nvSpPr>
        <p:spPr>
          <a:xfrm>
            <a:off x="609428" y="901072"/>
            <a:ext cx="10973153" cy="5245728"/>
          </a:xfrm>
          <a:prstGeom prst="rect">
            <a:avLst/>
          </a:prstGeom>
        </p:spPr>
        <p:txBody>
          <a:bodyPr lIns="19047" tIns="9523" rIns="19047" bIns="9523"/>
          <a:lstStyle>
            <a:lvl1pPr>
              <a:buClr>
                <a:srgbClr val="A90533"/>
              </a:buClr>
              <a:defRPr/>
            </a:lvl1pPr>
            <a:lvl2pPr marL="741363" indent="-284163">
              <a:buClr>
                <a:srgbClr val="B1810B"/>
              </a:buClr>
              <a:buFont typeface="Wingdings" panose="05000000000000000000" pitchFamily="2" charset="2"/>
              <a:buChar char="§"/>
              <a:defRPr/>
            </a:lvl2pPr>
            <a:lvl3pPr>
              <a:buClr>
                <a:srgbClr val="0C2340"/>
              </a:buClr>
              <a:defRPr/>
            </a:lvl3pPr>
            <a:lvl4pPr>
              <a:buClr>
                <a:srgbClr val="A90533"/>
              </a:buClr>
              <a:defRPr/>
            </a:lvl4pPr>
            <a:lvl5pPr>
              <a:buClr>
                <a:srgbClr val="B1810B"/>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19"/>
          <p:cNvSpPr>
            <a:spLocks noGrp="1"/>
          </p:cNvSpPr>
          <p:nvPr>
            <p:ph type="body" sz="quarter" idx="10"/>
          </p:nvPr>
        </p:nvSpPr>
        <p:spPr>
          <a:xfrm>
            <a:off x="8173155" y="284947"/>
            <a:ext cx="3206068" cy="252412"/>
          </a:xfrm>
          <a:prstGeom prst="rect">
            <a:avLst/>
          </a:prstGeom>
        </p:spPr>
        <p:txBody>
          <a:bodyPr>
            <a:noAutofit/>
          </a:bodyPr>
          <a:lstStyle>
            <a:lvl1pPr marL="0" indent="0" algn="r">
              <a:buNone/>
              <a:defRPr sz="1100" b="0" i="0" spc="0" baseline="0">
                <a:solidFill>
                  <a:srgbClr val="A6A6A6"/>
                </a:solidFill>
                <a:latin typeface="Arial"/>
                <a:cs typeface="Arial"/>
              </a:defRPr>
            </a:lvl1pPr>
          </a:lstStyle>
          <a:p>
            <a:pPr lvl="0"/>
            <a:r>
              <a:rPr lang="en-US"/>
              <a:t>Edit Master text styles</a:t>
            </a:r>
          </a:p>
        </p:txBody>
      </p:sp>
    </p:spTree>
    <p:extLst>
      <p:ext uri="{BB962C8B-B14F-4D97-AF65-F5344CB8AC3E}">
        <p14:creationId xmlns:p14="http://schemas.microsoft.com/office/powerpoint/2010/main" val="1479977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748765" y="2208084"/>
            <a:ext cx="10973153" cy="1214385"/>
          </a:xfrm>
          <a:prstGeom prst="rect">
            <a:avLst/>
          </a:prstGeom>
          <a:solidFill>
            <a:srgbClr val="A90533"/>
          </a:solidFill>
        </p:spPr>
        <p:txBody>
          <a:bodyPr lIns="19047" tIns="9523" rIns="19047" bIns="9523"/>
          <a:lstStyle>
            <a:lvl1pPr>
              <a:lnSpc>
                <a:spcPct val="150000"/>
              </a:lnSpc>
              <a:spcBef>
                <a:spcPts val="3000"/>
              </a:spcBef>
              <a:defRPr b="1">
                <a:solidFill>
                  <a:schemeClr val="bg1"/>
                </a:solidFill>
              </a:defRPr>
            </a:lvl1pPr>
          </a:lstStyle>
          <a:p>
            <a:r>
              <a:rPr lang="en-US" dirty="0"/>
              <a:t>Click to edit Closing Slide</a:t>
            </a:r>
          </a:p>
        </p:txBody>
      </p:sp>
    </p:spTree>
    <p:extLst>
      <p:ext uri="{BB962C8B-B14F-4D97-AF65-F5344CB8AC3E}">
        <p14:creationId xmlns:p14="http://schemas.microsoft.com/office/powerpoint/2010/main" val="1792710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5E686AA-D197-4DC9-87E4-22B244C33152}" type="datetimeFigureOut">
              <a:rPr lang="en-US" smtClean="0"/>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165502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5E686AA-D197-4DC9-87E4-22B244C33152}" type="datetimeFigureOut">
              <a:rPr lang="en-US" smtClean="0"/>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5037668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5E686AA-D197-4DC9-87E4-22B244C33152}" type="datetimeFigureOut">
              <a:rPr lang="en-US" smtClean="0"/>
              <a:t>8/2/23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795450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E686AA-D197-4DC9-87E4-22B244C33152}" type="datetimeFigureOut">
              <a:rPr lang="en-US" smtClean="0"/>
              <a:t>8/2/23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A2FA912-7305-420C-A467-1AF4AA7B297E}" type="slidenum">
              <a:rPr lang="en-US" smtClean="0"/>
              <a:t>‹#›</a:t>
            </a:fld>
            <a:endParaRPr lang="en-US" dirty="0"/>
          </a:p>
        </p:txBody>
      </p:sp>
    </p:spTree>
    <p:extLst>
      <p:ext uri="{BB962C8B-B14F-4D97-AF65-F5344CB8AC3E}">
        <p14:creationId xmlns:p14="http://schemas.microsoft.com/office/powerpoint/2010/main" val="32967368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37"/>
          <p:cNvSpPr txBox="1">
            <a:spLocks noChangeArrowheads="1"/>
          </p:cNvSpPr>
          <p:nvPr userDrawn="1"/>
        </p:nvSpPr>
        <p:spPr bwMode="auto">
          <a:xfrm>
            <a:off x="7373910" y="6318251"/>
            <a:ext cx="4457700" cy="157163"/>
          </a:xfrm>
          <a:prstGeom prst="rect">
            <a:avLst/>
          </a:prstGeom>
          <a:noFill/>
          <a:ln>
            <a:noFill/>
          </a:ln>
        </p:spPr>
        <p:txBody>
          <a:bodyPr lIns="19047" tIns="9523" rIns="19047" bIns="9523">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defRPr/>
            </a:pPr>
            <a:r>
              <a:rPr lang="en-US" sz="900" cap="all" dirty="0">
                <a:solidFill>
                  <a:schemeClr val="bg2"/>
                </a:solidFill>
                <a:latin typeface="Calibri" charset="0"/>
                <a:cs typeface="Calibri" charset="0"/>
              </a:rPr>
              <a:t>Improving Health through</a:t>
            </a:r>
            <a:r>
              <a:rPr lang="en-US" sz="900" cap="all" baseline="0" dirty="0">
                <a:solidFill>
                  <a:schemeClr val="bg2"/>
                </a:solidFill>
                <a:latin typeface="Calibri" charset="0"/>
                <a:cs typeface="Calibri" charset="0"/>
              </a:rPr>
              <a:t> Research</a:t>
            </a:r>
            <a:endParaRPr lang="en-US" sz="900" cap="all" dirty="0">
              <a:solidFill>
                <a:schemeClr val="bg2"/>
              </a:solidFill>
              <a:latin typeface="Calibri" charset="0"/>
              <a:cs typeface="Calibri" charset="0"/>
            </a:endParaRPr>
          </a:p>
        </p:txBody>
      </p:sp>
      <p:sp>
        <p:nvSpPr>
          <p:cNvPr id="1063" name="Line 39"/>
          <p:cNvSpPr>
            <a:spLocks noChangeShapeType="1"/>
          </p:cNvSpPr>
          <p:nvPr userDrawn="1"/>
        </p:nvSpPr>
        <p:spPr bwMode="auto">
          <a:xfrm>
            <a:off x="0" y="6126163"/>
            <a:ext cx="12192000" cy="0"/>
          </a:xfrm>
          <a:prstGeom prst="line">
            <a:avLst/>
          </a:prstGeom>
          <a:noFill/>
          <a:ln w="9525" cap="flat" cmpd="sng" algn="ctr">
            <a:solidFill>
              <a:schemeClr val="accent6">
                <a:lumMod val="75000"/>
              </a:schemeClr>
            </a:solidFill>
            <a:prstDash val="solid"/>
            <a:round/>
            <a:headEnd type="none" w="med" len="med"/>
            <a:tailEnd type="none" w="med" len="med"/>
          </a:ln>
          <a:effectLst/>
        </p:spPr>
        <p:txBody>
          <a:bodyPr lIns="19047" tIns="9523" rIns="19047" bIns="9523"/>
          <a:lstStyle/>
          <a:p>
            <a:pPr eaLnBrk="1" hangingPunct="1">
              <a:defRPr/>
            </a:pPr>
            <a:endParaRPr lang="en-US" sz="1800" dirty="0">
              <a:latin typeface="Arial" charset="0"/>
              <a:ea typeface="+mn-ea"/>
            </a:endParaRPr>
          </a:p>
        </p:txBody>
      </p:sp>
      <p:sp>
        <p:nvSpPr>
          <p:cNvPr id="1028" name="Rectangle 13"/>
          <p:cNvSpPr>
            <a:spLocks noChangeArrowheads="1"/>
          </p:cNvSpPr>
          <p:nvPr userDrawn="1"/>
        </p:nvSpPr>
        <p:spPr bwMode="auto">
          <a:xfrm>
            <a:off x="10366878" y="6484939"/>
            <a:ext cx="14647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7" tIns="9523" rIns="19047" bIns="9523">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r" eaLnBrk="1" hangingPunct="1">
              <a:defRPr/>
            </a:pPr>
            <a:r>
              <a:rPr lang="en-US" altLang="en-US" sz="1000" u="sng" dirty="0">
                <a:solidFill>
                  <a:schemeClr val="accent2"/>
                </a:solidFill>
                <a:latin typeface="Calibri" charset="0"/>
              </a:rPr>
              <a:t>indianactsi.org</a:t>
            </a:r>
          </a:p>
        </p:txBody>
      </p:sp>
      <p:pic>
        <p:nvPicPr>
          <p:cNvPr id="7" name="Picture 6" descr="ctsi_ppt.pn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321680" y="6234907"/>
            <a:ext cx="1581003" cy="550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62959217"/>
      </p:ext>
    </p:extLst>
  </p:cSld>
  <p:clrMap bg1="lt1" tx1="dk1" bg2="lt2" tx2="dk2" accent1="accent1" accent2="accent2" accent3="accent3" accent4="accent4" accent5="accent5" accent6="accent6" hlink="hlink" folHlink="folHlink"/>
  <p:sldLayoutIdLst>
    <p:sldLayoutId id="2147483661" r:id="rId1"/>
    <p:sldLayoutId id="2147483667" r:id="rId2"/>
    <p:sldLayoutId id="2147483686" r:id="rId3"/>
    <p:sldLayoutId id="2147483705" r:id="rId4"/>
    <p:sldLayoutId id="2147483706" r:id="rId5"/>
  </p:sldLayoutIdLst>
  <p:txStyles>
    <p:titleStyle>
      <a:lvl1pPr algn="ctr" defTabSz="912813" rtl="0" eaLnBrk="0" fontAlgn="base" hangingPunct="0">
        <a:spcBef>
          <a:spcPct val="0"/>
        </a:spcBef>
        <a:spcAft>
          <a:spcPct val="0"/>
        </a:spcAft>
        <a:defRPr sz="4400">
          <a:solidFill>
            <a:schemeClr val="tx2"/>
          </a:solidFill>
          <a:latin typeface="+mj-lt"/>
          <a:ea typeface="MS PGothic" panose="020B0600070205080204" pitchFamily="34" charset="-128"/>
          <a:cs typeface="ＭＳ Ｐゴシック" charset="-128"/>
        </a:defRPr>
      </a:lvl1pPr>
      <a:lvl2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2pPr>
      <a:lvl3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3pPr>
      <a:lvl4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4pPr>
      <a:lvl5pPr algn="ctr" defTabSz="912813" rtl="0" eaLnBrk="0" fontAlgn="base" hangingPunct="0">
        <a:spcBef>
          <a:spcPct val="0"/>
        </a:spcBef>
        <a:spcAft>
          <a:spcPct val="0"/>
        </a:spcAft>
        <a:defRPr sz="4400">
          <a:solidFill>
            <a:schemeClr val="tx2"/>
          </a:solidFill>
          <a:latin typeface="Calibri" charset="0"/>
          <a:ea typeface="MS PGothic" panose="020B0600070205080204" pitchFamily="34" charset="-128"/>
          <a:cs typeface="ＭＳ Ｐゴシック" charset="-128"/>
        </a:defRPr>
      </a:lvl5pPr>
      <a:lvl6pPr marL="95235" algn="ctr" defTabSz="914320" rtl="0" fontAlgn="base">
        <a:spcBef>
          <a:spcPct val="0"/>
        </a:spcBef>
        <a:spcAft>
          <a:spcPct val="0"/>
        </a:spcAft>
        <a:defRPr sz="4400">
          <a:solidFill>
            <a:schemeClr val="tx2"/>
          </a:solidFill>
          <a:latin typeface="Arial" charset="0"/>
        </a:defRPr>
      </a:lvl6pPr>
      <a:lvl7pPr marL="190470" algn="ctr" defTabSz="914320" rtl="0" fontAlgn="base">
        <a:spcBef>
          <a:spcPct val="0"/>
        </a:spcBef>
        <a:spcAft>
          <a:spcPct val="0"/>
        </a:spcAft>
        <a:defRPr sz="4400">
          <a:solidFill>
            <a:schemeClr val="tx2"/>
          </a:solidFill>
          <a:latin typeface="Arial" charset="0"/>
        </a:defRPr>
      </a:lvl7pPr>
      <a:lvl8pPr marL="285704" algn="ctr" defTabSz="914320" rtl="0" fontAlgn="base">
        <a:spcBef>
          <a:spcPct val="0"/>
        </a:spcBef>
        <a:spcAft>
          <a:spcPct val="0"/>
        </a:spcAft>
        <a:defRPr sz="4400">
          <a:solidFill>
            <a:schemeClr val="tx2"/>
          </a:solidFill>
          <a:latin typeface="Arial" charset="0"/>
        </a:defRPr>
      </a:lvl8pPr>
      <a:lvl9pPr marL="380939" algn="ctr" defTabSz="914320" rtl="0" fontAlgn="base">
        <a:spcBef>
          <a:spcPct val="0"/>
        </a:spcBef>
        <a:spcAft>
          <a:spcPct val="0"/>
        </a:spcAft>
        <a:defRPr sz="4400">
          <a:solidFill>
            <a:schemeClr val="tx2"/>
          </a:solidFill>
          <a:latin typeface="Arial" charset="0"/>
        </a:defRPr>
      </a:lvl9pPr>
    </p:titleStyle>
    <p:bodyStyle>
      <a:lvl1pPr marL="342900" indent="-342900" algn="l" defTabSz="912813" rtl="0" eaLnBrk="0" fontAlgn="base" hangingPunct="0">
        <a:spcBef>
          <a:spcPct val="20000"/>
        </a:spcBef>
        <a:spcAft>
          <a:spcPct val="0"/>
        </a:spcAft>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p:bodyStyle>
    <p:otherStyle>
      <a:defPPr>
        <a:defRPr lang="en-US"/>
      </a:defPPr>
      <a:lvl1pPr marL="0" algn="l" defTabSz="190470" rtl="0" eaLnBrk="1" latinLnBrk="0" hangingPunct="1">
        <a:defRPr sz="400" kern="1200">
          <a:solidFill>
            <a:schemeClr val="tx1"/>
          </a:solidFill>
          <a:latin typeface="+mn-lt"/>
          <a:ea typeface="+mn-ea"/>
          <a:cs typeface="+mn-cs"/>
        </a:defRPr>
      </a:lvl1pPr>
      <a:lvl2pPr marL="95235" algn="l" defTabSz="190470" rtl="0" eaLnBrk="1" latinLnBrk="0" hangingPunct="1">
        <a:defRPr sz="400" kern="1200">
          <a:solidFill>
            <a:schemeClr val="tx1"/>
          </a:solidFill>
          <a:latin typeface="+mn-lt"/>
          <a:ea typeface="+mn-ea"/>
          <a:cs typeface="+mn-cs"/>
        </a:defRPr>
      </a:lvl2pPr>
      <a:lvl3pPr marL="190470" algn="l" defTabSz="190470" rtl="0" eaLnBrk="1" latinLnBrk="0" hangingPunct="1">
        <a:defRPr sz="400" kern="1200">
          <a:solidFill>
            <a:schemeClr val="tx1"/>
          </a:solidFill>
          <a:latin typeface="+mn-lt"/>
          <a:ea typeface="+mn-ea"/>
          <a:cs typeface="+mn-cs"/>
        </a:defRPr>
      </a:lvl3pPr>
      <a:lvl4pPr marL="285704" algn="l" defTabSz="190470" rtl="0" eaLnBrk="1" latinLnBrk="0" hangingPunct="1">
        <a:defRPr sz="400" kern="1200">
          <a:solidFill>
            <a:schemeClr val="tx1"/>
          </a:solidFill>
          <a:latin typeface="+mn-lt"/>
          <a:ea typeface="+mn-ea"/>
          <a:cs typeface="+mn-cs"/>
        </a:defRPr>
      </a:lvl4pPr>
      <a:lvl5pPr marL="380939" algn="l" defTabSz="190470" rtl="0" eaLnBrk="1" latinLnBrk="0" hangingPunct="1">
        <a:defRPr sz="400" kern="1200">
          <a:solidFill>
            <a:schemeClr val="tx1"/>
          </a:solidFill>
          <a:latin typeface="+mn-lt"/>
          <a:ea typeface="+mn-ea"/>
          <a:cs typeface="+mn-cs"/>
        </a:defRPr>
      </a:lvl5pPr>
      <a:lvl6pPr marL="476174" algn="l" defTabSz="190470" rtl="0" eaLnBrk="1" latinLnBrk="0" hangingPunct="1">
        <a:defRPr sz="400" kern="1200">
          <a:solidFill>
            <a:schemeClr val="tx1"/>
          </a:solidFill>
          <a:latin typeface="+mn-lt"/>
          <a:ea typeface="+mn-ea"/>
          <a:cs typeface="+mn-cs"/>
        </a:defRPr>
      </a:lvl6pPr>
      <a:lvl7pPr marL="571409" algn="l" defTabSz="190470" rtl="0" eaLnBrk="1" latinLnBrk="0" hangingPunct="1">
        <a:defRPr sz="400" kern="1200">
          <a:solidFill>
            <a:schemeClr val="tx1"/>
          </a:solidFill>
          <a:latin typeface="+mn-lt"/>
          <a:ea typeface="+mn-ea"/>
          <a:cs typeface="+mn-cs"/>
        </a:defRPr>
      </a:lvl7pPr>
      <a:lvl8pPr marL="666643" algn="l" defTabSz="190470" rtl="0" eaLnBrk="1" latinLnBrk="0" hangingPunct="1">
        <a:defRPr sz="400" kern="1200">
          <a:solidFill>
            <a:schemeClr val="tx1"/>
          </a:solidFill>
          <a:latin typeface="+mn-lt"/>
          <a:ea typeface="+mn-ea"/>
          <a:cs typeface="+mn-cs"/>
        </a:defRPr>
      </a:lvl8pPr>
      <a:lvl9pPr marL="761878" algn="l" defTabSz="190470" rtl="0" eaLnBrk="1" latinLnBrk="0" hangingPunct="1">
        <a:defRPr sz="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E686AA-D197-4DC9-87E4-22B244C33152}" type="datetimeFigureOut">
              <a:rPr lang="en-US" smtClean="0"/>
              <a:t>8/2/23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2FA912-7305-420C-A467-1AF4AA7B297E}" type="slidenum">
              <a:rPr lang="en-US" smtClean="0"/>
              <a:t>‹#›</a:t>
            </a:fld>
            <a:endParaRPr lang="en-US" dirty="0"/>
          </a:p>
        </p:txBody>
      </p:sp>
    </p:spTree>
    <p:extLst>
      <p:ext uri="{BB962C8B-B14F-4D97-AF65-F5344CB8AC3E}">
        <p14:creationId xmlns:p14="http://schemas.microsoft.com/office/powerpoint/2010/main" val="38728287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75134" y="2111681"/>
            <a:ext cx="8946525" cy="110895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2800" b="1" i="1" dirty="0">
                <a:solidFill>
                  <a:srgbClr val="A90533"/>
                </a:solidFill>
                <a:latin typeface="+mn-lt"/>
              </a:rPr>
              <a:t>Behavioral activation as an unguided single-session intervention</a:t>
            </a:r>
          </a:p>
        </p:txBody>
      </p:sp>
      <p:sp>
        <p:nvSpPr>
          <p:cNvPr id="5" name="Subtitle 2"/>
          <p:cNvSpPr txBox="1">
            <a:spLocks/>
          </p:cNvSpPr>
          <p:nvPr/>
        </p:nvSpPr>
        <p:spPr>
          <a:xfrm>
            <a:off x="573879" y="679485"/>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Indiana Clinical and Translational Sciences Institute</a:t>
            </a:r>
          </a:p>
          <a:p>
            <a:pPr>
              <a:spcBef>
                <a:spcPts val="0"/>
              </a:spcBef>
            </a:pPr>
            <a:endParaRPr lang="en-US" sz="2000" b="1" dirty="0">
              <a:solidFill>
                <a:srgbClr val="0C2340"/>
              </a:solidFill>
            </a:endParaRPr>
          </a:p>
        </p:txBody>
      </p:sp>
      <p:cxnSp>
        <p:nvCxnSpPr>
          <p:cNvPr id="8" name="Straight Connector 7"/>
          <p:cNvCxnSpPr/>
          <p:nvPr/>
        </p:nvCxnSpPr>
        <p:spPr>
          <a:xfrm flipV="1">
            <a:off x="0" y="4577897"/>
            <a:ext cx="12192000" cy="35780"/>
          </a:xfrm>
          <a:prstGeom prst="line">
            <a:avLst/>
          </a:prstGeom>
          <a:ln w="63500">
            <a:solidFill>
              <a:srgbClr val="0C234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p:nvPicPr>
        <p:blipFill>
          <a:blip r:embed="rId3"/>
          <a:stretch>
            <a:fillRect/>
          </a:stretch>
        </p:blipFill>
        <p:spPr>
          <a:xfrm>
            <a:off x="3580249" y="4826037"/>
            <a:ext cx="5031501" cy="1750249"/>
          </a:xfrm>
          <a:prstGeom prst="rect">
            <a:avLst/>
          </a:prstGeom>
        </p:spPr>
      </p:pic>
      <p:sp>
        <p:nvSpPr>
          <p:cNvPr id="6" name="Title 1"/>
          <p:cNvSpPr txBox="1">
            <a:spLocks/>
          </p:cNvSpPr>
          <p:nvPr/>
        </p:nvSpPr>
        <p:spPr>
          <a:xfrm>
            <a:off x="1622734" y="3675347"/>
            <a:ext cx="8946525" cy="5877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rgbClr val="A90533"/>
              </a:solidFill>
              <a:latin typeface="+mn-lt"/>
            </a:endParaRPr>
          </a:p>
        </p:txBody>
      </p:sp>
      <p:sp>
        <p:nvSpPr>
          <p:cNvPr id="2" name="TextBox 1"/>
          <p:cNvSpPr txBox="1"/>
          <p:nvPr/>
        </p:nvSpPr>
        <p:spPr>
          <a:xfrm>
            <a:off x="2657522" y="3452068"/>
            <a:ext cx="6876947" cy="923330"/>
          </a:xfrm>
          <a:prstGeom prst="rect">
            <a:avLst/>
          </a:prstGeom>
          <a:noFill/>
        </p:spPr>
        <p:txBody>
          <a:bodyPr wrap="none" rtlCol="0">
            <a:spAutoFit/>
          </a:bodyPr>
          <a:lstStyle/>
          <a:p>
            <a:endParaRPr lang="en-US" dirty="0">
              <a:solidFill>
                <a:srgbClr val="A90533"/>
              </a:solidFill>
            </a:endParaRPr>
          </a:p>
          <a:p>
            <a:pPr algn="ctr"/>
            <a:r>
              <a:rPr lang="en-US" dirty="0">
                <a:solidFill>
                  <a:srgbClr val="A90533"/>
                </a:solidFill>
              </a:rPr>
              <a:t>Allison Peipert, B.S., Lauren Rutter, Ph.D., Lorenzo Lorenzo-</a:t>
            </a:r>
            <a:r>
              <a:rPr lang="en-US" dirty="0" err="1">
                <a:solidFill>
                  <a:srgbClr val="A90533"/>
                </a:solidFill>
              </a:rPr>
              <a:t>Luaces</a:t>
            </a:r>
            <a:r>
              <a:rPr lang="en-US" dirty="0">
                <a:solidFill>
                  <a:srgbClr val="A90533"/>
                </a:solidFill>
              </a:rPr>
              <a:t>, Ph.D.</a:t>
            </a:r>
          </a:p>
          <a:p>
            <a:pPr algn="ctr"/>
            <a:r>
              <a:rPr lang="en-US" dirty="0">
                <a:solidFill>
                  <a:srgbClr val="A90533"/>
                </a:solidFill>
              </a:rPr>
              <a:t>Indiana University Bloomington</a:t>
            </a:r>
          </a:p>
        </p:txBody>
      </p:sp>
      <p:sp>
        <p:nvSpPr>
          <p:cNvPr id="10" name="Subtitle 2"/>
          <p:cNvSpPr txBox="1">
            <a:spLocks/>
          </p:cNvSpPr>
          <p:nvPr/>
        </p:nvSpPr>
        <p:spPr>
          <a:xfrm>
            <a:off x="726278" y="1477712"/>
            <a:ext cx="11044236" cy="84902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ts val="0"/>
              </a:spcBef>
            </a:pPr>
            <a:r>
              <a:rPr lang="en-US" sz="4000" b="1" dirty="0">
                <a:solidFill>
                  <a:srgbClr val="0C2340"/>
                </a:solidFill>
              </a:rPr>
              <a:t>2023 Annual Meeting </a:t>
            </a:r>
            <a:endParaRPr lang="en-US" sz="2000" b="1" dirty="0">
              <a:solidFill>
                <a:srgbClr val="0C2340"/>
              </a:solidFill>
            </a:endParaRPr>
          </a:p>
        </p:txBody>
      </p:sp>
      <p:pic>
        <p:nvPicPr>
          <p:cNvPr id="1026" name="Picture 2">
            <a:extLst>
              <a:ext uri="{FF2B5EF4-FFF2-40B4-BE49-F238E27FC236}">
                <a16:creationId xmlns:a16="http://schemas.microsoft.com/office/drawing/2014/main" id="{53F2F414-36A2-091C-C327-1D9DF25FE1F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9334749">
            <a:off x="9886665" y="4571651"/>
            <a:ext cx="2482602" cy="24826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1745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427" y="284948"/>
            <a:ext cx="10973154" cy="953543"/>
          </a:xfrm>
        </p:spPr>
        <p:txBody>
          <a:bodyPr/>
          <a:lstStyle/>
          <a:p>
            <a:r>
              <a:rPr lang="en-US" dirty="0"/>
              <a:t>Behavioral activation delivered as an unguided single-session intervention</a:t>
            </a:r>
          </a:p>
        </p:txBody>
      </p:sp>
      <p:sp>
        <p:nvSpPr>
          <p:cNvPr id="3" name="Content Placeholder 2"/>
          <p:cNvSpPr>
            <a:spLocks noGrp="1"/>
          </p:cNvSpPr>
          <p:nvPr>
            <p:ph idx="1"/>
          </p:nvPr>
        </p:nvSpPr>
        <p:spPr>
          <a:xfrm>
            <a:off x="609428" y="1267785"/>
            <a:ext cx="7261357" cy="4775200"/>
          </a:xfrm>
        </p:spPr>
        <p:txBody>
          <a:bodyPr/>
          <a:lstStyle/>
          <a:p>
            <a:r>
              <a:rPr lang="en-US" sz="2400" b="1" dirty="0"/>
              <a:t>Goal</a:t>
            </a:r>
            <a:r>
              <a:rPr lang="en-US" sz="2400" dirty="0"/>
              <a:t>: understand </a:t>
            </a:r>
            <a:r>
              <a:rPr lang="en-US" sz="2400" b="1" dirty="0"/>
              <a:t>how</a:t>
            </a:r>
            <a:r>
              <a:rPr lang="en-US" sz="2400" dirty="0"/>
              <a:t> participants complete an unguided behavioral activation (BA) single-session intervention (SSI) </a:t>
            </a:r>
          </a:p>
          <a:p>
            <a:r>
              <a:rPr lang="en-US" sz="2400" dirty="0"/>
              <a:t>409 participants primarily generate </a:t>
            </a:r>
            <a:r>
              <a:rPr lang="en-US" sz="2400" b="1" dirty="0"/>
              <a:t>sedentary hobbies, active hobbies, and physical activity </a:t>
            </a:r>
            <a:r>
              <a:rPr lang="en-US" sz="2400" dirty="0"/>
              <a:t>in positive activity scheduling</a:t>
            </a:r>
          </a:p>
          <a:p>
            <a:r>
              <a:rPr lang="en-US" sz="2400" b="1" dirty="0"/>
              <a:t>Predictors</a:t>
            </a:r>
            <a:r>
              <a:rPr lang="en-US" sz="2400" dirty="0"/>
              <a:t> of activity types include</a:t>
            </a:r>
          </a:p>
          <a:p>
            <a:pPr lvl="1"/>
            <a:r>
              <a:rPr lang="en-US" sz="2400" dirty="0"/>
              <a:t>Gender</a:t>
            </a:r>
          </a:p>
          <a:p>
            <a:pPr lvl="1"/>
            <a:r>
              <a:rPr lang="en-US" sz="2400" dirty="0"/>
              <a:t>Education</a:t>
            </a:r>
          </a:p>
          <a:p>
            <a:pPr lvl="1"/>
            <a:r>
              <a:rPr lang="en-US" sz="2400" dirty="0"/>
              <a:t>Perceived level of social support</a:t>
            </a:r>
          </a:p>
          <a:p>
            <a:r>
              <a:rPr lang="en-US" sz="2400" dirty="0"/>
              <a:t>Lexical overlap between a BA dictionary was </a:t>
            </a:r>
            <a:r>
              <a:rPr lang="en-US" sz="2400" b="1" dirty="0"/>
              <a:t>low</a:t>
            </a:r>
            <a:r>
              <a:rPr lang="en-US" sz="2400" dirty="0"/>
              <a:t> (17%)</a:t>
            </a:r>
          </a:p>
          <a:p>
            <a:endParaRPr lang="en-US" sz="2400" dirty="0"/>
          </a:p>
        </p:txBody>
      </p:sp>
      <p:sp>
        <p:nvSpPr>
          <p:cNvPr id="5" name="Content Placeholder 2">
            <a:extLst>
              <a:ext uri="{FF2B5EF4-FFF2-40B4-BE49-F238E27FC236}">
                <a16:creationId xmlns:a16="http://schemas.microsoft.com/office/drawing/2014/main" id="{8B5F147B-4AF8-CDD6-E25B-D01D0DEE8DCE}"/>
              </a:ext>
            </a:extLst>
          </p:cNvPr>
          <p:cNvSpPr txBox="1">
            <a:spLocks/>
          </p:cNvSpPr>
          <p:nvPr/>
        </p:nvSpPr>
        <p:spPr>
          <a:xfrm>
            <a:off x="6282519" y="1267785"/>
            <a:ext cx="5300053" cy="4775200"/>
          </a:xfrm>
          <a:prstGeom prst="rect">
            <a:avLst/>
          </a:prstGeom>
        </p:spPr>
        <p:txBody>
          <a:bodyPr lIns="19047" tIns="9523" rIns="19047" bIns="9523"/>
          <a:lstStyle>
            <a:lvl1pPr marL="342900" indent="-342900" algn="l" defTabSz="912813" rtl="0" eaLnBrk="0" fontAlgn="base" hangingPunct="0">
              <a:spcBef>
                <a:spcPct val="20000"/>
              </a:spcBef>
              <a:spcAft>
                <a:spcPct val="0"/>
              </a:spcAft>
              <a:buClr>
                <a:srgbClr val="A90533"/>
              </a:buClr>
              <a:buChar char="•"/>
              <a:defRPr sz="3200">
                <a:solidFill>
                  <a:schemeClr val="tx1"/>
                </a:solidFill>
                <a:latin typeface="+mn-lt"/>
                <a:ea typeface="MS PGothic" panose="020B0600070205080204" pitchFamily="34" charset="-128"/>
                <a:cs typeface="ＭＳ Ｐゴシック" charset="-128"/>
              </a:defRPr>
            </a:lvl1pPr>
            <a:lvl2pPr marL="741363" indent="-284163" algn="l" defTabSz="912813" rtl="0" eaLnBrk="0" fontAlgn="base" hangingPunct="0">
              <a:spcBef>
                <a:spcPct val="20000"/>
              </a:spcBef>
              <a:spcAft>
                <a:spcPct val="0"/>
              </a:spcAft>
              <a:buClr>
                <a:srgbClr val="B1810B"/>
              </a:buClr>
              <a:buFont typeface="Wingdings" panose="05000000000000000000" pitchFamily="2" charset="2"/>
              <a:buChar char="§"/>
              <a:defRPr sz="2800">
                <a:solidFill>
                  <a:schemeClr val="tx1"/>
                </a:solidFill>
                <a:latin typeface="+mn-lt"/>
                <a:ea typeface="MS PGothic" panose="020B0600070205080204" pitchFamily="34" charset="-128"/>
              </a:defRPr>
            </a:lvl2pPr>
            <a:lvl3pPr marL="1141413" indent="-227013" algn="l" defTabSz="912813" rtl="0" eaLnBrk="0" fontAlgn="base" hangingPunct="0">
              <a:spcBef>
                <a:spcPct val="20000"/>
              </a:spcBef>
              <a:spcAft>
                <a:spcPct val="0"/>
              </a:spcAft>
              <a:buClr>
                <a:srgbClr val="0C2340"/>
              </a:buClr>
              <a:buChar char="•"/>
              <a:defRPr sz="2400">
                <a:solidFill>
                  <a:schemeClr val="tx1"/>
                </a:solidFill>
                <a:latin typeface="+mn-lt"/>
                <a:ea typeface="MS PGothic" panose="020B0600070205080204" pitchFamily="34" charset="-128"/>
              </a:defRPr>
            </a:lvl3pPr>
            <a:lvl4pPr marL="1598613" indent="-227013" algn="l" defTabSz="912813" rtl="0" eaLnBrk="0" fontAlgn="base" hangingPunct="0">
              <a:spcBef>
                <a:spcPct val="20000"/>
              </a:spcBef>
              <a:spcAft>
                <a:spcPct val="0"/>
              </a:spcAft>
              <a:buClr>
                <a:srgbClr val="A90533"/>
              </a:buClr>
              <a:buChar char="–"/>
              <a:defRPr sz="2000">
                <a:solidFill>
                  <a:schemeClr val="tx1"/>
                </a:solidFill>
                <a:latin typeface="+mn-lt"/>
                <a:ea typeface="MS PGothic" panose="020B0600070205080204" pitchFamily="34" charset="-128"/>
              </a:defRPr>
            </a:lvl4pPr>
            <a:lvl5pPr marL="2055813" indent="-227013" algn="l" defTabSz="912813" rtl="0" eaLnBrk="0" fontAlgn="base" hangingPunct="0">
              <a:spcBef>
                <a:spcPct val="20000"/>
              </a:spcBef>
              <a:spcAft>
                <a:spcPct val="0"/>
              </a:spcAft>
              <a:buClr>
                <a:srgbClr val="B1810B"/>
              </a:buClr>
              <a:buChar char="»"/>
              <a:defRPr sz="2000">
                <a:solidFill>
                  <a:schemeClr val="tx1"/>
                </a:solidFill>
                <a:latin typeface="+mn-lt"/>
                <a:ea typeface="MS PGothic" panose="020B0600070205080204" pitchFamily="34" charset="-128"/>
              </a:defRPr>
            </a:lvl5pPr>
            <a:lvl6pPr marL="2152372" indent="-228497" algn="l" defTabSz="914320" rtl="0" fontAlgn="base">
              <a:spcBef>
                <a:spcPct val="20000"/>
              </a:spcBef>
              <a:spcAft>
                <a:spcPct val="0"/>
              </a:spcAft>
              <a:buChar char="»"/>
              <a:defRPr sz="2000">
                <a:solidFill>
                  <a:schemeClr val="tx1"/>
                </a:solidFill>
                <a:latin typeface="+mn-lt"/>
              </a:defRPr>
            </a:lvl6pPr>
            <a:lvl7pPr marL="2247607" indent="-228497" algn="l" defTabSz="914320" rtl="0" fontAlgn="base">
              <a:spcBef>
                <a:spcPct val="20000"/>
              </a:spcBef>
              <a:spcAft>
                <a:spcPct val="0"/>
              </a:spcAft>
              <a:buChar char="»"/>
              <a:defRPr sz="2000">
                <a:solidFill>
                  <a:schemeClr val="tx1"/>
                </a:solidFill>
                <a:latin typeface="+mn-lt"/>
              </a:defRPr>
            </a:lvl7pPr>
            <a:lvl8pPr marL="2342841" indent="-228497" algn="l" defTabSz="914320" rtl="0" fontAlgn="base">
              <a:spcBef>
                <a:spcPct val="20000"/>
              </a:spcBef>
              <a:spcAft>
                <a:spcPct val="0"/>
              </a:spcAft>
              <a:buChar char="»"/>
              <a:defRPr sz="2000">
                <a:solidFill>
                  <a:schemeClr val="tx1"/>
                </a:solidFill>
                <a:latin typeface="+mn-lt"/>
              </a:defRPr>
            </a:lvl8pPr>
            <a:lvl9pPr marL="2438076" indent="-228497" algn="l" defTabSz="914320" rtl="0" fontAlgn="base">
              <a:spcBef>
                <a:spcPct val="20000"/>
              </a:spcBef>
              <a:spcAft>
                <a:spcPct val="0"/>
              </a:spcAft>
              <a:buChar char="»"/>
              <a:defRPr sz="2000">
                <a:solidFill>
                  <a:schemeClr val="tx1"/>
                </a:solidFill>
                <a:latin typeface="+mn-lt"/>
              </a:defRPr>
            </a:lvl9pPr>
          </a:lstStyle>
          <a:p>
            <a:endParaRPr lang="en-US" sz="2400" kern="0" dirty="0"/>
          </a:p>
        </p:txBody>
      </p:sp>
      <p:pic>
        <p:nvPicPr>
          <p:cNvPr id="9" name="Picture 8">
            <a:extLst>
              <a:ext uri="{FF2B5EF4-FFF2-40B4-BE49-F238E27FC236}">
                <a16:creationId xmlns:a16="http://schemas.microsoft.com/office/drawing/2014/main" id="{5BA8D061-D794-D932-E077-F4308BF2DCE2}"/>
              </a:ext>
            </a:extLst>
          </p:cNvPr>
          <p:cNvPicPr>
            <a:picLocks noChangeAspect="1"/>
          </p:cNvPicPr>
          <p:nvPr/>
        </p:nvPicPr>
        <p:blipFill>
          <a:blip r:embed="rId3"/>
          <a:stretch>
            <a:fillRect/>
          </a:stretch>
        </p:blipFill>
        <p:spPr>
          <a:xfrm>
            <a:off x="7098390" y="1238491"/>
            <a:ext cx="5543455" cy="5026744"/>
          </a:xfrm>
          <a:prstGeom prst="rect">
            <a:avLst/>
          </a:prstGeom>
        </p:spPr>
      </p:pic>
    </p:spTree>
    <p:extLst>
      <p:ext uri="{BB962C8B-B14F-4D97-AF65-F5344CB8AC3E}">
        <p14:creationId xmlns:p14="http://schemas.microsoft.com/office/powerpoint/2010/main" val="181511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SSI module and data analysis</a:t>
            </a:r>
          </a:p>
        </p:txBody>
      </p:sp>
      <p:sp>
        <p:nvSpPr>
          <p:cNvPr id="3" name="Content Placeholder 2"/>
          <p:cNvSpPr>
            <a:spLocks noGrp="1"/>
          </p:cNvSpPr>
          <p:nvPr>
            <p:ph idx="1"/>
          </p:nvPr>
        </p:nvSpPr>
        <p:spPr>
          <a:xfrm>
            <a:off x="609428" y="1128889"/>
            <a:ext cx="10973153" cy="4775200"/>
          </a:xfrm>
        </p:spPr>
        <p:txBody>
          <a:bodyPr/>
          <a:lstStyle/>
          <a:p>
            <a:r>
              <a:rPr lang="en-US" sz="2400" dirty="0"/>
              <a:t>Data from a randomized controlled trial of COMET-SSI in an online worker sample</a:t>
            </a:r>
          </a:p>
          <a:p>
            <a:r>
              <a:rPr lang="en-US" sz="2400" dirty="0"/>
              <a:t>BA module:</a:t>
            </a:r>
          </a:p>
          <a:p>
            <a:pPr lvl="1"/>
            <a:r>
              <a:rPr lang="en-US" sz="2400" dirty="0"/>
              <a:t>Participants asked to brainstorm 3 </a:t>
            </a:r>
            <a:r>
              <a:rPr lang="en-US" sz="2400" b="1" dirty="0"/>
              <a:t>positive activities</a:t>
            </a:r>
            <a:r>
              <a:rPr lang="en-US" sz="2400" dirty="0"/>
              <a:t> they could schedule</a:t>
            </a:r>
          </a:p>
          <a:p>
            <a:pPr lvl="1"/>
            <a:r>
              <a:rPr lang="en-US" sz="2400" dirty="0"/>
              <a:t>Chose 1 and generated a plan to perform the activity</a:t>
            </a:r>
          </a:p>
          <a:p>
            <a:pPr marL="457200" indent="-457200">
              <a:buFont typeface="Arial" panose="020B0604020202020204" pitchFamily="34" charset="0"/>
              <a:buChar char="•"/>
            </a:pPr>
            <a:r>
              <a:rPr lang="en-US" sz="2400" b="1" dirty="0"/>
              <a:t>Content analysis</a:t>
            </a:r>
            <a:r>
              <a:rPr lang="en-US" sz="2400" dirty="0"/>
              <a:t> performed to understand different types of activities generated</a:t>
            </a:r>
          </a:p>
          <a:p>
            <a:pPr marL="457200" indent="-457200">
              <a:buFont typeface="Arial" panose="020B0604020202020204" pitchFamily="34" charset="0"/>
              <a:buChar char="•"/>
            </a:pPr>
            <a:r>
              <a:rPr lang="en-US" sz="2400" dirty="0"/>
              <a:t>Explored </a:t>
            </a:r>
            <a:r>
              <a:rPr lang="en-US" sz="2400" b="1" dirty="0"/>
              <a:t>predictors</a:t>
            </a:r>
            <a:r>
              <a:rPr lang="en-US" sz="2400" dirty="0"/>
              <a:t> of activity categories using logistic regressions</a:t>
            </a:r>
          </a:p>
          <a:p>
            <a:pPr marL="457200" indent="-457200">
              <a:buFont typeface="Arial" panose="020B0604020202020204" pitchFamily="34" charset="0"/>
              <a:buChar char="•"/>
            </a:pPr>
            <a:r>
              <a:rPr lang="en-US" sz="2400" b="1" dirty="0"/>
              <a:t>Lexical comparison </a:t>
            </a:r>
            <a:r>
              <a:rPr lang="en-US" sz="2400" dirty="0"/>
              <a:t>using a BA dictionary generated from text-based BA counseling sessions, processed in LIWC, to quantify overlap in COMET-SSI participants’ BA activities compared to the dictionary</a:t>
            </a:r>
          </a:p>
        </p:txBody>
      </p:sp>
    </p:spTree>
    <p:extLst>
      <p:ext uri="{BB962C8B-B14F-4D97-AF65-F5344CB8AC3E}">
        <p14:creationId xmlns:p14="http://schemas.microsoft.com/office/powerpoint/2010/main" val="3204201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 and next steps</a:t>
            </a:r>
          </a:p>
        </p:txBody>
      </p:sp>
      <p:sp>
        <p:nvSpPr>
          <p:cNvPr id="3" name="Content Placeholder 2"/>
          <p:cNvSpPr>
            <a:spLocks noGrp="1"/>
          </p:cNvSpPr>
          <p:nvPr>
            <p:ph idx="1"/>
          </p:nvPr>
        </p:nvSpPr>
        <p:spPr>
          <a:xfrm>
            <a:off x="609428" y="966843"/>
            <a:ext cx="10973153" cy="4775200"/>
          </a:xfrm>
        </p:spPr>
        <p:txBody>
          <a:bodyPr/>
          <a:lstStyle/>
          <a:p>
            <a:pPr marL="457200" indent="-457200">
              <a:buFont typeface="Arial" panose="020B0604020202020204" pitchFamily="34" charset="0"/>
              <a:buChar char="•"/>
            </a:pPr>
            <a:r>
              <a:rPr lang="en-US" sz="2400" dirty="0"/>
              <a:t>Intervention was </a:t>
            </a:r>
            <a:r>
              <a:rPr lang="en-US" sz="2400" b="1" dirty="0"/>
              <a:t>not</a:t>
            </a:r>
            <a:r>
              <a:rPr lang="en-US" sz="2400" dirty="0"/>
              <a:t> effective for the online sample</a:t>
            </a:r>
          </a:p>
          <a:p>
            <a:pPr marL="855663" lvl="1" indent="-457200">
              <a:buFont typeface="Arial" panose="020B0604020202020204" pitchFamily="34" charset="0"/>
              <a:buChar char="•"/>
            </a:pPr>
            <a:r>
              <a:rPr lang="en-US" sz="2400" dirty="0"/>
              <a:t>Previous research supports its efficacy in a graduate student sample</a:t>
            </a:r>
          </a:p>
          <a:p>
            <a:pPr marL="457200" indent="-457200">
              <a:buFont typeface="Arial" panose="020B0604020202020204" pitchFamily="34" charset="0"/>
              <a:buChar char="•"/>
            </a:pPr>
            <a:r>
              <a:rPr lang="en-US" sz="2400" dirty="0"/>
              <a:t>Participant feedback included wanted </a:t>
            </a:r>
            <a:r>
              <a:rPr lang="en-US" sz="2400" b="1" dirty="0"/>
              <a:t>less content </a:t>
            </a:r>
            <a:r>
              <a:rPr lang="en-US" sz="2400" dirty="0"/>
              <a:t>and </a:t>
            </a:r>
            <a:r>
              <a:rPr lang="en-US" sz="2400" b="1" dirty="0"/>
              <a:t>more time </a:t>
            </a:r>
            <a:r>
              <a:rPr lang="en-US" sz="2400" dirty="0"/>
              <a:t>for the intervention</a:t>
            </a:r>
          </a:p>
          <a:p>
            <a:pPr marL="457200" indent="-457200">
              <a:buFont typeface="Arial" panose="020B0604020202020204" pitchFamily="34" charset="0"/>
              <a:buChar char="•"/>
            </a:pPr>
            <a:r>
              <a:rPr lang="en-US" sz="2400" dirty="0"/>
              <a:t>Activities generated through an online unguided SSI for BA may look different from BA in face-to-face psychotherapy</a:t>
            </a:r>
          </a:p>
          <a:p>
            <a:pPr marL="457200" indent="-457200">
              <a:buFont typeface="Arial" panose="020B0604020202020204" pitchFamily="34" charset="0"/>
              <a:buChar char="•"/>
            </a:pPr>
            <a:r>
              <a:rPr lang="en-US" sz="2400" b="1" dirty="0"/>
              <a:t>Next steps</a:t>
            </a:r>
            <a:r>
              <a:rPr lang="en-US" sz="2400" dirty="0"/>
              <a:t>: </a:t>
            </a:r>
          </a:p>
          <a:p>
            <a:pPr marL="855663" lvl="1" indent="-457200">
              <a:buFont typeface="Arial" panose="020B0604020202020204" pitchFamily="34" charset="0"/>
              <a:buChar char="•"/>
            </a:pPr>
            <a:r>
              <a:rPr lang="en-US" sz="2400" dirty="0"/>
              <a:t>Look at </a:t>
            </a:r>
            <a:r>
              <a:rPr lang="en-US" sz="2400" b="1" dirty="0"/>
              <a:t>predictors of treatment outcomes </a:t>
            </a:r>
            <a:r>
              <a:rPr lang="en-US" sz="2400" dirty="0"/>
              <a:t>within the group</a:t>
            </a:r>
          </a:p>
          <a:p>
            <a:pPr marL="855663" lvl="1" indent="-457200">
              <a:buFont typeface="Arial" panose="020B0604020202020204" pitchFamily="34" charset="0"/>
              <a:buChar char="•"/>
            </a:pPr>
            <a:r>
              <a:rPr lang="en-US" sz="2400" b="1" dirty="0"/>
              <a:t>Adapted intervention </a:t>
            </a:r>
            <a:r>
              <a:rPr lang="en-US" sz="2400" dirty="0"/>
              <a:t>from SSI -&gt; Low intensity treatment focused on BA</a:t>
            </a:r>
          </a:p>
          <a:p>
            <a:pPr marL="1255713" lvl="2" indent="-457200">
              <a:buFont typeface="Arial" panose="020B0604020202020204" pitchFamily="34" charset="0"/>
              <a:buChar char="•"/>
            </a:pPr>
            <a:r>
              <a:rPr lang="en-US" dirty="0"/>
              <a:t>COMET-BA: 4-week brief BA modules</a:t>
            </a:r>
          </a:p>
          <a:p>
            <a:pPr marL="1255713" lvl="2" indent="-457200">
              <a:buFont typeface="Arial" panose="020B0604020202020204" pitchFamily="34" charset="0"/>
              <a:buChar char="•"/>
            </a:pPr>
            <a:r>
              <a:rPr lang="en-US" dirty="0"/>
              <a:t>RCT with online workers</a:t>
            </a:r>
          </a:p>
          <a:p>
            <a:pPr marL="1255713" lvl="2" indent="-457200">
              <a:buFont typeface="Arial" panose="020B0604020202020204" pitchFamily="34" charset="0"/>
              <a:buChar char="•"/>
            </a:pPr>
            <a:r>
              <a:rPr lang="en-US" dirty="0"/>
              <a:t>Assess efficacy</a:t>
            </a:r>
          </a:p>
        </p:txBody>
      </p:sp>
    </p:spTree>
    <p:extLst>
      <p:ext uri="{BB962C8B-B14F-4D97-AF65-F5344CB8AC3E}">
        <p14:creationId xmlns:p14="http://schemas.microsoft.com/office/powerpoint/2010/main" val="33315348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dirty="0">
                <a:effectLst/>
              </a:rPr>
              <a:t> Grant Acknowledgement</a:t>
            </a:r>
            <a:endParaRPr lang="en-US" dirty="0"/>
          </a:p>
        </p:txBody>
      </p:sp>
      <p:sp>
        <p:nvSpPr>
          <p:cNvPr id="3" name="Content Placeholder 2"/>
          <p:cNvSpPr>
            <a:spLocks noGrp="1"/>
          </p:cNvSpPr>
          <p:nvPr>
            <p:ph idx="1"/>
          </p:nvPr>
        </p:nvSpPr>
        <p:spPr>
          <a:xfrm>
            <a:off x="609428" y="1128889"/>
            <a:ext cx="10973153" cy="4736652"/>
          </a:xfrm>
        </p:spPr>
        <p:txBody>
          <a:bodyPr/>
          <a:lstStyle/>
          <a:p>
            <a:pPr>
              <a:spcBef>
                <a:spcPts val="0"/>
              </a:spcBef>
              <a:spcAft>
                <a:spcPts val="0"/>
              </a:spcAft>
            </a:pPr>
            <a:r>
              <a:rPr lang="en-US" sz="1200" b="1" i="0" dirty="0">
                <a:solidFill>
                  <a:schemeClr val="tx1">
                    <a:lumMod val="75000"/>
                    <a:lumOff val="25000"/>
                  </a:schemeClr>
                </a:solidFill>
                <a:effectLst/>
              </a:rPr>
              <a:t>For TL1 Predoctoral and Post-Doctoral Awardees</a:t>
            </a:r>
            <a:r>
              <a:rPr lang="en-US" sz="1200" b="0" i="0" dirty="0">
                <a:solidFill>
                  <a:schemeClr val="tx1">
                    <a:lumMod val="75000"/>
                    <a:lumOff val="25000"/>
                  </a:schemeClr>
                </a:solidFill>
                <a:effectLst/>
              </a:rPr>
              <a:t>:  “This project was funded with support from the Indiana Clinical and Translational Sciences Institute which is funded in part by Award Number TL1TR002531 from the National Institutes of Health, National Center for Advancing Translational Sciences, Clinical and Translational Sciences Award. The content is solely the responsibility of the authors and does not necessarily represent the official views of the National Institutes of Health.”</a:t>
            </a:r>
          </a:p>
        </p:txBody>
      </p:sp>
    </p:spTree>
    <p:extLst>
      <p:ext uri="{BB962C8B-B14F-4D97-AF65-F5344CB8AC3E}">
        <p14:creationId xmlns:p14="http://schemas.microsoft.com/office/powerpoint/2010/main" val="3905540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6799</TotalTime>
  <Words>520</Words>
  <Application>Microsoft Macintosh PowerPoint</Application>
  <PresentationFormat>Widescreen</PresentationFormat>
  <Paragraphs>47</Paragraphs>
  <Slides>5</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Calibri Light</vt:lpstr>
      <vt:lpstr>Wingdings</vt:lpstr>
      <vt:lpstr>Default Design</vt:lpstr>
      <vt:lpstr>Office Theme</vt:lpstr>
      <vt:lpstr>PowerPoint Presentation</vt:lpstr>
      <vt:lpstr>Behavioral activation delivered as an unguided single-session intervention</vt:lpstr>
      <vt:lpstr>Methods- SSI module and data analysis</vt:lpstr>
      <vt:lpstr>Implications and next steps</vt:lpstr>
      <vt:lpstr> Grant Acknowledgement</vt:lpstr>
    </vt:vector>
  </TitlesOfParts>
  <Company>Indiana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Scahill, Samantha L</dc:creator>
  <cp:lastModifiedBy>Peipert, Alli</cp:lastModifiedBy>
  <cp:revision>289</cp:revision>
  <cp:lastPrinted>2019-06-12T19:20:56Z</cp:lastPrinted>
  <dcterms:created xsi:type="dcterms:W3CDTF">2017-12-05T19:51:19Z</dcterms:created>
  <dcterms:modified xsi:type="dcterms:W3CDTF">2023-08-03T13:57:03Z</dcterms:modified>
</cp:coreProperties>
</file>