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60" r:id="rId4"/>
    <p:sldId id="359"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04" autoAdjust="0"/>
    <p:restoredTop sz="89263" autoAdjust="0"/>
  </p:normalViewPr>
  <p:slideViewPr>
    <p:cSldViewPr snapToGrid="0">
      <p:cViewPr varScale="1">
        <p:scale>
          <a:sx n="53" d="100"/>
          <a:sy n="53" d="100"/>
        </p:scale>
        <p:origin x="1020" y="44"/>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8/18/2023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8/18/2023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stating the Super Big Results (state them in 3 key points, like an outline)</a:t>
            </a:r>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creating your 3 slides that will form your 2-minute video, think about how you would present your slides in a TWEET, and use that brief format to guide your points. Provide key takeaways for the most impact.</a:t>
            </a:r>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8/18/2023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62643"/>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The Potential Tripartite Connection: Alzheimer's Disease, Fracture Healing, and the Gut Microbiome</a:t>
            </a:r>
          </a:p>
        </p:txBody>
      </p:sp>
      <p:sp>
        <p:nvSpPr>
          <p:cNvPr id="5" name="Subtitle 2"/>
          <p:cNvSpPr txBox="1">
            <a:spLocks/>
          </p:cNvSpPr>
          <p:nvPr/>
        </p:nvSpPr>
        <p:spPr>
          <a:xfrm>
            <a:off x="573879" y="66654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5320289" y="3429000"/>
            <a:ext cx="1856214" cy="646331"/>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Reginald S. Parker</a:t>
            </a:r>
          </a:p>
        </p:txBody>
      </p:sp>
      <p:sp>
        <p:nvSpPr>
          <p:cNvPr id="10" name="Subtitle 2"/>
          <p:cNvSpPr txBox="1">
            <a:spLocks/>
          </p:cNvSpPr>
          <p:nvPr/>
        </p:nvSpPr>
        <p:spPr>
          <a:xfrm>
            <a:off x="726278" y="1464769"/>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spTree>
    <p:extLst>
      <p:ext uri="{BB962C8B-B14F-4D97-AF65-F5344CB8AC3E}">
        <p14:creationId xmlns:p14="http://schemas.microsoft.com/office/powerpoint/2010/main" val="841745966"/>
      </p:ext>
    </p:extLst>
  </p:cSld>
  <p:clrMapOvr>
    <a:masterClrMapping/>
  </p:clrMapOvr>
  <mc:AlternateContent xmlns:mc="http://schemas.openxmlformats.org/markup-compatibility/2006" xmlns:p14="http://schemas.microsoft.com/office/powerpoint/2010/main">
    <mc:Choice Requires="p14">
      <p:transition spd="slow" p14:dur="2000" advTm="11782"/>
    </mc:Choice>
    <mc:Fallback xmlns="">
      <p:transition spd="slow" advTm="1178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Materials and Methods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This study analyzed the bacterial phyla contents of 64 male 5xFAD (AD mouse model) using 16s rDNA analysis. </a:t>
            </a:r>
          </a:p>
          <a:p>
            <a:pPr marL="457200" indent="-457200">
              <a:buFont typeface="Arial" panose="020B0604020202020204" pitchFamily="34" charset="0"/>
              <a:buChar char="•"/>
            </a:pPr>
            <a:r>
              <a:rPr lang="en-US" sz="2400" dirty="0"/>
              <a:t>A fracture was surgically induced at the femoral mid-shaft of 32 mice. </a:t>
            </a:r>
          </a:p>
          <a:p>
            <a:pPr marL="457200" indent="-457200">
              <a:buFont typeface="Arial" panose="020B0604020202020204" pitchFamily="34" charset="0"/>
              <a:buChar char="•"/>
            </a:pPr>
            <a:r>
              <a:rPr lang="en-US" sz="2400" dirty="0"/>
              <a:t>There were four experimental groups employed: WT no surgery, WT surgery, 5xFAD no surgery, 5xFAD surgery</a:t>
            </a:r>
          </a:p>
          <a:p>
            <a:pPr marL="457200" indent="-457200">
              <a:buFont typeface="Arial" panose="020B0604020202020204" pitchFamily="34" charset="0"/>
              <a:buChar char="•"/>
            </a:pPr>
            <a:r>
              <a:rPr lang="en-US" sz="2400" dirty="0"/>
              <a:t>Fecal contents collected at various timepoints were used in a DNA extraction assay using Qiagen </a:t>
            </a:r>
            <a:r>
              <a:rPr lang="en-US" sz="2400" dirty="0" err="1"/>
              <a:t>Dneasy</a:t>
            </a:r>
            <a:r>
              <a:rPr lang="en-US" sz="2400" dirty="0"/>
              <a:t> </a:t>
            </a:r>
            <a:r>
              <a:rPr lang="en-US" sz="2400" dirty="0" err="1"/>
              <a:t>Powersoil</a:t>
            </a:r>
            <a:r>
              <a:rPr lang="en-US" sz="2400" dirty="0"/>
              <a:t> Pro Kit following the manufacturer's instructions. </a:t>
            </a:r>
          </a:p>
          <a:p>
            <a:pPr marL="457200" indent="-457200">
              <a:buFont typeface="Arial" panose="020B0604020202020204" pitchFamily="34" charset="0"/>
              <a:buChar char="•"/>
            </a:pPr>
            <a:r>
              <a:rPr lang="en-US" sz="2400" dirty="0"/>
              <a:t>16s rDNA was amplified using a </a:t>
            </a:r>
            <a:r>
              <a:rPr lang="en-US" sz="2400" dirty="0" err="1"/>
              <a:t>QuantStudio</a:t>
            </a:r>
            <a:r>
              <a:rPr lang="en-US" sz="2400" dirty="0"/>
              <a:t> 5 Real-Time PCR System using 2x Fast SYBR Green Master Mix, forward/reverse primers and DNA template. </a:t>
            </a:r>
          </a:p>
          <a:p>
            <a:pPr marL="457200" indent="-457200">
              <a:buFont typeface="Arial" panose="020B0604020202020204" pitchFamily="34" charset="0"/>
              <a:buChar char="•"/>
            </a:pPr>
            <a:endParaRPr lang="en-US" sz="2400" dirty="0"/>
          </a:p>
        </p:txBody>
      </p:sp>
      <p:pic>
        <p:nvPicPr>
          <p:cNvPr id="4" name="Picture 3" descr="A diagram of a human brain&#10;&#10;Description automatically generated">
            <a:extLst>
              <a:ext uri="{FF2B5EF4-FFF2-40B4-BE49-F238E27FC236}">
                <a16:creationId xmlns:a16="http://schemas.microsoft.com/office/drawing/2014/main" id="{AB855FE4-F37A-2226-84F3-6D6EC2D7AD6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34577" b="36153"/>
          <a:stretch/>
        </p:blipFill>
        <p:spPr>
          <a:xfrm>
            <a:off x="3159021" y="4815748"/>
            <a:ext cx="5873958" cy="1203513"/>
          </a:xfrm>
          <a:prstGeom prst="rect">
            <a:avLst/>
          </a:prstGeom>
        </p:spPr>
      </p:pic>
    </p:spTree>
    <p:extLst>
      <p:ext uri="{BB962C8B-B14F-4D97-AF65-F5344CB8AC3E}">
        <p14:creationId xmlns:p14="http://schemas.microsoft.com/office/powerpoint/2010/main" val="3204201780"/>
      </p:ext>
    </p:extLst>
  </p:cSld>
  <p:clrMapOvr>
    <a:masterClrMapping/>
  </p:clrMapOvr>
  <mc:AlternateContent xmlns:mc="http://schemas.openxmlformats.org/markup-compatibility/2006" xmlns:p14="http://schemas.microsoft.com/office/powerpoint/2010/main">
    <mc:Choice Requires="p14">
      <p:transition spd="slow" p14:dur="2000" advTm="55115"/>
    </mc:Choice>
    <mc:Fallback xmlns="">
      <p:transition spd="slow" advTm="55115"/>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Preliminary qPCR data indicates a significant increase in </a:t>
            </a:r>
            <a:r>
              <a:rPr lang="en-US" sz="2400" dirty="0" err="1"/>
              <a:t>Bacteroidota</a:t>
            </a:r>
            <a:r>
              <a:rPr lang="en-US" sz="2400" dirty="0"/>
              <a:t> bacteria in the 5xFAD no-surgery mouse group 7 days after surgery.</a:t>
            </a:r>
          </a:p>
          <a:p>
            <a:pPr marL="457200" indent="-457200">
              <a:buFont typeface="Arial" panose="020B0604020202020204" pitchFamily="34" charset="0"/>
              <a:buChar char="•"/>
            </a:pPr>
            <a:r>
              <a:rPr lang="en-US" sz="2400" dirty="0"/>
              <a:t>We hypothesize that an interaction between these mice and anesthesia is causing changes in their microbiome, but further research is needed to confirm this.</a:t>
            </a:r>
          </a:p>
          <a:p>
            <a:pPr marL="457200" indent="-457200">
              <a:buFont typeface="Arial" panose="020B0604020202020204" pitchFamily="34" charset="0"/>
              <a:buChar char="•"/>
            </a:pPr>
            <a:r>
              <a:rPr lang="en-US" sz="2400" dirty="0"/>
              <a:t>Preliminary qPCR data has shown a significant decline of </a:t>
            </a:r>
            <a:r>
              <a:rPr lang="en-US" sz="2400" dirty="0" err="1"/>
              <a:t>Actinomycetota</a:t>
            </a:r>
            <a:r>
              <a:rPr lang="en-US" sz="2400" dirty="0"/>
              <a:t> bacteria in the 5xFAD surgery group 7 days after surgery.</a:t>
            </a:r>
          </a:p>
          <a:p>
            <a:pPr marL="457200" indent="-457200">
              <a:buFont typeface="Arial" panose="020B0604020202020204" pitchFamily="34" charset="0"/>
              <a:buChar char="•"/>
            </a:pPr>
            <a:r>
              <a:rPr lang="en-US" sz="2400" dirty="0"/>
              <a:t>This finding reveals the possible implication that surgery + AD creates an inhospitable environment for this phyla of bacteria.</a:t>
            </a:r>
          </a:p>
          <a:p>
            <a:pPr marL="457200" indent="-457200">
              <a:buFont typeface="Arial" panose="020B0604020202020204" pitchFamily="34" charset="0"/>
              <a:buChar char="•"/>
            </a:pPr>
            <a:r>
              <a:rPr lang="en-US" sz="2400" dirty="0"/>
              <a:t>These results are preliminary and require further testing before any concrete conclusions are made. </a:t>
            </a:r>
          </a:p>
          <a:p>
            <a:endParaRPr lang="en-US" sz="2400" dirty="0"/>
          </a:p>
        </p:txBody>
      </p:sp>
    </p:spTree>
    <p:extLst>
      <p:ext uri="{BB962C8B-B14F-4D97-AF65-F5344CB8AC3E}">
        <p14:creationId xmlns:p14="http://schemas.microsoft.com/office/powerpoint/2010/main" val="1815115330"/>
      </p:ext>
    </p:extLst>
  </p:cSld>
  <p:clrMapOvr>
    <a:masterClrMapping/>
  </p:clrMapOvr>
  <mc:AlternateContent xmlns:mc="http://schemas.openxmlformats.org/markup-compatibility/2006" xmlns:p14="http://schemas.microsoft.com/office/powerpoint/2010/main">
    <mc:Choice Requires="p14">
      <p:transition spd="slow" p14:dur="2000" advTm="69545"/>
    </mc:Choice>
    <mc:Fallback xmlns="">
      <p:transition spd="slow" advTm="6954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Directions</a:t>
            </a:r>
          </a:p>
        </p:txBody>
      </p:sp>
      <p:sp>
        <p:nvSpPr>
          <p:cNvPr id="3" name="Content Placeholder 2"/>
          <p:cNvSpPr>
            <a:spLocks noGrp="1"/>
          </p:cNvSpPr>
          <p:nvPr>
            <p:ph idx="1"/>
          </p:nvPr>
        </p:nvSpPr>
        <p:spPr>
          <a:xfrm>
            <a:off x="609428" y="1128889"/>
            <a:ext cx="10973153" cy="4775200"/>
          </a:xfrm>
        </p:spPr>
        <p:txBody>
          <a:bodyPr/>
          <a:lstStyle/>
          <a:p>
            <a:pPr marL="457200" indent="-457200">
              <a:buFont typeface="Arial" panose="020B0604020202020204" pitchFamily="34" charset="0"/>
              <a:buChar char="•"/>
            </a:pPr>
            <a:r>
              <a:rPr lang="en-US" sz="2400" dirty="0"/>
              <a:t>These results are the beginning of a study that will eventually incorporate data from both AD progression, gauged through behavior and histological analyses, and fracture healing, quantified using X-ray, </a:t>
            </a:r>
            <a:r>
              <a:rPr lang="en-US" sz="2400" dirty="0" err="1"/>
              <a:t>mRUST</a:t>
            </a:r>
            <a:r>
              <a:rPr lang="en-US" sz="2400" dirty="0"/>
              <a:t> scoring, </a:t>
            </a:r>
            <a:r>
              <a:rPr lang="en-US" sz="2400" dirty="0" err="1"/>
              <a:t>microCT</a:t>
            </a:r>
            <a:r>
              <a:rPr lang="en-US" sz="2400" dirty="0"/>
              <a:t>, and histology.</a:t>
            </a:r>
          </a:p>
          <a:p>
            <a:pPr marL="457200" indent="-457200">
              <a:buFont typeface="Arial" panose="020B0604020202020204" pitchFamily="34" charset="0"/>
              <a:buChar char="•"/>
            </a:pPr>
            <a:r>
              <a:rPr lang="en-US" sz="2400" dirty="0"/>
              <a:t>Eventually, we will gain a holistic view of the organism that will allow us to draw correlations between AD progression, fracture healing, and microbiome changes.</a:t>
            </a:r>
          </a:p>
          <a:p>
            <a:pPr marL="457200" indent="-457200">
              <a:buFont typeface="Arial" panose="020B0604020202020204" pitchFamily="34" charset="0"/>
              <a:buChar char="•"/>
            </a:pPr>
            <a:r>
              <a:rPr lang="en-US" sz="2400" dirty="0"/>
              <a:t>Next steps are to complete 16s rRNA Gene Sequencing to be able to view all of the phyla present in our fecal samples. </a:t>
            </a:r>
          </a:p>
          <a:p>
            <a:pPr marL="457200" indent="-457200">
              <a:buFont typeface="Arial" panose="020B0604020202020204" pitchFamily="34" charset="0"/>
              <a:buChar char="•"/>
            </a:pPr>
            <a:r>
              <a:rPr lang="en-US" sz="2400" dirty="0"/>
              <a:t>Bring mice to study completion at 20 weeks post-surgery.</a:t>
            </a:r>
          </a:p>
          <a:p>
            <a:pPr marL="457200" indent="-457200">
              <a:buFont typeface="Arial" panose="020B0604020202020204" pitchFamily="34" charset="0"/>
              <a:buChar char="•"/>
            </a:pPr>
            <a:r>
              <a:rPr lang="en-US" sz="2400" dirty="0"/>
              <a:t>Future studies will look at sex differences between male and female 5xFAD mice. Furthermore, we will test how novel bone healing agents may impact AD and microbiome. </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endParaRPr lang="en-US" sz="2400" dirty="0"/>
          </a:p>
        </p:txBody>
      </p:sp>
    </p:spTree>
    <p:extLst>
      <p:ext uri="{BB962C8B-B14F-4D97-AF65-F5344CB8AC3E}">
        <p14:creationId xmlns:p14="http://schemas.microsoft.com/office/powerpoint/2010/main" val="3331534858"/>
      </p:ext>
    </p:extLst>
  </p:cSld>
  <p:clrMapOvr>
    <a:masterClrMapping/>
  </p:clrMapOvr>
  <mc:AlternateContent xmlns:mc="http://schemas.openxmlformats.org/markup-compatibility/2006" xmlns:p14="http://schemas.microsoft.com/office/powerpoint/2010/main">
    <mc:Choice Requires="p14">
      <p:transition spd="slow" p14:dur="2000" advTm="35607"/>
    </mc:Choice>
    <mc:Fallback xmlns="">
      <p:transition spd="slow" advTm="3560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r>
              <a:rPr lang="en-US" dirty="0">
                <a:solidFill>
                  <a:srgbClr val="000000"/>
                </a:solidFill>
              </a:rPr>
              <a:t>The results of this work were supported with resources and the use of facilities at the Richard L. </a:t>
            </a:r>
            <a:r>
              <a:rPr lang="en-US" dirty="0" err="1">
                <a:solidFill>
                  <a:srgbClr val="000000"/>
                </a:solidFill>
              </a:rPr>
              <a:t>Roudebush</a:t>
            </a:r>
            <a:r>
              <a:rPr lang="en-US" dirty="0">
                <a:solidFill>
                  <a:srgbClr val="000000"/>
                </a:solidFill>
              </a:rPr>
              <a:t> VA Medical Center, Indianapolis, IN: VA Merit #RX003552 (MAK). The materials in this presentation were supported by the Department of </a:t>
            </a:r>
            <a:r>
              <a:rPr lang="en-US" dirty="0" err="1">
                <a:solidFill>
                  <a:srgbClr val="000000"/>
                </a:solidFill>
              </a:rPr>
              <a:t>Orthopaedic</a:t>
            </a:r>
            <a:r>
              <a:rPr lang="en-US" dirty="0">
                <a:solidFill>
                  <a:srgbClr val="000000"/>
                </a:solidFill>
              </a:rPr>
              <a:t> Surgery at Indiana University School of Medicine (MAK). The content is solely the responsibility of the authors and does not necessarily represent the official views of the any of the supporting organizations.</a:t>
            </a:r>
          </a:p>
          <a:p>
            <a:r>
              <a:rPr lang="en-US" dirty="0">
                <a:solidFill>
                  <a:srgbClr val="000000"/>
                </a:solidFill>
              </a:rPr>
              <a:t>Contact: regparke@iu.edu</a:t>
            </a:r>
          </a:p>
          <a:p>
            <a:pPr marL="0" indent="0" algn="l">
              <a:buNone/>
            </a:pPr>
            <a:endParaRPr lang="en-US" sz="1800" dirty="0">
              <a:solidFill>
                <a:srgbClr val="000000"/>
              </a:solidFill>
            </a:endParaRPr>
          </a:p>
        </p:txBody>
      </p:sp>
    </p:spTree>
    <p:extLst>
      <p:ext uri="{BB962C8B-B14F-4D97-AF65-F5344CB8AC3E}">
        <p14:creationId xmlns:p14="http://schemas.microsoft.com/office/powerpoint/2010/main" val="3905540406"/>
      </p:ext>
    </p:extLst>
  </p:cSld>
  <p:clrMapOvr>
    <a:masterClrMapping/>
  </p:clrMapOvr>
  <mc:AlternateContent xmlns:mc="http://schemas.openxmlformats.org/markup-compatibility/2006" xmlns:p14="http://schemas.microsoft.com/office/powerpoint/2010/main">
    <mc:Choice Requires="p14">
      <p:transition spd="slow" p14:dur="2000" advTm="7495"/>
    </mc:Choice>
    <mc:Fallback xmlns="">
      <p:transition spd="slow" advTm="7495"/>
    </mc:Fallback>
  </mc:AlternateContent>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6814</TotalTime>
  <Words>628</Words>
  <Application>Microsoft Office PowerPoint</Application>
  <PresentationFormat>Widescreen</PresentationFormat>
  <Paragraphs>38</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Materials and Methods</vt:lpstr>
      <vt:lpstr>Results</vt:lpstr>
      <vt:lpstr>Future Directions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Parker, Reggie Stephen</cp:lastModifiedBy>
  <cp:revision>289</cp:revision>
  <cp:lastPrinted>2019-06-12T19:20:56Z</cp:lastPrinted>
  <dcterms:created xsi:type="dcterms:W3CDTF">2017-12-05T19:51:19Z</dcterms:created>
  <dcterms:modified xsi:type="dcterms:W3CDTF">2023-08-18T16:59:58Z</dcterms:modified>
</cp:coreProperties>
</file>