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7" r:id="rId2"/>
  </p:sldMasterIdLst>
  <p:notesMasterIdLst>
    <p:notesMasterId r:id="rId7"/>
  </p:notesMasterIdLst>
  <p:handoutMasterIdLst>
    <p:handoutMasterId r:id="rId8"/>
  </p:handoutMasterIdLst>
  <p:sldIdLst>
    <p:sldId id="256" r:id="rId3"/>
    <p:sldId id="359" r:id="rId4"/>
    <p:sldId id="360" r:id="rId5"/>
    <p:sldId id="361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0533"/>
    <a:srgbClr val="CCECFF"/>
    <a:srgbClr val="99CCFF"/>
    <a:srgbClr val="CCFFFF"/>
    <a:srgbClr val="0099FF"/>
    <a:srgbClr val="3399FF"/>
    <a:srgbClr val="66CCFF"/>
    <a:srgbClr val="0C23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19" autoAdjust="0"/>
    <p:restoredTop sz="84942" autoAdjust="0"/>
  </p:normalViewPr>
  <p:slideViewPr>
    <p:cSldViewPr snapToGrid="0">
      <p:cViewPr varScale="1">
        <p:scale>
          <a:sx n="101" d="100"/>
          <a:sy n="101" d="100"/>
        </p:scale>
        <p:origin x="1144" y="192"/>
      </p:cViewPr>
      <p:guideLst/>
    </p:cSldViewPr>
  </p:slideViewPr>
  <p:outlineViewPr>
    <p:cViewPr>
      <p:scale>
        <a:sx n="33" d="100"/>
        <a:sy n="33" d="100"/>
      </p:scale>
      <p:origin x="0" y="-27523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115"/>
    </p:cViewPr>
  </p:sorterViewPr>
  <p:notesViewPr>
    <p:cSldViewPr snapToGrid="0">
      <p:cViewPr varScale="1">
        <p:scale>
          <a:sx n="66" d="100"/>
          <a:sy n="66" d="100"/>
        </p:scale>
        <p:origin x="310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359B7-BFC4-4AD4-A053-0E478061A69E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26D61-1F2C-4E92-8181-1D603ACC5D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47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6E067F1-D140-4293-8129-1B3AA4107C31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F25542A-9E4E-4CBE-A1BD-CF535B76B97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18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049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76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64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25542A-9E4E-4CBE-A1BD-CF535B76B97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06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81" y="2130559"/>
            <a:ext cx="10362847" cy="1469760"/>
          </a:xfrm>
          <a:prstGeom prst="rect">
            <a:avLst/>
          </a:prstGeom>
        </p:spPr>
        <p:txBody>
          <a:bodyPr lIns="19047" tIns="9523" rIns="19047" bIns="9523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12" y="3886070"/>
            <a:ext cx="8534576" cy="1752865"/>
          </a:xfrm>
          <a:prstGeom prst="rect">
            <a:avLst/>
          </a:prstGeom>
        </p:spPr>
        <p:txBody>
          <a:bodyPr lIns="19047" tIns="9523" rIns="19047" bIns="9523"/>
          <a:lstStyle>
            <a:lvl1pPr marL="0" indent="0" algn="ctr">
              <a:buNone/>
              <a:defRPr/>
            </a:lvl1pPr>
            <a:lvl2pPr marL="95235" indent="0" algn="ctr">
              <a:buNone/>
              <a:defRPr/>
            </a:lvl2pPr>
            <a:lvl3pPr marL="190470" indent="0" algn="ctr">
              <a:buNone/>
              <a:defRPr/>
            </a:lvl3pPr>
            <a:lvl4pPr marL="285704" indent="0" algn="ctr">
              <a:buNone/>
              <a:defRPr/>
            </a:lvl4pPr>
            <a:lvl5pPr marL="380939" indent="0" algn="ctr">
              <a:buNone/>
              <a:defRPr/>
            </a:lvl5pPr>
            <a:lvl6pPr marL="476174" indent="0" algn="ctr">
              <a:buNone/>
              <a:defRPr/>
            </a:lvl6pPr>
            <a:lvl7pPr marL="571409" indent="0" algn="ctr">
              <a:buNone/>
              <a:defRPr/>
            </a:lvl7pPr>
            <a:lvl8pPr marL="666643" indent="0" algn="ctr">
              <a:buNone/>
              <a:defRPr/>
            </a:lvl8pPr>
            <a:lvl9pPr marL="7618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826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9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816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12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980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440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1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59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761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7" y="284948"/>
            <a:ext cx="10973154" cy="61612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 algn="ctr"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428" y="901072"/>
            <a:ext cx="10973153" cy="5245728"/>
          </a:xfrm>
          <a:prstGeom prst="rect">
            <a:avLst/>
          </a:prstGeom>
        </p:spPr>
        <p:txBody>
          <a:bodyPr lIns="19047" tIns="9523" rIns="19047" bIns="9523"/>
          <a:lstStyle>
            <a:lvl1pPr>
              <a:buClr>
                <a:srgbClr val="A90533"/>
              </a:buClr>
              <a:defRPr/>
            </a:lvl1pPr>
            <a:lvl2pPr marL="741363" indent="-284163">
              <a:buClr>
                <a:srgbClr val="B1810B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rgbClr val="0C2340"/>
              </a:buClr>
              <a:defRPr/>
            </a:lvl3pPr>
            <a:lvl4pPr>
              <a:buClr>
                <a:srgbClr val="A90533"/>
              </a:buClr>
              <a:defRPr/>
            </a:lvl4pPr>
            <a:lvl5pPr>
              <a:buClr>
                <a:srgbClr val="B1810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425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 w/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09427" y="284948"/>
            <a:ext cx="7563728" cy="61612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 marL="182880" algn="l"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428" y="901072"/>
            <a:ext cx="10973153" cy="5245728"/>
          </a:xfrm>
          <a:prstGeom prst="rect">
            <a:avLst/>
          </a:prstGeom>
        </p:spPr>
        <p:txBody>
          <a:bodyPr lIns="19047" tIns="9523" rIns="19047" bIns="9523"/>
          <a:lstStyle>
            <a:lvl1pPr>
              <a:buClr>
                <a:srgbClr val="A90533"/>
              </a:buClr>
              <a:defRPr/>
            </a:lvl1pPr>
            <a:lvl2pPr marL="741363" indent="-284163">
              <a:buClr>
                <a:srgbClr val="B1810B"/>
              </a:buClr>
              <a:buFont typeface="Wingdings" panose="05000000000000000000" pitchFamily="2" charset="2"/>
              <a:buChar char="§"/>
              <a:defRPr/>
            </a:lvl2pPr>
            <a:lvl3pPr>
              <a:buClr>
                <a:srgbClr val="0C2340"/>
              </a:buClr>
              <a:defRPr/>
            </a:lvl3pPr>
            <a:lvl4pPr>
              <a:buClr>
                <a:srgbClr val="A90533"/>
              </a:buClr>
              <a:defRPr/>
            </a:lvl4pPr>
            <a:lvl5pPr>
              <a:buClr>
                <a:srgbClr val="B1810B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8173155" y="284947"/>
            <a:ext cx="3206068" cy="25241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1100" b="0" i="0" spc="0" baseline="0">
                <a:solidFill>
                  <a:srgbClr val="A6A6A6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9977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748765" y="2208084"/>
            <a:ext cx="10973153" cy="1214385"/>
          </a:xfrm>
          <a:prstGeom prst="rect">
            <a:avLst/>
          </a:prstGeom>
          <a:solidFill>
            <a:srgbClr val="A90533"/>
          </a:solidFill>
        </p:spPr>
        <p:txBody>
          <a:bodyPr lIns="19047" tIns="9523" rIns="19047" bIns="9523"/>
          <a:lstStyle>
            <a:lvl1pPr>
              <a:lnSpc>
                <a:spcPct val="150000"/>
              </a:lnSpc>
              <a:spcBef>
                <a:spcPts val="3000"/>
              </a:spcBef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Closing Slide</a:t>
            </a:r>
          </a:p>
        </p:txBody>
      </p:sp>
    </p:spTree>
    <p:extLst>
      <p:ext uri="{BB962C8B-B14F-4D97-AF65-F5344CB8AC3E}">
        <p14:creationId xmlns:p14="http://schemas.microsoft.com/office/powerpoint/2010/main" val="1792710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2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766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5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73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7"/>
          <p:cNvSpPr txBox="1">
            <a:spLocks noChangeArrowheads="1"/>
          </p:cNvSpPr>
          <p:nvPr userDrawn="1"/>
        </p:nvSpPr>
        <p:spPr bwMode="auto">
          <a:xfrm>
            <a:off x="7373910" y="6318251"/>
            <a:ext cx="4457700" cy="157163"/>
          </a:xfrm>
          <a:prstGeom prst="rect">
            <a:avLst/>
          </a:prstGeom>
          <a:noFill/>
          <a:ln>
            <a:noFill/>
          </a:ln>
        </p:spPr>
        <p:txBody>
          <a:bodyPr lIns="19047" tIns="9523" rIns="19047" bIns="952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sz="900" cap="all" dirty="0">
                <a:solidFill>
                  <a:schemeClr val="bg2"/>
                </a:solidFill>
                <a:latin typeface="Calibri" charset="0"/>
                <a:cs typeface="Calibri" charset="0"/>
              </a:rPr>
              <a:t>Improving Health through</a:t>
            </a:r>
            <a:r>
              <a:rPr lang="en-US" sz="900" cap="all" baseline="0" dirty="0">
                <a:solidFill>
                  <a:schemeClr val="bg2"/>
                </a:solidFill>
                <a:latin typeface="Calibri" charset="0"/>
                <a:cs typeface="Calibri" charset="0"/>
              </a:rPr>
              <a:t> Research</a:t>
            </a:r>
            <a:endParaRPr lang="en-US" sz="900" cap="all" dirty="0">
              <a:solidFill>
                <a:schemeClr val="bg2"/>
              </a:solidFill>
              <a:latin typeface="Calibri" charset="0"/>
              <a:cs typeface="Calibri" charset="0"/>
            </a:endParaRPr>
          </a:p>
        </p:txBody>
      </p:sp>
      <p:sp>
        <p:nvSpPr>
          <p:cNvPr id="1063" name="Line 39"/>
          <p:cNvSpPr>
            <a:spLocks noChangeShapeType="1"/>
          </p:cNvSpPr>
          <p:nvPr userDrawn="1"/>
        </p:nvSpPr>
        <p:spPr bwMode="auto">
          <a:xfrm>
            <a:off x="0" y="6126163"/>
            <a:ext cx="12192000" cy="0"/>
          </a:xfrm>
          <a:prstGeom prst="line">
            <a:avLst/>
          </a:prstGeom>
          <a:noFill/>
          <a:ln w="95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9047" tIns="9523" rIns="19047" bIns="9523"/>
          <a:lstStyle/>
          <a:p>
            <a:pPr eaLnBrk="1" hangingPunct="1">
              <a:defRPr/>
            </a:pPr>
            <a:endParaRPr lang="en-US" sz="1800" dirty="0">
              <a:latin typeface="Arial" charset="0"/>
              <a:ea typeface="+mn-ea"/>
            </a:endParaRPr>
          </a:p>
        </p:txBody>
      </p:sp>
      <p:sp>
        <p:nvSpPr>
          <p:cNvPr id="1028" name="Rectangle 13"/>
          <p:cNvSpPr>
            <a:spLocks noChangeArrowheads="1"/>
          </p:cNvSpPr>
          <p:nvPr userDrawn="1"/>
        </p:nvSpPr>
        <p:spPr bwMode="auto">
          <a:xfrm>
            <a:off x="10366878" y="6484939"/>
            <a:ext cx="1464734" cy="173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047" tIns="9523" rIns="19047" bIns="9523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altLang="en-US" sz="1000" u="sng" dirty="0">
                <a:solidFill>
                  <a:schemeClr val="accent2"/>
                </a:solidFill>
                <a:latin typeface="Calibri" charset="0"/>
              </a:rPr>
              <a:t>indianactsi.org</a:t>
            </a:r>
          </a:p>
        </p:txBody>
      </p:sp>
      <p:pic>
        <p:nvPicPr>
          <p:cNvPr id="7" name="Picture 6" descr="ctsi_ppt.pn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80" y="6234907"/>
            <a:ext cx="1581003" cy="550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295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86" r:id="rId3"/>
    <p:sldLayoutId id="2147483705" r:id="rId4"/>
    <p:sldLayoutId id="2147483706" r:id="rId5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MS PGothic" panose="020B0600070205080204" pitchFamily="34" charset="-128"/>
          <a:cs typeface="ＭＳ Ｐゴシック" charset="-128"/>
        </a:defRPr>
      </a:lvl5pPr>
      <a:lvl6pPr marL="95235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190470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285704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380939" algn="ctr" defTabSz="91432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1363" indent="-28416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152372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247607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2342841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2438076" indent="-228497" algn="l" defTabSz="91432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95235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90470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285704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380939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476174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571409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666643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761878" algn="l" defTabSz="19047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686AA-D197-4DC9-87E4-22B244C3315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FA912-7305-420C-A467-1AF4AA7B29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28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775134" y="2111681"/>
            <a:ext cx="8946525" cy="11089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i="1" dirty="0">
                <a:solidFill>
                  <a:srgbClr val="A90533"/>
                </a:solidFill>
                <a:latin typeface="+mn-lt"/>
              </a:rPr>
              <a:t>Sex-Associated Differences in Cerebrospinal Fluid and Plasma Biomarkers in Early-Onset Alzheimer’s Disease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73879" y="679485"/>
            <a:ext cx="11044236" cy="849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000" b="1" dirty="0">
                <a:solidFill>
                  <a:srgbClr val="0C2340"/>
                </a:solidFill>
              </a:rPr>
              <a:t>Indiana Clinical and Translational Sciences Institute</a:t>
            </a:r>
          </a:p>
          <a:p>
            <a:pPr>
              <a:spcBef>
                <a:spcPts val="0"/>
              </a:spcBef>
            </a:pPr>
            <a:endParaRPr lang="en-US" sz="2000" b="1" dirty="0">
              <a:solidFill>
                <a:srgbClr val="0C234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4577897"/>
            <a:ext cx="12192000" cy="35780"/>
          </a:xfrm>
          <a:prstGeom prst="line">
            <a:avLst/>
          </a:prstGeom>
          <a:ln w="63500">
            <a:solidFill>
              <a:srgbClr val="0C23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0249" y="4826037"/>
            <a:ext cx="5031501" cy="1750249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622734" y="3675347"/>
            <a:ext cx="8946525" cy="587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>
              <a:solidFill>
                <a:srgbClr val="A90533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52441" y="3451113"/>
            <a:ext cx="34871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A90533"/>
              </a:solidFill>
            </a:endParaRPr>
          </a:p>
          <a:p>
            <a:pPr algn="ctr"/>
            <a:r>
              <a:rPr lang="en-US" dirty="0" err="1">
                <a:solidFill>
                  <a:srgbClr val="A90533"/>
                </a:solidFill>
              </a:rPr>
              <a:t>Sára</a:t>
            </a:r>
            <a:r>
              <a:rPr lang="en-US" dirty="0">
                <a:solidFill>
                  <a:srgbClr val="A90533"/>
                </a:solidFill>
              </a:rPr>
              <a:t> </a:t>
            </a:r>
            <a:r>
              <a:rPr lang="en-US" dirty="0" err="1">
                <a:solidFill>
                  <a:srgbClr val="A90533"/>
                </a:solidFill>
              </a:rPr>
              <a:t>Nemes</a:t>
            </a:r>
            <a:endParaRPr lang="en-US" dirty="0">
              <a:solidFill>
                <a:srgbClr val="A90533"/>
              </a:solidFill>
            </a:endParaRPr>
          </a:p>
          <a:p>
            <a:pPr algn="ctr"/>
            <a:r>
              <a:rPr lang="en-US" dirty="0">
                <a:solidFill>
                  <a:srgbClr val="A90533"/>
                </a:solidFill>
              </a:rPr>
              <a:t>Medical Neuroscience PhD Student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726278" y="1477712"/>
            <a:ext cx="11044236" cy="8490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4000" b="1" dirty="0">
                <a:solidFill>
                  <a:srgbClr val="0C2340"/>
                </a:solidFill>
              </a:rPr>
              <a:t>2023 Annual Meeting </a:t>
            </a:r>
            <a:endParaRPr lang="en-US" sz="2000" b="1" dirty="0">
              <a:solidFill>
                <a:srgbClr val="0C23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745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19" y="901073"/>
            <a:ext cx="10973153" cy="4775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i="1" dirty="0"/>
              <a:t>In Early-Onset Alzheimer’s Disease, &lt;65, (EOAD), female sex is associated with higher levels in certain AD cerebrospinal fluid (CSF) &amp; plasma biomarkers</a:t>
            </a:r>
          </a:p>
          <a:p>
            <a:r>
              <a:rPr lang="en-US" sz="2400" dirty="0"/>
              <a:t>Supports previous neuroimaging biomarker analyses showing greater pathology burden in females</a:t>
            </a:r>
          </a:p>
          <a:p>
            <a:r>
              <a:rPr lang="en-US" sz="2400" dirty="0"/>
              <a:t>We selected CSF &amp; plasma biomarkers associated with AD pathology</a:t>
            </a:r>
          </a:p>
          <a:p>
            <a:pPr lvl="1"/>
            <a:r>
              <a:rPr lang="en-US" sz="2000" dirty="0"/>
              <a:t>Astrogliosis </a:t>
            </a:r>
          </a:p>
          <a:p>
            <a:pPr lvl="1"/>
            <a:r>
              <a:rPr lang="en-US" sz="2000" dirty="0"/>
              <a:t>Neurodegeneration</a:t>
            </a:r>
            <a:endParaRPr lang="en-US" sz="2400" dirty="0"/>
          </a:p>
          <a:p>
            <a:r>
              <a:rPr lang="en-US" sz="2400" dirty="0"/>
              <a:t>Compared to males, EOAD females showed greater levels of plasma neurofilament light chain and glial fibrillary acidic protein</a:t>
            </a:r>
          </a:p>
          <a:p>
            <a:r>
              <a:rPr lang="en-US" sz="2400" dirty="0"/>
              <a:t>In CSF, EOAD females showed higher levels of neurogranin, </a:t>
            </a:r>
            <a:r>
              <a:rPr lang="en-US" sz="2400" dirty="0" err="1"/>
              <a:t>tTau</a:t>
            </a:r>
            <a:r>
              <a:rPr lang="en-US" sz="2400" dirty="0"/>
              <a:t>, pTau181, and </a:t>
            </a:r>
            <a:r>
              <a:rPr lang="en-US" sz="2400" dirty="0" err="1"/>
              <a:t>visinin</a:t>
            </a:r>
            <a:r>
              <a:rPr lang="en-US" sz="2400" dirty="0"/>
              <a:t>-like protein-1 </a:t>
            </a:r>
          </a:p>
          <a:p>
            <a:r>
              <a:rPr lang="en-US" sz="2400" dirty="0"/>
              <a:t>In a nested analysis, APOE-</a:t>
            </a:r>
            <a:r>
              <a:rPr lang="el-GR" sz="2400" dirty="0"/>
              <a:t>ε4</a:t>
            </a:r>
            <a:r>
              <a:rPr lang="en-US" sz="2400" dirty="0"/>
              <a:t>, the strongest genetic risk factor for AD,</a:t>
            </a:r>
            <a:r>
              <a:rPr lang="el-GR" sz="2400" dirty="0"/>
              <a:t> </a:t>
            </a:r>
            <a:r>
              <a:rPr lang="en-US" sz="2400" dirty="0"/>
              <a:t>status was not associated with differences in plasma or CSF biomarkers in either sex.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5115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28" y="1128889"/>
            <a:ext cx="10973153" cy="4775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Pulling participant data from the Longitudinal Early-Onset Alzheimer’s Disease Study, we included: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Sex, age, education, APOE-</a:t>
            </a:r>
            <a:r>
              <a:rPr lang="el-GR" sz="2400" dirty="0"/>
              <a:t>ε4 </a:t>
            </a:r>
            <a:r>
              <a:rPr lang="en-US" sz="2400" dirty="0"/>
              <a:t>carrier-status, and Mini Mental State Examination were assessed as demographic variables.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Demographics and biomarker differences were analyzed using ANOVA.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ANCOVAs were run to control for the effects of age and education on biomarkers.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5DAB0A8-C9BE-3DA2-27FE-DFA78E7AC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954580"/>
              </p:ext>
            </p:extLst>
          </p:nvPr>
        </p:nvGraphicFramePr>
        <p:xfrm>
          <a:off x="609423" y="2039212"/>
          <a:ext cx="10973153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177">
                  <a:extLst>
                    <a:ext uri="{9D8B030D-6E8A-4147-A177-3AD203B41FA5}">
                      <a16:colId xmlns:a16="http://schemas.microsoft.com/office/drawing/2014/main" val="2676601140"/>
                    </a:ext>
                  </a:extLst>
                </a:gridCol>
                <a:gridCol w="4106800">
                  <a:extLst>
                    <a:ext uri="{9D8B030D-6E8A-4147-A177-3AD203B41FA5}">
                      <a16:colId xmlns:a16="http://schemas.microsoft.com/office/drawing/2014/main" val="1134299951"/>
                    </a:ext>
                  </a:extLst>
                </a:gridCol>
                <a:gridCol w="5461176">
                  <a:extLst>
                    <a:ext uri="{9D8B030D-6E8A-4147-A177-3AD203B41FA5}">
                      <a16:colId xmlns:a16="http://schemas.microsoft.com/office/drawing/2014/main" val="2804063508"/>
                    </a:ext>
                  </a:extLst>
                </a:gridCol>
              </a:tblGrid>
              <a:tr h="32211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Plasma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Cerebrospinal Fluid (CSF)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3410060"/>
                  </a:ext>
                </a:extLst>
              </a:tr>
              <a:tr h="3822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904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Early-Onset Alzheimer’s Disease (EOAD)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052763"/>
                  </a:ext>
                </a:extLst>
              </a:tr>
              <a:tr h="3822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904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Early-Onset Non-AD (</a:t>
                      </a:r>
                      <a:r>
                        <a:rPr lang="en-US" sz="2400" dirty="0" err="1"/>
                        <a:t>EOnonAD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54030"/>
                  </a:ext>
                </a:extLst>
              </a:tr>
              <a:tr h="3822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Cognitively Normal (CN)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64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20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Implications &amp;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28" y="1128889"/>
            <a:ext cx="10973153" cy="47752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In all research modalities, it is important to consider sex-differences in order to make research, diagnosis, and treatment of AD more equitable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As AD diagnostic biomarkers &amp; treatments emerge, understanding sex-based differences in CSF and plasma is imperative and topical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Sex-differences are present in identifying ideal candidates for treatments &amp; tailoring treatment to patients </a:t>
            </a:r>
          </a:p>
          <a:p>
            <a:pPr marL="855663" lvl="1" indent="-457200">
              <a:buFont typeface="Arial" panose="020B0604020202020204" pitchFamily="34" charset="0"/>
              <a:buChar char="•"/>
            </a:pPr>
            <a:r>
              <a:rPr lang="en-US" sz="2000" dirty="0" err="1"/>
              <a:t>Lecanemab</a:t>
            </a:r>
            <a:r>
              <a:rPr lang="en-US" sz="2000" dirty="0"/>
              <a:t> is becoming available to the population</a:t>
            </a:r>
          </a:p>
          <a:p>
            <a:pPr marL="855663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98463" lvl="1" indent="0">
              <a:buNone/>
            </a:pPr>
            <a:r>
              <a:rPr lang="en-US" sz="2400" i="1" dirty="0"/>
              <a:t>Further analyses, including examining the discordance between imaging and fluid biomarkers and the impact of sex are important and necessary to progress this research</a:t>
            </a:r>
          </a:p>
          <a:p>
            <a:pPr marL="855663" lvl="1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315348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5512</TotalTime>
  <Words>335</Words>
  <Application>Microsoft Macintosh PowerPoint</Application>
  <PresentationFormat>Widescreen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Default Design</vt:lpstr>
      <vt:lpstr>Office Theme</vt:lpstr>
      <vt:lpstr>PowerPoint Presentation</vt:lpstr>
      <vt:lpstr>Findings</vt:lpstr>
      <vt:lpstr>Methods</vt:lpstr>
      <vt:lpstr>Community Implications &amp; Next Steps</vt:lpstr>
    </vt:vector>
  </TitlesOfParts>
  <Company>Indiana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Scahill, Samantha L</dc:creator>
  <cp:lastModifiedBy>Nemes, Sára</cp:lastModifiedBy>
  <cp:revision>293</cp:revision>
  <cp:lastPrinted>2019-06-12T19:20:56Z</cp:lastPrinted>
  <dcterms:created xsi:type="dcterms:W3CDTF">2017-12-05T19:51:19Z</dcterms:created>
  <dcterms:modified xsi:type="dcterms:W3CDTF">2023-08-21T22:18:29Z</dcterms:modified>
</cp:coreProperties>
</file>