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15081250"/>
  <p:notesSz cx="20104100" cy="150812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236" y="-7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3998575"/>
          </a:xfrm>
          <a:custGeom>
            <a:avLst/>
            <a:gdLst/>
            <a:ahLst/>
            <a:cxnLst/>
            <a:rect l="l" t="t" r="r" b="b"/>
            <a:pathLst>
              <a:path w="20104100" h="13998575">
                <a:moveTo>
                  <a:pt x="0" y="13998178"/>
                </a:moveTo>
                <a:lnTo>
                  <a:pt x="20104100" y="13998178"/>
                </a:lnTo>
                <a:lnTo>
                  <a:pt x="20104100" y="0"/>
                </a:lnTo>
                <a:lnTo>
                  <a:pt x="0" y="0"/>
                </a:lnTo>
                <a:lnTo>
                  <a:pt x="0" y="13998178"/>
                </a:lnTo>
                <a:close/>
              </a:path>
            </a:pathLst>
          </a:custGeom>
          <a:solidFill>
            <a:srgbClr val="ACA29A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3998177"/>
            <a:ext cx="20104100" cy="1082040"/>
          </a:xfrm>
          <a:custGeom>
            <a:avLst/>
            <a:gdLst/>
            <a:ahLst/>
            <a:cxnLst/>
            <a:rect l="l" t="t" r="r" b="b"/>
            <a:pathLst>
              <a:path w="20104100" h="1082040">
                <a:moveTo>
                  <a:pt x="20104100" y="0"/>
                </a:moveTo>
                <a:lnTo>
                  <a:pt x="0" y="0"/>
                </a:lnTo>
                <a:lnTo>
                  <a:pt x="0" y="1081991"/>
                </a:lnTo>
                <a:lnTo>
                  <a:pt x="20104100" y="1081991"/>
                </a:lnTo>
                <a:lnTo>
                  <a:pt x="20104100" y="0"/>
                </a:lnTo>
                <a:close/>
              </a:path>
            </a:pathLst>
          </a:custGeom>
          <a:solidFill>
            <a:srgbClr val="6903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0104100" cy="259712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0"/>
            <a:ext cx="20104100" cy="2541270"/>
          </a:xfrm>
          <a:custGeom>
            <a:avLst/>
            <a:gdLst/>
            <a:ahLst/>
            <a:cxnLst/>
            <a:rect l="l" t="t" r="r" b="b"/>
            <a:pathLst>
              <a:path w="20104100" h="2541270">
                <a:moveTo>
                  <a:pt x="20104100" y="0"/>
                </a:moveTo>
                <a:lnTo>
                  <a:pt x="0" y="0"/>
                </a:lnTo>
                <a:lnTo>
                  <a:pt x="0" y="2540934"/>
                </a:lnTo>
                <a:lnTo>
                  <a:pt x="20104100" y="2540934"/>
                </a:lnTo>
                <a:lnTo>
                  <a:pt x="2010410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4143" y="347789"/>
            <a:ext cx="16510000" cy="1087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9833" y="14305607"/>
            <a:ext cx="5554345" cy="3975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450" b="1" spc="-10" dirty="0">
                <a:solidFill>
                  <a:srgbClr val="FFFFFF"/>
                </a:solidFill>
                <a:latin typeface="Arial Narrow"/>
                <a:cs typeface="Arial Narrow"/>
              </a:rPr>
              <a:t>INDIANA</a:t>
            </a:r>
            <a:r>
              <a:rPr sz="2450" b="1" spc="-12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450" b="1" spc="-10" dirty="0">
                <a:solidFill>
                  <a:srgbClr val="FFFFFF"/>
                </a:solidFill>
                <a:latin typeface="Arial Narrow"/>
                <a:cs typeface="Arial Narrow"/>
              </a:rPr>
              <a:t>UNIVERSITY</a:t>
            </a:r>
            <a:r>
              <a:rPr sz="2450" b="1" spc="-9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450" b="1" dirty="0">
                <a:solidFill>
                  <a:srgbClr val="FFFFFF"/>
                </a:solidFill>
                <a:latin typeface="Arial Narrow"/>
                <a:cs typeface="Arial Narrow"/>
              </a:rPr>
              <a:t>SCHOOL</a:t>
            </a:r>
            <a:r>
              <a:rPr sz="2450" b="1" spc="-7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450" b="1" dirty="0">
                <a:solidFill>
                  <a:srgbClr val="FFFFFF"/>
                </a:solidFill>
                <a:latin typeface="Arial Narrow"/>
                <a:cs typeface="Arial Narrow"/>
              </a:rPr>
              <a:t>OF</a:t>
            </a:r>
            <a:r>
              <a:rPr sz="2450" b="1" spc="-4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450" b="1" spc="-10" dirty="0">
                <a:solidFill>
                  <a:srgbClr val="FFFFFF"/>
                </a:solidFill>
                <a:latin typeface="Arial Narrow"/>
                <a:cs typeface="Arial Narrow"/>
              </a:rPr>
              <a:t>MEDICINE</a:t>
            </a:r>
            <a:endParaRPr sz="2450">
              <a:latin typeface="Arial Narrow"/>
              <a:cs typeface="Arial Narrow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93184" y="313428"/>
            <a:ext cx="4017645" cy="7856220"/>
            <a:chOff x="293184" y="313428"/>
            <a:chExt cx="4017645" cy="785622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3184" y="313428"/>
              <a:ext cx="1561558" cy="1863817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15345" y="3340212"/>
              <a:ext cx="3895725" cy="4829175"/>
            </a:xfrm>
            <a:custGeom>
              <a:avLst/>
              <a:gdLst/>
              <a:ahLst/>
              <a:cxnLst/>
              <a:rect l="l" t="t" r="r" b="b"/>
              <a:pathLst>
                <a:path w="3895725" h="4829175">
                  <a:moveTo>
                    <a:pt x="3895169" y="0"/>
                  </a:moveTo>
                  <a:lnTo>
                    <a:pt x="0" y="0"/>
                  </a:lnTo>
                  <a:lnTo>
                    <a:pt x="0" y="4829172"/>
                  </a:lnTo>
                  <a:lnTo>
                    <a:pt x="3895169" y="4829172"/>
                  </a:lnTo>
                  <a:lnTo>
                    <a:pt x="3895169" y="0"/>
                  </a:lnTo>
                  <a:close/>
                </a:path>
              </a:pathLst>
            </a:custGeom>
            <a:solidFill>
              <a:srgbClr val="FFFFFF">
                <a:alpha val="9607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572233" y="4420"/>
            <a:ext cx="16510000" cy="108712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5607685" marR="5080" indent="-5595620">
              <a:lnSpc>
                <a:spcPts val="3960"/>
              </a:lnSpc>
              <a:spcBef>
                <a:spcPts val="595"/>
              </a:spcBef>
            </a:pPr>
            <a:r>
              <a:rPr dirty="0"/>
              <a:t>Intraoperative</a:t>
            </a:r>
            <a:r>
              <a:rPr spc="-60" dirty="0"/>
              <a:t> </a:t>
            </a:r>
            <a:r>
              <a:rPr dirty="0"/>
              <a:t>Cognitive</a:t>
            </a:r>
            <a:r>
              <a:rPr spc="-60" dirty="0"/>
              <a:t> </a:t>
            </a:r>
            <a:r>
              <a:rPr dirty="0"/>
              <a:t>Load</a:t>
            </a:r>
            <a:r>
              <a:rPr spc="-55" dirty="0"/>
              <a:t> </a:t>
            </a:r>
            <a:r>
              <a:rPr dirty="0"/>
              <a:t>Differences</a:t>
            </a:r>
            <a:r>
              <a:rPr spc="-60" dirty="0"/>
              <a:t> </a:t>
            </a:r>
            <a:r>
              <a:rPr dirty="0"/>
              <a:t>between</a:t>
            </a:r>
            <a:r>
              <a:rPr spc="-55" dirty="0"/>
              <a:t> </a:t>
            </a:r>
            <a:r>
              <a:rPr dirty="0"/>
              <a:t>Trainees</a:t>
            </a:r>
            <a:r>
              <a:rPr spc="-55" dirty="0"/>
              <a:t> </a:t>
            </a:r>
            <a:r>
              <a:rPr dirty="0"/>
              <a:t>and</a:t>
            </a:r>
            <a:r>
              <a:rPr spc="-185" dirty="0"/>
              <a:t> </a:t>
            </a:r>
            <a:r>
              <a:rPr spc="-10" dirty="0"/>
              <a:t>Attending </a:t>
            </a:r>
            <a:r>
              <a:rPr dirty="0"/>
              <a:t>Surgeons:</a:t>
            </a:r>
            <a:r>
              <a:rPr spc="-145" dirty="0"/>
              <a:t> </a:t>
            </a:r>
            <a:r>
              <a:rPr dirty="0"/>
              <a:t>A</a:t>
            </a:r>
            <a:r>
              <a:rPr spc="-140" dirty="0"/>
              <a:t> </a:t>
            </a:r>
            <a:r>
              <a:rPr dirty="0"/>
              <a:t>Pilot </a:t>
            </a:r>
            <a:r>
              <a:rPr spc="-10" dirty="0"/>
              <a:t>Study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211325" y="1155180"/>
            <a:ext cx="13274324" cy="132279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5400" algn="ctr">
              <a:lnSpc>
                <a:spcPts val="2305"/>
              </a:lnSpc>
              <a:spcBef>
                <a:spcPts val="114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Alex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Nelson,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BA,</a:t>
            </a:r>
            <a:r>
              <a:rPr sz="2025" baseline="2469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025" spc="262" baseline="2469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Nicholas</a:t>
            </a:r>
            <a:r>
              <a:rPr sz="20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Anton,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MS,</a:t>
            </a:r>
            <a:r>
              <a:rPr sz="2025" baseline="2469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025" spc="254" baseline="2469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Mohammed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Kalantar,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MD,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MPH,</a:t>
            </a:r>
            <a:r>
              <a:rPr sz="2025" baseline="2469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025" spc="240" baseline="2469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Ryan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 Toy,</a:t>
            </a:r>
            <a:r>
              <a:rPr sz="2025" spc="-67" baseline="24691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lang="en-US" sz="2025" spc="-67" baseline="2469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25" spc="-67" dirty="0">
                <a:solidFill>
                  <a:srgbClr val="FFFFFF"/>
                </a:solidFill>
                <a:latin typeface="Arial"/>
                <a:cs typeface="Arial"/>
              </a:rPr>
              <a:t>Denny Yu, PhD, CPE,</a:t>
            </a:r>
            <a:r>
              <a:rPr lang="en-US" sz="2025" spc="-67" baseline="30000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</a:p>
          <a:p>
            <a:pPr marL="25400" algn="ctr">
              <a:lnSpc>
                <a:spcPts val="2305"/>
              </a:lnSpc>
              <a:spcBef>
                <a:spcPts val="114"/>
              </a:spcBef>
            </a:pP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imitrios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Stefanidis,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MD,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PhD,</a:t>
            </a:r>
            <a:r>
              <a:rPr sz="2025" spc="-15" baseline="2469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2025" baseline="24691" dirty="0">
              <a:latin typeface="Arial"/>
              <a:cs typeface="Arial"/>
            </a:endParaRPr>
          </a:p>
          <a:p>
            <a:pPr marL="5066030" indent="-340995">
              <a:lnSpc>
                <a:spcPts val="1785"/>
              </a:lnSpc>
              <a:buAutoNum type="arabicPeriod"/>
              <a:tabLst>
                <a:tab pos="5066030" algn="l"/>
              </a:tabLst>
            </a:pP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Indiana</a:t>
            </a:r>
            <a:r>
              <a:rPr sz="165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University</a:t>
            </a:r>
            <a:r>
              <a:rPr sz="165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School</a:t>
            </a:r>
            <a:r>
              <a:rPr sz="165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5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Medicine</a:t>
            </a:r>
            <a:endParaRPr sz="1650" dirty="0">
              <a:latin typeface="Arial"/>
              <a:cs typeface="Arial"/>
            </a:endParaRPr>
          </a:p>
          <a:p>
            <a:pPr marL="3895090" indent="-232410">
              <a:lnSpc>
                <a:spcPts val="1780"/>
              </a:lnSpc>
              <a:buAutoNum type="arabicPeriod"/>
              <a:tabLst>
                <a:tab pos="3895090" algn="l"/>
              </a:tabLst>
            </a:pP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Indiana</a:t>
            </a:r>
            <a:r>
              <a:rPr sz="165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University</a:t>
            </a:r>
            <a:r>
              <a:rPr sz="165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School</a:t>
            </a:r>
            <a:r>
              <a:rPr sz="165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5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Medicine,</a:t>
            </a:r>
            <a:r>
              <a:rPr sz="165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Department</a:t>
            </a:r>
            <a:r>
              <a:rPr sz="165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5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endParaRPr sz="1650" dirty="0">
              <a:latin typeface="Arial"/>
              <a:cs typeface="Arial"/>
            </a:endParaRPr>
          </a:p>
          <a:p>
            <a:pPr marL="4402455" indent="-232410">
              <a:lnSpc>
                <a:spcPts val="1880"/>
              </a:lnSpc>
              <a:buAutoNum type="arabicPeriod"/>
              <a:tabLst>
                <a:tab pos="4402455" algn="l"/>
              </a:tabLst>
            </a:pP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Purdue</a:t>
            </a:r>
            <a:r>
              <a:rPr sz="165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University,</a:t>
            </a:r>
            <a:r>
              <a:rPr sz="165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School</a:t>
            </a:r>
            <a:r>
              <a:rPr sz="16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Industrial</a:t>
            </a:r>
            <a:r>
              <a:rPr sz="165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Engineering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999959" y="14361033"/>
            <a:ext cx="3495675" cy="3975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450" spc="-30" dirty="0">
                <a:solidFill>
                  <a:srgbClr val="FFFFFF"/>
                </a:solidFill>
                <a:latin typeface="Arial Narrow"/>
                <a:cs typeface="Arial Narrow"/>
              </a:rPr>
              <a:t>DEPARTMENT</a:t>
            </a:r>
            <a:r>
              <a:rPr sz="2450" spc="-7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450" dirty="0">
                <a:solidFill>
                  <a:srgbClr val="FFFFFF"/>
                </a:solidFill>
                <a:latin typeface="Arial Narrow"/>
                <a:cs typeface="Arial Narrow"/>
              </a:rPr>
              <a:t>OF</a:t>
            </a:r>
            <a:r>
              <a:rPr sz="2450" spc="-4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2450" spc="-10" dirty="0">
                <a:solidFill>
                  <a:srgbClr val="FFFFFF"/>
                </a:solidFill>
                <a:latin typeface="Arial Narrow"/>
                <a:cs typeface="Arial Narrow"/>
              </a:rPr>
              <a:t>SURGERY</a:t>
            </a:r>
            <a:endParaRPr sz="245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5345" y="3340212"/>
            <a:ext cx="3895725" cy="4829175"/>
          </a:xfrm>
          <a:prstGeom prst="rect">
            <a:avLst/>
          </a:prstGeom>
          <a:ln w="4362">
            <a:solidFill>
              <a:srgbClr val="C00000"/>
            </a:solidFill>
          </a:ln>
        </p:spPr>
        <p:txBody>
          <a:bodyPr vert="horz" wrap="square" lIns="0" tIns="104139" rIns="0" bIns="0" rtlCol="0">
            <a:spAutoFit/>
          </a:bodyPr>
          <a:lstStyle/>
          <a:p>
            <a:pPr marL="1133475">
              <a:lnSpc>
                <a:spcPct val="100000"/>
              </a:lnSpc>
              <a:spcBef>
                <a:spcPts val="819"/>
              </a:spcBef>
            </a:pPr>
            <a:r>
              <a:rPr sz="2200" b="1" spc="-10" dirty="0">
                <a:solidFill>
                  <a:srgbClr val="990000"/>
                </a:solidFill>
                <a:latin typeface="Arial"/>
                <a:cs typeface="Arial"/>
              </a:rPr>
              <a:t>Introduction</a:t>
            </a:r>
            <a:endParaRPr sz="2200">
              <a:latin typeface="Arial"/>
              <a:cs typeface="Arial"/>
            </a:endParaRPr>
          </a:p>
          <a:p>
            <a:pPr marL="320675" marR="397510" indent="-209550">
              <a:lnSpc>
                <a:spcPct val="101099"/>
              </a:lnSpc>
              <a:spcBef>
                <a:spcPts val="15"/>
              </a:spcBef>
              <a:buChar char="•"/>
              <a:tabLst>
                <a:tab pos="320675" algn="l"/>
              </a:tabLst>
            </a:pPr>
            <a:r>
              <a:rPr sz="1450" dirty="0">
                <a:latin typeface="Arial"/>
                <a:cs typeface="Arial"/>
              </a:rPr>
              <a:t>Cognitive load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(CL)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is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mental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effort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resources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required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to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process </a:t>
            </a:r>
            <a:r>
              <a:rPr sz="1450" dirty="0">
                <a:latin typeface="Arial"/>
                <a:cs typeface="Arial"/>
              </a:rPr>
              <a:t>information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working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memory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to </a:t>
            </a:r>
            <a:r>
              <a:rPr sz="1450" dirty="0">
                <a:latin typeface="Arial"/>
                <a:cs typeface="Arial"/>
              </a:rPr>
              <a:t>complete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task</a:t>
            </a:r>
            <a:r>
              <a:rPr sz="1425" spc="-30" baseline="26315" dirty="0">
                <a:latin typeface="Arial"/>
                <a:cs typeface="Arial"/>
              </a:rPr>
              <a:t>1</a:t>
            </a:r>
            <a:endParaRPr sz="1425" baseline="26315">
              <a:latin typeface="Arial"/>
              <a:cs typeface="Arial"/>
            </a:endParaRPr>
          </a:p>
          <a:p>
            <a:pPr marL="320675" marR="238125" indent="-209550">
              <a:lnSpc>
                <a:spcPct val="101099"/>
              </a:lnSpc>
              <a:buChar char="•"/>
              <a:tabLst>
                <a:tab pos="320675" algn="l"/>
              </a:tabLst>
            </a:pPr>
            <a:r>
              <a:rPr sz="1450" dirty="0">
                <a:latin typeface="Arial"/>
                <a:cs typeface="Arial"/>
              </a:rPr>
              <a:t>High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CL</a:t>
            </a:r>
            <a:r>
              <a:rPr sz="1450" spc="-3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decreases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attention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to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critical </a:t>
            </a:r>
            <a:r>
              <a:rPr sz="1450" dirty="0">
                <a:latin typeface="Arial"/>
                <a:cs typeface="Arial"/>
              </a:rPr>
              <a:t>details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slows</a:t>
            </a:r>
            <a:r>
              <a:rPr sz="1450" spc="3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decision-</a:t>
            </a:r>
            <a:r>
              <a:rPr sz="1450" spc="-10" dirty="0">
                <a:latin typeface="Arial"/>
                <a:cs typeface="Arial"/>
              </a:rPr>
              <a:t>making, </a:t>
            </a:r>
            <a:r>
              <a:rPr sz="1450" dirty="0">
                <a:latin typeface="Arial"/>
                <a:cs typeface="Arial"/>
              </a:rPr>
              <a:t>increasing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errors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which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can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compromise </a:t>
            </a:r>
            <a:r>
              <a:rPr sz="1450" dirty="0">
                <a:latin typeface="Arial"/>
                <a:cs typeface="Arial"/>
              </a:rPr>
              <a:t>patient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safety</a:t>
            </a:r>
            <a:r>
              <a:rPr sz="1425" spc="-15" baseline="26315" dirty="0">
                <a:latin typeface="Arial"/>
                <a:cs typeface="Arial"/>
              </a:rPr>
              <a:t>2</a:t>
            </a:r>
            <a:endParaRPr sz="1425" baseline="26315">
              <a:latin typeface="Arial"/>
              <a:cs typeface="Arial"/>
            </a:endParaRPr>
          </a:p>
          <a:p>
            <a:pPr marL="320675" marR="207645" indent="-209550">
              <a:lnSpc>
                <a:spcPct val="101099"/>
              </a:lnSpc>
              <a:buChar char="•"/>
              <a:tabLst>
                <a:tab pos="320675" algn="l"/>
              </a:tabLst>
            </a:pPr>
            <a:r>
              <a:rPr sz="1450" dirty="0">
                <a:latin typeface="Arial"/>
                <a:cs typeface="Arial"/>
              </a:rPr>
              <a:t>Mobile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eye-tracking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(ET)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is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novel </a:t>
            </a:r>
            <a:r>
              <a:rPr sz="1450" dirty="0">
                <a:latin typeface="Arial"/>
                <a:cs typeface="Arial"/>
              </a:rPr>
              <a:t>method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assessing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visual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attention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and CL</a:t>
            </a:r>
            <a:r>
              <a:rPr sz="1425" spc="-37" baseline="26315" dirty="0">
                <a:latin typeface="Arial"/>
                <a:cs typeface="Arial"/>
              </a:rPr>
              <a:t>3</a:t>
            </a:r>
            <a:endParaRPr sz="1425" baseline="26315">
              <a:latin typeface="Arial"/>
              <a:cs typeface="Arial"/>
            </a:endParaRPr>
          </a:p>
          <a:p>
            <a:pPr marL="320675" marR="114935" indent="-209550" algn="just">
              <a:lnSpc>
                <a:spcPct val="101099"/>
              </a:lnSpc>
              <a:buChar char="•"/>
              <a:tabLst>
                <a:tab pos="320675" algn="l"/>
              </a:tabLst>
            </a:pPr>
            <a:r>
              <a:rPr sz="1450" dirty="0">
                <a:latin typeface="Arial"/>
                <a:cs typeface="Arial"/>
              </a:rPr>
              <a:t>Our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aim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was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to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determine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if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intraoperative </a:t>
            </a:r>
            <a:r>
              <a:rPr sz="1450" dirty="0">
                <a:latin typeface="Arial"/>
                <a:cs typeface="Arial"/>
              </a:rPr>
              <a:t>CL</a:t>
            </a:r>
            <a:r>
              <a:rPr sz="1450" spc="-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differences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exist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between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trainees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and </a:t>
            </a:r>
            <a:r>
              <a:rPr sz="1450" dirty="0">
                <a:latin typeface="Arial"/>
                <a:cs typeface="Arial"/>
              </a:rPr>
              <a:t>experienced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attending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surgeons</a:t>
            </a:r>
            <a:endParaRPr sz="14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5807546" y="3340212"/>
            <a:ext cx="3895725" cy="4817110"/>
          </a:xfrm>
          <a:custGeom>
            <a:avLst/>
            <a:gdLst/>
            <a:ahLst/>
            <a:cxnLst/>
            <a:rect l="l" t="t" r="r" b="b"/>
            <a:pathLst>
              <a:path w="3895725" h="4817109">
                <a:moveTo>
                  <a:pt x="3895169" y="0"/>
                </a:moveTo>
                <a:lnTo>
                  <a:pt x="0" y="0"/>
                </a:lnTo>
                <a:lnTo>
                  <a:pt x="0" y="4816607"/>
                </a:lnTo>
                <a:lnTo>
                  <a:pt x="3895169" y="4816607"/>
                </a:lnTo>
                <a:lnTo>
                  <a:pt x="38951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807546" y="3340212"/>
            <a:ext cx="3895725" cy="4817110"/>
          </a:xfrm>
          <a:prstGeom prst="rect">
            <a:avLst/>
          </a:prstGeom>
          <a:ln w="4362">
            <a:solidFill>
              <a:srgbClr val="C00000"/>
            </a:solidFill>
          </a:ln>
        </p:spPr>
        <p:txBody>
          <a:bodyPr vert="horz" wrap="square" lIns="0" tIns="104139" rIns="0" bIns="0" rtlCol="0">
            <a:spAutoFit/>
          </a:bodyPr>
          <a:lstStyle/>
          <a:p>
            <a:pPr marL="1203325">
              <a:lnSpc>
                <a:spcPct val="100000"/>
              </a:lnSpc>
              <a:spcBef>
                <a:spcPts val="819"/>
              </a:spcBef>
            </a:pPr>
            <a:r>
              <a:rPr sz="2200" b="1" spc="-10" dirty="0">
                <a:solidFill>
                  <a:srgbClr val="990000"/>
                </a:solidFill>
                <a:latin typeface="Arial"/>
                <a:cs typeface="Arial"/>
              </a:rPr>
              <a:t>Discussion</a:t>
            </a:r>
            <a:endParaRPr sz="2200">
              <a:latin typeface="Arial"/>
              <a:cs typeface="Arial"/>
            </a:endParaRPr>
          </a:p>
          <a:p>
            <a:pPr marL="216535" marR="229235" indent="-104775">
              <a:lnSpc>
                <a:spcPts val="1580"/>
              </a:lnSpc>
              <a:spcBef>
                <a:spcPts val="505"/>
              </a:spcBef>
              <a:buChar char="•"/>
              <a:tabLst>
                <a:tab pos="216535" algn="l"/>
              </a:tabLst>
            </a:pPr>
            <a:r>
              <a:rPr sz="1450" dirty="0">
                <a:latin typeface="Arial"/>
                <a:cs typeface="Arial"/>
              </a:rPr>
              <a:t>Lower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AFD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F:S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trainees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compared </a:t>
            </a:r>
            <a:r>
              <a:rPr sz="1450" dirty="0">
                <a:latin typeface="Arial"/>
                <a:cs typeface="Arial"/>
              </a:rPr>
              <a:t>to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experienced attending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surgeons</a:t>
            </a:r>
            <a:endParaRPr sz="1450">
              <a:latin typeface="Arial"/>
              <a:cs typeface="Arial"/>
            </a:endParaRPr>
          </a:p>
          <a:p>
            <a:pPr marL="426084" marR="692150" lvl="1" indent="-104775">
              <a:lnSpc>
                <a:spcPts val="1580"/>
              </a:lnSpc>
              <a:spcBef>
                <a:spcPts val="234"/>
              </a:spcBef>
              <a:buFont typeface="Arial"/>
              <a:buChar char="•"/>
              <a:tabLst>
                <a:tab pos="426084" algn="l"/>
                <a:tab pos="473075" algn="l"/>
              </a:tabLst>
            </a:pPr>
            <a:r>
              <a:rPr sz="1450" dirty="0">
                <a:latin typeface="Times New Roman"/>
                <a:cs typeface="Times New Roman"/>
              </a:rPr>
              <a:t>	</a:t>
            </a:r>
            <a:r>
              <a:rPr sz="1450" dirty="0">
                <a:latin typeface="Arial"/>
                <a:cs typeface="Arial"/>
              </a:rPr>
              <a:t>Trainees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require</a:t>
            </a:r>
            <a:r>
              <a:rPr sz="1450" spc="-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more glances </a:t>
            </a:r>
            <a:r>
              <a:rPr sz="1450" spc="-25" dirty="0">
                <a:latin typeface="Arial"/>
                <a:cs typeface="Arial"/>
              </a:rPr>
              <a:t>to </a:t>
            </a:r>
            <a:r>
              <a:rPr sz="1450" dirty="0">
                <a:latin typeface="Arial"/>
                <a:cs typeface="Arial"/>
              </a:rPr>
              <a:t>compensate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for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their</a:t>
            </a:r>
            <a:r>
              <a:rPr sz="1450" spc="3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sub-</a:t>
            </a:r>
            <a:r>
              <a:rPr sz="1450" spc="-10" dirty="0">
                <a:latin typeface="Arial"/>
                <a:cs typeface="Arial"/>
              </a:rPr>
              <a:t>optimal </a:t>
            </a:r>
            <a:r>
              <a:rPr sz="1450" dirty="0">
                <a:latin typeface="Arial"/>
                <a:cs typeface="Arial"/>
              </a:rPr>
              <a:t>scanning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strategy</a:t>
            </a:r>
            <a:endParaRPr sz="1450">
              <a:latin typeface="Arial"/>
              <a:cs typeface="Arial"/>
            </a:endParaRPr>
          </a:p>
          <a:p>
            <a:pPr marL="426084" marR="247650" lvl="1" indent="-104775">
              <a:lnSpc>
                <a:spcPts val="1580"/>
              </a:lnSpc>
              <a:spcBef>
                <a:spcPts val="235"/>
              </a:spcBef>
              <a:buChar char="•"/>
              <a:tabLst>
                <a:tab pos="426084" algn="l"/>
              </a:tabLst>
            </a:pPr>
            <a:r>
              <a:rPr sz="1450" dirty="0">
                <a:latin typeface="Arial"/>
                <a:cs typeface="Arial"/>
              </a:rPr>
              <a:t>Novice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console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operators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make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more </a:t>
            </a:r>
            <a:r>
              <a:rPr sz="1450" dirty="0">
                <a:latin typeface="Arial"/>
                <a:cs typeface="Arial"/>
              </a:rPr>
              <a:t>mistakes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require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more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movements </a:t>
            </a:r>
            <a:r>
              <a:rPr sz="1450" dirty="0">
                <a:latin typeface="Arial"/>
                <a:cs typeface="Arial"/>
              </a:rPr>
              <a:t>to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complete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tasks</a:t>
            </a:r>
            <a:r>
              <a:rPr sz="1425" spc="-15" baseline="26315" dirty="0">
                <a:latin typeface="Arial"/>
                <a:cs typeface="Arial"/>
              </a:rPr>
              <a:t>5</a:t>
            </a:r>
            <a:endParaRPr sz="1425" baseline="26315">
              <a:latin typeface="Arial"/>
              <a:cs typeface="Arial"/>
            </a:endParaRPr>
          </a:p>
          <a:p>
            <a:pPr marL="426084" marR="247650" lvl="1" indent="-104775">
              <a:lnSpc>
                <a:spcPts val="1580"/>
              </a:lnSpc>
              <a:spcBef>
                <a:spcPts val="240"/>
              </a:spcBef>
              <a:buChar char="•"/>
              <a:tabLst>
                <a:tab pos="426084" algn="l"/>
              </a:tabLst>
            </a:pPr>
            <a:r>
              <a:rPr sz="1450" dirty="0">
                <a:latin typeface="Arial"/>
                <a:cs typeface="Arial"/>
              </a:rPr>
              <a:t>Trainees</a:t>
            </a:r>
            <a:r>
              <a:rPr sz="1450" spc="-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are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constantly</a:t>
            </a:r>
            <a:r>
              <a:rPr sz="1450" spc="-10" dirty="0">
                <a:latin typeface="Arial"/>
                <a:cs typeface="Arial"/>
              </a:rPr>
              <a:t> incorporating </a:t>
            </a:r>
            <a:r>
              <a:rPr sz="1450" dirty="0">
                <a:latin typeface="Arial"/>
                <a:cs typeface="Arial"/>
              </a:rPr>
              <a:t>instructions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from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attending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surgeon</a:t>
            </a:r>
            <a:endParaRPr sz="1450">
              <a:latin typeface="Arial"/>
              <a:cs typeface="Arial"/>
            </a:endParaRPr>
          </a:p>
          <a:p>
            <a:pPr marL="216535" marR="260985" indent="-104775">
              <a:lnSpc>
                <a:spcPts val="1580"/>
              </a:lnSpc>
              <a:spcBef>
                <a:spcPts val="465"/>
              </a:spcBef>
              <a:buChar char="•"/>
              <a:tabLst>
                <a:tab pos="216535" algn="l"/>
              </a:tabLst>
            </a:pPr>
            <a:r>
              <a:rPr sz="1450" dirty="0">
                <a:latin typeface="Arial"/>
                <a:cs typeface="Arial"/>
              </a:rPr>
              <a:t>Larger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Pupil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Size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trainees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compared </a:t>
            </a:r>
            <a:r>
              <a:rPr sz="1450" spc="-25" dirty="0">
                <a:latin typeface="Arial"/>
                <a:cs typeface="Arial"/>
              </a:rPr>
              <a:t>to </a:t>
            </a:r>
            <a:r>
              <a:rPr sz="1450" dirty="0">
                <a:latin typeface="Arial"/>
                <a:cs typeface="Arial"/>
              </a:rPr>
              <a:t>experienced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attending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surgeons</a:t>
            </a:r>
            <a:endParaRPr sz="1450">
              <a:latin typeface="Arial"/>
              <a:cs typeface="Arial"/>
            </a:endParaRPr>
          </a:p>
          <a:p>
            <a:pPr marL="426084" marR="888365" lvl="1" indent="-104775">
              <a:lnSpc>
                <a:spcPts val="1580"/>
              </a:lnSpc>
              <a:spcBef>
                <a:spcPts val="235"/>
              </a:spcBef>
              <a:buChar char="•"/>
              <a:tabLst>
                <a:tab pos="426084" algn="l"/>
              </a:tabLst>
            </a:pPr>
            <a:r>
              <a:rPr sz="1450" dirty="0">
                <a:latin typeface="Arial"/>
                <a:cs typeface="Arial"/>
              </a:rPr>
              <a:t>Increased cognitive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load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during procedure</a:t>
            </a:r>
            <a:endParaRPr sz="14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15345" y="8242680"/>
            <a:ext cx="3895725" cy="5570855"/>
          </a:xfrm>
          <a:custGeom>
            <a:avLst/>
            <a:gdLst/>
            <a:ahLst/>
            <a:cxnLst/>
            <a:rect l="l" t="t" r="r" b="b"/>
            <a:pathLst>
              <a:path w="3895725" h="5570855">
                <a:moveTo>
                  <a:pt x="3895169" y="0"/>
                </a:moveTo>
                <a:lnTo>
                  <a:pt x="0" y="0"/>
                </a:lnTo>
                <a:lnTo>
                  <a:pt x="0" y="5570511"/>
                </a:lnTo>
                <a:lnTo>
                  <a:pt x="3895169" y="5570511"/>
                </a:lnTo>
                <a:lnTo>
                  <a:pt x="3895169" y="0"/>
                </a:lnTo>
                <a:close/>
              </a:path>
            </a:pathLst>
          </a:custGeom>
          <a:solidFill>
            <a:srgbClr val="FFFFFF">
              <a:alpha val="9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15345" y="8242680"/>
            <a:ext cx="3895725" cy="5570855"/>
          </a:xfrm>
          <a:prstGeom prst="rect">
            <a:avLst/>
          </a:prstGeom>
          <a:ln w="4362">
            <a:solidFill>
              <a:srgbClr val="C00000"/>
            </a:solidFill>
          </a:ln>
        </p:spPr>
        <p:txBody>
          <a:bodyPr vert="horz" wrap="square" lIns="0" tIns="1035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15"/>
              </a:spcBef>
            </a:pP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Materials</a:t>
            </a:r>
            <a:r>
              <a:rPr sz="2200" b="1" spc="-6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&amp;</a:t>
            </a:r>
            <a:r>
              <a:rPr sz="2200" b="1" spc="-8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990000"/>
                </a:solidFill>
                <a:latin typeface="Arial"/>
                <a:cs typeface="Arial"/>
              </a:rPr>
              <a:t>Methods</a:t>
            </a:r>
            <a:endParaRPr sz="2200">
              <a:latin typeface="Arial"/>
              <a:cs typeface="Arial"/>
            </a:endParaRPr>
          </a:p>
          <a:p>
            <a:pPr marL="320675" marR="290830" indent="-209550">
              <a:lnSpc>
                <a:spcPct val="101099"/>
              </a:lnSpc>
              <a:spcBef>
                <a:spcPts val="15"/>
              </a:spcBef>
              <a:buChar char="•"/>
              <a:tabLst>
                <a:tab pos="320675" algn="l"/>
              </a:tabLst>
            </a:pPr>
            <a:r>
              <a:rPr sz="1450" dirty="0">
                <a:latin typeface="Arial"/>
                <a:cs typeface="Arial"/>
              </a:rPr>
              <a:t>Trainees</a:t>
            </a:r>
            <a:r>
              <a:rPr sz="1450" spc="-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attending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participants </a:t>
            </a:r>
            <a:r>
              <a:rPr sz="1450" dirty="0">
                <a:latin typeface="Arial"/>
                <a:cs typeface="Arial"/>
              </a:rPr>
              <a:t>performed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robotic</a:t>
            </a:r>
            <a:r>
              <a:rPr sz="1450" spc="3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gastrointestinal </a:t>
            </a:r>
            <a:r>
              <a:rPr sz="1450" dirty="0">
                <a:latin typeface="Arial"/>
                <a:cs typeface="Arial"/>
              </a:rPr>
              <a:t>procedures while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wearing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mobile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eye- </a:t>
            </a:r>
            <a:r>
              <a:rPr sz="1450" dirty="0">
                <a:latin typeface="Arial"/>
                <a:cs typeface="Arial"/>
              </a:rPr>
              <a:t>tracker</a:t>
            </a:r>
            <a:r>
              <a:rPr sz="1450" spc="-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(Tobii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Glasses</a:t>
            </a:r>
            <a:r>
              <a:rPr sz="1450" spc="-1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2)</a:t>
            </a:r>
            <a:endParaRPr sz="1450">
              <a:latin typeface="Arial"/>
              <a:cs typeface="Arial"/>
            </a:endParaRPr>
          </a:p>
          <a:p>
            <a:pPr marL="320675" indent="-209550">
              <a:lnSpc>
                <a:spcPct val="100000"/>
              </a:lnSpc>
              <a:spcBef>
                <a:spcPts val="20"/>
              </a:spcBef>
              <a:buChar char="•"/>
              <a:tabLst>
                <a:tab pos="320675" algn="l"/>
              </a:tabLst>
            </a:pPr>
            <a:r>
              <a:rPr sz="1450" dirty="0">
                <a:latin typeface="Arial"/>
                <a:cs typeface="Arial"/>
              </a:rPr>
              <a:t>Analyzed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metrics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included:</a:t>
            </a:r>
            <a:endParaRPr sz="1450">
              <a:latin typeface="Arial"/>
              <a:cs typeface="Arial"/>
            </a:endParaRPr>
          </a:p>
          <a:p>
            <a:pPr marL="1164590" marR="438150" lvl="1" indent="-209550">
              <a:lnSpc>
                <a:spcPct val="101099"/>
              </a:lnSpc>
              <a:buFont typeface="Wingdings"/>
              <a:buChar char=""/>
              <a:tabLst>
                <a:tab pos="1164590" algn="l"/>
              </a:tabLst>
            </a:pPr>
            <a:r>
              <a:rPr sz="1450" dirty="0">
                <a:latin typeface="Arial"/>
                <a:cs typeface="Arial"/>
              </a:rPr>
              <a:t>Average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Fixation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Duration </a:t>
            </a:r>
            <a:r>
              <a:rPr sz="1450" dirty="0">
                <a:latin typeface="Arial"/>
                <a:cs typeface="Arial"/>
              </a:rPr>
              <a:t>(</a:t>
            </a:r>
            <a:r>
              <a:rPr sz="1450" b="1" dirty="0">
                <a:latin typeface="Arial"/>
                <a:cs typeface="Arial"/>
              </a:rPr>
              <a:t>AFD</a:t>
            </a:r>
            <a:r>
              <a:rPr sz="1450" dirty="0">
                <a:latin typeface="Arial"/>
                <a:cs typeface="Arial"/>
              </a:rPr>
              <a:t>):</a:t>
            </a:r>
            <a:r>
              <a:rPr sz="1450" spc="-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Average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time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during </a:t>
            </a:r>
            <a:r>
              <a:rPr sz="1450" dirty="0">
                <a:latin typeface="Arial"/>
                <a:cs typeface="Arial"/>
              </a:rPr>
              <a:t>which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eyes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purposefully </a:t>
            </a:r>
            <a:r>
              <a:rPr sz="1450" dirty="0">
                <a:latin typeface="Arial"/>
                <a:cs typeface="Arial"/>
              </a:rPr>
              <a:t>focus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on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gaze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point</a:t>
            </a:r>
            <a:endParaRPr sz="1450">
              <a:latin typeface="Arial"/>
              <a:cs typeface="Arial"/>
            </a:endParaRPr>
          </a:p>
          <a:p>
            <a:pPr marL="1164590" marR="541020" lvl="1" indent="-209550">
              <a:lnSpc>
                <a:spcPct val="101099"/>
              </a:lnSpc>
              <a:buFont typeface="Wingdings"/>
              <a:buChar char=""/>
              <a:tabLst>
                <a:tab pos="1164590" algn="l"/>
              </a:tabLst>
            </a:pPr>
            <a:r>
              <a:rPr sz="1450" dirty="0">
                <a:latin typeface="Arial"/>
                <a:cs typeface="Arial"/>
              </a:rPr>
              <a:t>Fixation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to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Saccade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Ratio </a:t>
            </a:r>
            <a:r>
              <a:rPr sz="1450" dirty="0">
                <a:latin typeface="Arial"/>
                <a:cs typeface="Arial"/>
              </a:rPr>
              <a:t>(</a:t>
            </a:r>
            <a:r>
              <a:rPr sz="1450" b="1" dirty="0">
                <a:latin typeface="Arial"/>
                <a:cs typeface="Arial"/>
              </a:rPr>
              <a:t>F:S</a:t>
            </a:r>
            <a:r>
              <a:rPr sz="1450" dirty="0">
                <a:latin typeface="Arial"/>
                <a:cs typeface="Arial"/>
              </a:rPr>
              <a:t>):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Ratio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purposeful </a:t>
            </a:r>
            <a:r>
              <a:rPr sz="1450" dirty="0">
                <a:latin typeface="Arial"/>
                <a:cs typeface="Arial"/>
              </a:rPr>
              <a:t>fixations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to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non-</a:t>
            </a:r>
            <a:r>
              <a:rPr sz="1450" spc="-10" dirty="0">
                <a:latin typeface="Arial"/>
                <a:cs typeface="Arial"/>
              </a:rPr>
              <a:t>purposeful </a:t>
            </a:r>
            <a:r>
              <a:rPr sz="1450" dirty="0">
                <a:latin typeface="Arial"/>
                <a:cs typeface="Arial"/>
              </a:rPr>
              <a:t>“scanning”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saccades</a:t>
            </a:r>
            <a:endParaRPr sz="1450">
              <a:latin typeface="Arial"/>
              <a:cs typeface="Arial"/>
            </a:endParaRPr>
          </a:p>
          <a:p>
            <a:pPr marL="1164590" marR="597535" lvl="1" indent="-209550">
              <a:lnSpc>
                <a:spcPct val="101099"/>
              </a:lnSpc>
              <a:buFont typeface="Wingdings"/>
              <a:buChar char=""/>
              <a:tabLst>
                <a:tab pos="1164590" algn="l"/>
              </a:tabLst>
            </a:pPr>
            <a:r>
              <a:rPr sz="1450" dirty="0">
                <a:latin typeface="Arial"/>
                <a:cs typeface="Arial"/>
              </a:rPr>
              <a:t>Average pupil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diameter:</a:t>
            </a:r>
            <a:r>
              <a:rPr sz="1450" spc="-70" dirty="0">
                <a:latin typeface="Arial"/>
                <a:cs typeface="Arial"/>
              </a:rPr>
              <a:t> </a:t>
            </a:r>
            <a:r>
              <a:rPr sz="1450" spc="-50" dirty="0">
                <a:latin typeface="Arial"/>
                <a:cs typeface="Arial"/>
              </a:rPr>
              <a:t>A </a:t>
            </a:r>
            <a:r>
              <a:rPr sz="1450" dirty="0">
                <a:latin typeface="Arial"/>
                <a:cs typeface="Arial"/>
              </a:rPr>
              <a:t>measure of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sympathetic arousal</a:t>
            </a:r>
            <a:r>
              <a:rPr sz="1425" spc="-15" baseline="26315" dirty="0">
                <a:latin typeface="Arial"/>
                <a:cs typeface="Arial"/>
              </a:rPr>
              <a:t>4</a:t>
            </a:r>
            <a:endParaRPr sz="1425" baseline="26315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852526" y="7652122"/>
            <a:ext cx="8557895" cy="3434715"/>
          </a:xfrm>
          <a:custGeom>
            <a:avLst/>
            <a:gdLst/>
            <a:ahLst/>
            <a:cxnLst/>
            <a:rect l="l" t="t" r="r" b="b"/>
            <a:pathLst>
              <a:path w="8557894" h="3434715">
                <a:moveTo>
                  <a:pt x="8557505" y="0"/>
                </a:moveTo>
                <a:lnTo>
                  <a:pt x="0" y="0"/>
                </a:lnTo>
                <a:lnTo>
                  <a:pt x="0" y="3434450"/>
                </a:lnTo>
                <a:lnTo>
                  <a:pt x="8557505" y="3434450"/>
                </a:lnTo>
                <a:lnTo>
                  <a:pt x="85575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852526" y="7652122"/>
            <a:ext cx="8557895" cy="3434715"/>
          </a:xfrm>
          <a:prstGeom prst="rect">
            <a:avLst/>
          </a:prstGeom>
          <a:ln w="4362">
            <a:solidFill>
              <a:srgbClr val="C00000"/>
            </a:solidFill>
          </a:ln>
        </p:spPr>
        <p:txBody>
          <a:bodyPr vert="horz" wrap="square" lIns="0" tIns="1041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20"/>
              </a:spcBef>
            </a:pPr>
            <a:r>
              <a:rPr sz="2200" b="1" spc="-10" dirty="0">
                <a:solidFill>
                  <a:srgbClr val="990000"/>
                </a:solidFill>
                <a:latin typeface="Arial"/>
                <a:cs typeface="Arial"/>
              </a:rPr>
              <a:t>Intraoperative</a:t>
            </a:r>
            <a:r>
              <a:rPr sz="2200" b="1" spc="-4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Pupil</a:t>
            </a:r>
            <a:r>
              <a:rPr sz="2200" b="1" spc="-4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Size</a:t>
            </a:r>
            <a:r>
              <a:rPr sz="2200" b="1" spc="-5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990000"/>
                </a:solidFill>
                <a:latin typeface="Arial"/>
                <a:cs typeface="Arial"/>
              </a:rPr>
              <a:t>Change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850304" y="3300992"/>
            <a:ext cx="8562340" cy="4234815"/>
            <a:chOff x="5850304" y="3300992"/>
            <a:chExt cx="8562340" cy="4234815"/>
          </a:xfrm>
        </p:grpSpPr>
        <p:sp>
          <p:nvSpPr>
            <p:cNvPr id="17" name="object 17"/>
            <p:cNvSpPr/>
            <p:nvPr/>
          </p:nvSpPr>
          <p:spPr>
            <a:xfrm>
              <a:off x="5852527" y="3303215"/>
              <a:ext cx="8557895" cy="4230370"/>
            </a:xfrm>
            <a:custGeom>
              <a:avLst/>
              <a:gdLst/>
              <a:ahLst/>
              <a:cxnLst/>
              <a:rect l="l" t="t" r="r" b="b"/>
              <a:pathLst>
                <a:path w="8557894" h="4230370">
                  <a:moveTo>
                    <a:pt x="8557505" y="0"/>
                  </a:moveTo>
                  <a:lnTo>
                    <a:pt x="0" y="0"/>
                  </a:lnTo>
                  <a:lnTo>
                    <a:pt x="0" y="4230237"/>
                  </a:lnTo>
                  <a:lnTo>
                    <a:pt x="8543428" y="4225002"/>
                  </a:lnTo>
                  <a:lnTo>
                    <a:pt x="85575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852527" y="3303215"/>
              <a:ext cx="8557895" cy="4230370"/>
            </a:xfrm>
            <a:custGeom>
              <a:avLst/>
              <a:gdLst/>
              <a:ahLst/>
              <a:cxnLst/>
              <a:rect l="l" t="t" r="r" b="b"/>
              <a:pathLst>
                <a:path w="8557894" h="4230370">
                  <a:moveTo>
                    <a:pt x="0" y="0"/>
                  </a:moveTo>
                  <a:lnTo>
                    <a:pt x="8557505" y="0"/>
                  </a:lnTo>
                  <a:lnTo>
                    <a:pt x="8543428" y="4225002"/>
                  </a:lnTo>
                  <a:lnTo>
                    <a:pt x="0" y="4230237"/>
                  </a:lnTo>
                  <a:lnTo>
                    <a:pt x="0" y="4191126"/>
                  </a:lnTo>
                  <a:lnTo>
                    <a:pt x="0" y="4151147"/>
                  </a:lnTo>
                  <a:lnTo>
                    <a:pt x="0" y="39111"/>
                  </a:lnTo>
                  <a:lnTo>
                    <a:pt x="0" y="0"/>
                  </a:lnTo>
                  <a:close/>
                </a:path>
              </a:pathLst>
            </a:custGeom>
            <a:ln w="4362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9615046" y="3394933"/>
            <a:ext cx="103378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990000"/>
                </a:solidFill>
                <a:latin typeface="Arial"/>
                <a:cs typeface="Arial"/>
              </a:rPr>
              <a:t>Results</a:t>
            </a:r>
            <a:endParaRPr sz="2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807546" y="8242680"/>
            <a:ext cx="3895725" cy="3267075"/>
          </a:xfrm>
          <a:prstGeom prst="rect">
            <a:avLst/>
          </a:prstGeom>
          <a:solidFill>
            <a:srgbClr val="FFFFFF"/>
          </a:solidFill>
          <a:ln w="4362">
            <a:solidFill>
              <a:srgbClr val="C00000"/>
            </a:solidFill>
          </a:ln>
        </p:spPr>
        <p:txBody>
          <a:bodyPr vert="horz" wrap="square" lIns="0" tIns="103505" rIns="0" bIns="0" rtlCol="0">
            <a:spAutoFit/>
          </a:bodyPr>
          <a:lstStyle/>
          <a:p>
            <a:pPr marL="1109980">
              <a:lnSpc>
                <a:spcPct val="100000"/>
              </a:lnSpc>
              <a:spcBef>
                <a:spcPts val="815"/>
              </a:spcBef>
            </a:pPr>
            <a:r>
              <a:rPr sz="2200" b="1" spc="-10" dirty="0">
                <a:solidFill>
                  <a:srgbClr val="990000"/>
                </a:solidFill>
                <a:latin typeface="Arial"/>
                <a:cs typeface="Arial"/>
              </a:rPr>
              <a:t>Conclusions</a:t>
            </a:r>
            <a:endParaRPr sz="2200">
              <a:latin typeface="Arial"/>
              <a:cs typeface="Arial"/>
            </a:endParaRPr>
          </a:p>
          <a:p>
            <a:pPr marL="321310" marR="445770" indent="-209550">
              <a:lnSpc>
                <a:spcPct val="101099"/>
              </a:lnSpc>
              <a:spcBef>
                <a:spcPts val="15"/>
              </a:spcBef>
              <a:buChar char="•"/>
              <a:tabLst>
                <a:tab pos="321310" algn="l"/>
              </a:tabLst>
            </a:pPr>
            <a:r>
              <a:rPr sz="1450" dirty="0">
                <a:latin typeface="Arial"/>
                <a:cs typeface="Arial"/>
              </a:rPr>
              <a:t>ET</a:t>
            </a:r>
            <a:r>
              <a:rPr sz="1450" spc="-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is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effective method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to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detect </a:t>
            </a:r>
            <a:r>
              <a:rPr sz="1450" dirty="0">
                <a:latin typeface="Arial"/>
                <a:cs typeface="Arial"/>
              </a:rPr>
              <a:t>intraoperative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CL</a:t>
            </a:r>
            <a:r>
              <a:rPr sz="1450" spc="-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differences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between </a:t>
            </a:r>
            <a:r>
              <a:rPr sz="1450" dirty="0">
                <a:latin typeface="Arial"/>
                <a:cs typeface="Arial"/>
              </a:rPr>
              <a:t>trainees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attending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surgeons</a:t>
            </a:r>
            <a:endParaRPr sz="1450">
              <a:latin typeface="Arial"/>
              <a:cs typeface="Arial"/>
            </a:endParaRPr>
          </a:p>
          <a:p>
            <a:pPr marL="321310" marR="483234" indent="-209550">
              <a:lnSpc>
                <a:spcPct val="101099"/>
              </a:lnSpc>
              <a:buChar char="•"/>
              <a:tabLst>
                <a:tab pos="321310" algn="l"/>
              </a:tabLst>
            </a:pPr>
            <a:r>
              <a:rPr sz="1450" dirty="0">
                <a:latin typeface="Arial"/>
                <a:cs typeface="Arial"/>
              </a:rPr>
              <a:t>Intraoperative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CL</a:t>
            </a:r>
            <a:r>
              <a:rPr sz="1450" spc="-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higher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trainees </a:t>
            </a:r>
            <a:r>
              <a:rPr sz="1450" dirty="0">
                <a:latin typeface="Arial"/>
                <a:cs typeface="Arial"/>
              </a:rPr>
              <a:t>compared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to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experienced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attending surgeons</a:t>
            </a:r>
            <a:endParaRPr sz="1450">
              <a:latin typeface="Arial"/>
              <a:cs typeface="Arial"/>
            </a:endParaRPr>
          </a:p>
          <a:p>
            <a:pPr marL="321310" indent="-209550">
              <a:lnSpc>
                <a:spcPct val="100000"/>
              </a:lnSpc>
              <a:spcBef>
                <a:spcPts val="20"/>
              </a:spcBef>
              <a:buChar char="•"/>
              <a:tabLst>
                <a:tab pos="321310" algn="l"/>
              </a:tabLst>
            </a:pPr>
            <a:r>
              <a:rPr sz="1450" dirty="0">
                <a:latin typeface="Arial"/>
                <a:cs typeface="Arial"/>
              </a:rPr>
              <a:t>Replication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with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larger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sample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is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needed</a:t>
            </a:r>
            <a:endParaRPr sz="1450">
              <a:latin typeface="Arial"/>
              <a:cs typeface="Arial"/>
            </a:endParaRPr>
          </a:p>
          <a:p>
            <a:pPr marL="321310" marR="137160" indent="-209550" algn="just">
              <a:lnSpc>
                <a:spcPct val="101099"/>
              </a:lnSpc>
              <a:buChar char="•"/>
              <a:tabLst>
                <a:tab pos="321310" algn="l"/>
              </a:tabLst>
            </a:pPr>
            <a:r>
              <a:rPr sz="1450" dirty="0">
                <a:latin typeface="Arial"/>
                <a:cs typeface="Arial"/>
              </a:rPr>
              <a:t>Further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research to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determine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methods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to </a:t>
            </a:r>
            <a:r>
              <a:rPr sz="1450" dirty="0">
                <a:latin typeface="Arial"/>
                <a:cs typeface="Arial"/>
              </a:rPr>
              <a:t>decrease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intraoperative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CL</a:t>
            </a:r>
            <a:r>
              <a:rPr sz="1450" spc="-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is</a:t>
            </a:r>
            <a:r>
              <a:rPr sz="1450" spc="3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needed</a:t>
            </a:r>
            <a:endParaRPr sz="1450">
              <a:latin typeface="Arial"/>
              <a:cs typeface="Arial"/>
            </a:endParaRPr>
          </a:p>
          <a:p>
            <a:pPr marL="321310" marR="118110" indent="-209550" algn="just">
              <a:lnSpc>
                <a:spcPct val="101099"/>
              </a:lnSpc>
              <a:buChar char="•"/>
              <a:tabLst>
                <a:tab pos="321310" algn="l"/>
              </a:tabLst>
            </a:pPr>
            <a:r>
              <a:rPr sz="1450" dirty="0">
                <a:latin typeface="Arial"/>
                <a:cs typeface="Arial"/>
              </a:rPr>
              <a:t>Decreasing trainee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CL</a:t>
            </a:r>
            <a:r>
              <a:rPr sz="1450" spc="-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may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create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more </a:t>
            </a:r>
            <a:r>
              <a:rPr sz="1450" dirty="0">
                <a:latin typeface="Arial"/>
                <a:cs typeface="Arial"/>
              </a:rPr>
              <a:t>effective learning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environment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for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aspiring surgeons</a:t>
            </a:r>
            <a:endParaRPr sz="14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807546" y="11608721"/>
            <a:ext cx="3895725" cy="2094230"/>
          </a:xfrm>
          <a:prstGeom prst="rect">
            <a:avLst/>
          </a:prstGeom>
          <a:solidFill>
            <a:srgbClr val="FFFFFF"/>
          </a:solidFill>
          <a:ln w="4362">
            <a:solidFill>
              <a:srgbClr val="C00000"/>
            </a:solidFill>
          </a:ln>
        </p:spPr>
        <p:txBody>
          <a:bodyPr vert="horz" wrap="square" lIns="0" tIns="104139" rIns="0" bIns="0" rtlCol="0">
            <a:spAutoFit/>
          </a:bodyPr>
          <a:lstStyle/>
          <a:p>
            <a:pPr marL="1195070">
              <a:lnSpc>
                <a:spcPct val="100000"/>
              </a:lnSpc>
              <a:spcBef>
                <a:spcPts val="819"/>
              </a:spcBef>
            </a:pPr>
            <a:r>
              <a:rPr sz="2200" b="1" spc="-10" dirty="0">
                <a:solidFill>
                  <a:srgbClr val="990000"/>
                </a:solidFill>
                <a:latin typeface="Arial"/>
                <a:cs typeface="Arial"/>
              </a:rPr>
              <a:t>References</a:t>
            </a:r>
            <a:endParaRPr sz="2200">
              <a:latin typeface="Arial"/>
              <a:cs typeface="Arial"/>
            </a:endParaRPr>
          </a:p>
          <a:p>
            <a:pPr marL="346710" indent="-234950">
              <a:lnSpc>
                <a:spcPct val="100000"/>
              </a:lnSpc>
              <a:spcBef>
                <a:spcPts val="35"/>
              </a:spcBef>
              <a:buAutoNum type="arabicPeriod"/>
              <a:tabLst>
                <a:tab pos="346710" algn="l"/>
              </a:tabLst>
            </a:pPr>
            <a:r>
              <a:rPr sz="1450" dirty="0">
                <a:latin typeface="Arial"/>
                <a:cs typeface="Arial"/>
              </a:rPr>
              <a:t>Sweller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J.,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Cognitive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Science </a:t>
            </a:r>
            <a:r>
              <a:rPr sz="1450" spc="-20" dirty="0">
                <a:latin typeface="Arial"/>
                <a:cs typeface="Arial"/>
              </a:rPr>
              <a:t>1988.</a:t>
            </a:r>
            <a:endParaRPr sz="1450">
              <a:latin typeface="Arial"/>
              <a:cs typeface="Arial"/>
            </a:endParaRPr>
          </a:p>
          <a:p>
            <a:pPr marL="346710" marR="417195" indent="-234950">
              <a:lnSpc>
                <a:spcPct val="101099"/>
              </a:lnSpc>
              <a:buAutoNum type="arabicPeriod"/>
              <a:tabLst>
                <a:tab pos="347980" algn="l"/>
              </a:tabLst>
            </a:pPr>
            <a:r>
              <a:rPr sz="1450" dirty="0">
                <a:latin typeface="Arial"/>
                <a:cs typeface="Arial"/>
              </a:rPr>
              <a:t>Sullivan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ME.,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Journal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Surgical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Onc. 	</a:t>
            </a:r>
            <a:r>
              <a:rPr sz="1450" spc="-10" dirty="0">
                <a:latin typeface="Arial"/>
                <a:cs typeface="Arial"/>
              </a:rPr>
              <a:t>2020.</a:t>
            </a:r>
            <a:endParaRPr sz="1450">
              <a:latin typeface="Arial"/>
              <a:cs typeface="Arial"/>
            </a:endParaRPr>
          </a:p>
          <a:p>
            <a:pPr marL="346710" indent="-23495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346710" algn="l"/>
              </a:tabLst>
            </a:pPr>
            <a:r>
              <a:rPr sz="1450" dirty="0">
                <a:latin typeface="Arial"/>
                <a:cs typeface="Arial"/>
              </a:rPr>
              <a:t>Wu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et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al.,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HFES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2019.</a:t>
            </a:r>
            <a:endParaRPr sz="1450">
              <a:latin typeface="Arial"/>
              <a:cs typeface="Arial"/>
            </a:endParaRPr>
          </a:p>
          <a:p>
            <a:pPr marL="346710" indent="-23495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346710" algn="l"/>
              </a:tabLst>
            </a:pPr>
            <a:r>
              <a:rPr sz="1450" dirty="0">
                <a:latin typeface="Arial"/>
                <a:cs typeface="Arial"/>
              </a:rPr>
              <a:t>Sege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et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al.,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Biological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Psychology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2020.</a:t>
            </a:r>
            <a:endParaRPr sz="1450">
              <a:latin typeface="Arial"/>
              <a:cs typeface="Arial"/>
            </a:endParaRPr>
          </a:p>
          <a:p>
            <a:pPr marL="346710" indent="-234950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346710" algn="l"/>
              </a:tabLst>
            </a:pPr>
            <a:r>
              <a:rPr sz="1450" dirty="0">
                <a:latin typeface="Arial"/>
                <a:cs typeface="Arial"/>
              </a:rPr>
              <a:t>Khan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et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al.,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Surgical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Endoscopy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2012.</a:t>
            </a:r>
            <a:endParaRPr sz="1450">
              <a:latin typeface="Arial"/>
              <a:cs typeface="Arial"/>
            </a:endParaRPr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6441339" y="5541599"/>
          <a:ext cx="7390129" cy="702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2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4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Trainee</a:t>
                      </a:r>
                      <a:r>
                        <a:rPr sz="9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(n=1)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Attending</a:t>
                      </a:r>
                      <a:r>
                        <a:rPr sz="9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(n=1)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R="1905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sz="900" b="1" spc="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Difference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Paired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T-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test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P-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Mean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Pupil Size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Case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20" dirty="0">
                          <a:latin typeface="Calibri"/>
                          <a:cs typeface="Calibri"/>
                        </a:rPr>
                        <a:t>(mm)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4.594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(0.47)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3.584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(0.35)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1.010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(0.60)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&lt;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0.001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Mean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Pupil Size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Case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20" dirty="0">
                          <a:latin typeface="Calibri"/>
                          <a:cs typeface="Calibri"/>
                        </a:rPr>
                        <a:t>(mm)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3.615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(0.37)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3.576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(0.27)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0195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0.039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(0.045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&lt;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0.001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6441339" y="6378107"/>
          <a:ext cx="7386952" cy="1003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7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7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4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74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06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274955" marR="167640" indent="-99695">
                        <a:lnSpc>
                          <a:spcPct val="101800"/>
                        </a:lnSpc>
                        <a:spcBef>
                          <a:spcPts val="10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Attending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(n=1)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Trainee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(n=1)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1778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Median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3092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0" dirty="0">
                          <a:latin typeface="Calibri"/>
                          <a:cs typeface="Calibri"/>
                        </a:rPr>
                        <a:t>25th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3092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0" dirty="0">
                          <a:latin typeface="Calibri"/>
                          <a:cs typeface="Calibri"/>
                        </a:rPr>
                        <a:t>75th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Median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32258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0" dirty="0">
                          <a:latin typeface="Calibri"/>
                          <a:cs typeface="Calibri"/>
                        </a:rPr>
                        <a:t>25th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0" dirty="0">
                          <a:latin typeface="Calibri"/>
                          <a:cs typeface="Calibri"/>
                        </a:rPr>
                        <a:t>75th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Mann-Whitney</a:t>
                      </a:r>
                      <a:r>
                        <a:rPr sz="9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Test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25" dirty="0">
                          <a:latin typeface="Calibri"/>
                          <a:cs typeface="Calibri"/>
                        </a:rPr>
                        <a:t>P-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Value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AFD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Case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0" dirty="0">
                          <a:latin typeface="Calibri"/>
                          <a:cs typeface="Calibri"/>
                        </a:rPr>
                        <a:t>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210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31686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140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31686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380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281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3162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160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521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&lt;0.001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AFD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Case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0" dirty="0">
                          <a:latin typeface="Calibri"/>
                          <a:cs typeface="Calibri"/>
                        </a:rPr>
                        <a:t>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130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3467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90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3162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230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130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3467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80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240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&lt;0.001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4" name="object 24"/>
          <p:cNvGrpSpPr/>
          <p:nvPr/>
        </p:nvGrpSpPr>
        <p:grpSpPr>
          <a:xfrm>
            <a:off x="639422" y="3724842"/>
            <a:ext cx="18046700" cy="11337290"/>
            <a:chOff x="639422" y="3724842"/>
            <a:chExt cx="18046700" cy="11337290"/>
          </a:xfrm>
        </p:grpSpPr>
        <p:pic>
          <p:nvPicPr>
            <p:cNvPr id="25" name="object 2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2512" y="6969421"/>
              <a:ext cx="1045692" cy="104150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9422" y="7233985"/>
              <a:ext cx="2187018" cy="818823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362049" y="14052623"/>
              <a:ext cx="3380001" cy="100939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57547" y="12276065"/>
              <a:ext cx="2150719" cy="1431020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824618" y="6907293"/>
              <a:ext cx="1861024" cy="1165758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5852584" y="11235259"/>
              <a:ext cx="8557895" cy="2597150"/>
            </a:xfrm>
            <a:custGeom>
              <a:avLst/>
              <a:gdLst/>
              <a:ahLst/>
              <a:cxnLst/>
              <a:rect l="l" t="t" r="r" b="b"/>
              <a:pathLst>
                <a:path w="8557894" h="2597150">
                  <a:moveTo>
                    <a:pt x="8547791" y="0"/>
                  </a:moveTo>
                  <a:lnTo>
                    <a:pt x="16811" y="0"/>
                  </a:lnTo>
                  <a:lnTo>
                    <a:pt x="16838" y="252071"/>
                  </a:lnTo>
                  <a:lnTo>
                    <a:pt x="16435" y="467744"/>
                  </a:lnTo>
                  <a:lnTo>
                    <a:pt x="15663" y="652220"/>
                  </a:lnTo>
                  <a:lnTo>
                    <a:pt x="14275" y="846863"/>
                  </a:lnTo>
                  <a:lnTo>
                    <a:pt x="12526" y="1011040"/>
                  </a:lnTo>
                  <a:lnTo>
                    <a:pt x="3950" y="1597078"/>
                  </a:lnTo>
                  <a:lnTo>
                    <a:pt x="1962" y="1804002"/>
                  </a:lnTo>
                  <a:lnTo>
                    <a:pt x="742" y="2013676"/>
                  </a:lnTo>
                  <a:lnTo>
                    <a:pt x="48" y="2268035"/>
                  </a:lnTo>
                  <a:lnTo>
                    <a:pt x="0" y="2577233"/>
                  </a:lnTo>
                  <a:lnTo>
                    <a:pt x="8557214" y="2596779"/>
                  </a:lnTo>
                  <a:lnTo>
                    <a:pt x="8557321" y="1876080"/>
                  </a:lnTo>
                  <a:lnTo>
                    <a:pt x="8556052" y="1442105"/>
                  </a:lnTo>
                  <a:lnTo>
                    <a:pt x="8554710" y="1336828"/>
                  </a:lnTo>
                  <a:lnTo>
                    <a:pt x="8553605" y="1308507"/>
                  </a:lnTo>
                  <a:lnTo>
                    <a:pt x="8551400" y="1288272"/>
                  </a:lnTo>
                  <a:lnTo>
                    <a:pt x="8550086" y="1250498"/>
                  </a:lnTo>
                  <a:lnTo>
                    <a:pt x="8548416" y="1059084"/>
                  </a:lnTo>
                  <a:lnTo>
                    <a:pt x="85477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852519" y="11235259"/>
              <a:ext cx="8557895" cy="2597150"/>
            </a:xfrm>
            <a:custGeom>
              <a:avLst/>
              <a:gdLst/>
              <a:ahLst/>
              <a:cxnLst/>
              <a:rect l="l" t="t" r="r" b="b"/>
              <a:pathLst>
                <a:path w="8557894" h="2597150">
                  <a:moveTo>
                    <a:pt x="16877" y="0"/>
                  </a:moveTo>
                  <a:lnTo>
                    <a:pt x="8547856" y="0"/>
                  </a:lnTo>
                  <a:lnTo>
                    <a:pt x="8547817" y="50743"/>
                  </a:lnTo>
                  <a:lnTo>
                    <a:pt x="8547782" y="100127"/>
                  </a:lnTo>
                  <a:lnTo>
                    <a:pt x="8547751" y="148171"/>
                  </a:lnTo>
                  <a:lnTo>
                    <a:pt x="8547724" y="194893"/>
                  </a:lnTo>
                  <a:lnTo>
                    <a:pt x="8547701" y="240311"/>
                  </a:lnTo>
                  <a:lnTo>
                    <a:pt x="8547682" y="284446"/>
                  </a:lnTo>
                  <a:lnTo>
                    <a:pt x="8547668" y="327314"/>
                  </a:lnTo>
                  <a:lnTo>
                    <a:pt x="8547657" y="368936"/>
                  </a:lnTo>
                  <a:lnTo>
                    <a:pt x="8547650" y="409330"/>
                  </a:lnTo>
                  <a:lnTo>
                    <a:pt x="8547647" y="448514"/>
                  </a:lnTo>
                  <a:lnTo>
                    <a:pt x="8547647" y="486507"/>
                  </a:lnTo>
                  <a:lnTo>
                    <a:pt x="8547659" y="558997"/>
                  </a:lnTo>
                  <a:lnTo>
                    <a:pt x="8547685" y="626950"/>
                  </a:lnTo>
                  <a:lnTo>
                    <a:pt x="8547725" y="690515"/>
                  </a:lnTo>
                  <a:lnTo>
                    <a:pt x="8547778" y="749842"/>
                  </a:lnTo>
                  <a:lnTo>
                    <a:pt x="8547844" y="805082"/>
                  </a:lnTo>
                  <a:lnTo>
                    <a:pt x="8547922" y="856385"/>
                  </a:lnTo>
                  <a:lnTo>
                    <a:pt x="8548012" y="903900"/>
                  </a:lnTo>
                  <a:lnTo>
                    <a:pt x="8548114" y="947777"/>
                  </a:lnTo>
                  <a:lnTo>
                    <a:pt x="8548226" y="988167"/>
                  </a:lnTo>
                  <a:lnTo>
                    <a:pt x="8548414" y="1042540"/>
                  </a:lnTo>
                  <a:lnTo>
                    <a:pt x="8548624" y="1089911"/>
                  </a:lnTo>
                  <a:lnTo>
                    <a:pt x="8548854" y="1130784"/>
                  </a:lnTo>
                  <a:lnTo>
                    <a:pt x="8549190" y="1176051"/>
                  </a:lnTo>
                  <a:lnTo>
                    <a:pt x="8549651" y="1219486"/>
                  </a:lnTo>
                  <a:lnTo>
                    <a:pt x="8550360" y="1259950"/>
                  </a:lnTo>
                  <a:lnTo>
                    <a:pt x="8552510" y="1297997"/>
                  </a:lnTo>
                  <a:lnTo>
                    <a:pt x="8552627" y="1298781"/>
                  </a:lnTo>
                  <a:lnTo>
                    <a:pt x="8552743" y="1299574"/>
                  </a:lnTo>
                  <a:lnTo>
                    <a:pt x="8554881" y="1341362"/>
                  </a:lnTo>
                  <a:lnTo>
                    <a:pt x="8555580" y="1384911"/>
                  </a:lnTo>
                  <a:lnTo>
                    <a:pt x="8556033" y="1431112"/>
                  </a:lnTo>
                  <a:lnTo>
                    <a:pt x="8556361" y="1478928"/>
                  </a:lnTo>
                  <a:lnTo>
                    <a:pt x="8556584" y="1521911"/>
                  </a:lnTo>
                  <a:lnTo>
                    <a:pt x="8556787" y="1571560"/>
                  </a:lnTo>
                  <a:lnTo>
                    <a:pt x="8556968" y="1628380"/>
                  </a:lnTo>
                  <a:lnTo>
                    <a:pt x="8557075" y="1670495"/>
                  </a:lnTo>
                  <a:lnTo>
                    <a:pt x="8557170" y="1716172"/>
                  </a:lnTo>
                  <a:lnTo>
                    <a:pt x="8557255" y="1765562"/>
                  </a:lnTo>
                  <a:lnTo>
                    <a:pt x="8557327" y="1818815"/>
                  </a:lnTo>
                  <a:lnTo>
                    <a:pt x="8557386" y="1876080"/>
                  </a:lnTo>
                  <a:lnTo>
                    <a:pt x="8557433" y="1937507"/>
                  </a:lnTo>
                  <a:lnTo>
                    <a:pt x="8557466" y="2003247"/>
                  </a:lnTo>
                  <a:lnTo>
                    <a:pt x="8557485" y="2073450"/>
                  </a:lnTo>
                  <a:lnTo>
                    <a:pt x="8557490" y="2148265"/>
                  </a:lnTo>
                  <a:lnTo>
                    <a:pt x="8557486" y="2187449"/>
                  </a:lnTo>
                  <a:lnTo>
                    <a:pt x="8557479" y="2227843"/>
                  </a:lnTo>
                  <a:lnTo>
                    <a:pt x="8557469" y="2269464"/>
                  </a:lnTo>
                  <a:lnTo>
                    <a:pt x="8557454" y="2312333"/>
                  </a:lnTo>
                  <a:lnTo>
                    <a:pt x="8557435" y="2356467"/>
                  </a:lnTo>
                  <a:lnTo>
                    <a:pt x="8557412" y="2401886"/>
                  </a:lnTo>
                  <a:lnTo>
                    <a:pt x="8557386" y="2448608"/>
                  </a:lnTo>
                  <a:lnTo>
                    <a:pt x="8557355" y="2496651"/>
                  </a:lnTo>
                  <a:lnTo>
                    <a:pt x="8557319" y="2546035"/>
                  </a:lnTo>
                  <a:lnTo>
                    <a:pt x="8557280" y="2596779"/>
                  </a:lnTo>
                  <a:lnTo>
                    <a:pt x="65" y="2577233"/>
                  </a:lnTo>
                  <a:lnTo>
                    <a:pt x="17" y="2510519"/>
                  </a:lnTo>
                  <a:lnTo>
                    <a:pt x="0" y="2446323"/>
                  </a:lnTo>
                  <a:lnTo>
                    <a:pt x="10" y="2384565"/>
                  </a:lnTo>
                  <a:lnTo>
                    <a:pt x="49" y="2325162"/>
                  </a:lnTo>
                  <a:lnTo>
                    <a:pt x="114" y="2268035"/>
                  </a:lnTo>
                  <a:lnTo>
                    <a:pt x="205" y="2213101"/>
                  </a:lnTo>
                  <a:lnTo>
                    <a:pt x="321" y="2160279"/>
                  </a:lnTo>
                  <a:lnTo>
                    <a:pt x="461" y="2109489"/>
                  </a:lnTo>
                  <a:lnTo>
                    <a:pt x="623" y="2060648"/>
                  </a:lnTo>
                  <a:lnTo>
                    <a:pt x="808" y="2013676"/>
                  </a:lnTo>
                  <a:lnTo>
                    <a:pt x="1014" y="1968492"/>
                  </a:lnTo>
                  <a:lnTo>
                    <a:pt x="1239" y="1925013"/>
                  </a:lnTo>
                  <a:lnTo>
                    <a:pt x="1484" y="1883160"/>
                  </a:lnTo>
                  <a:lnTo>
                    <a:pt x="1747" y="1842850"/>
                  </a:lnTo>
                  <a:lnTo>
                    <a:pt x="2027" y="1804002"/>
                  </a:lnTo>
                  <a:lnTo>
                    <a:pt x="2635" y="1730370"/>
                  </a:lnTo>
                  <a:lnTo>
                    <a:pt x="3301" y="1661612"/>
                  </a:lnTo>
                  <a:lnTo>
                    <a:pt x="4016" y="1597078"/>
                  </a:lnTo>
                  <a:lnTo>
                    <a:pt x="4773" y="1536120"/>
                  </a:lnTo>
                  <a:lnTo>
                    <a:pt x="5564" y="1478086"/>
                  </a:lnTo>
                  <a:lnTo>
                    <a:pt x="6382" y="1422327"/>
                  </a:lnTo>
                  <a:lnTo>
                    <a:pt x="7219" y="1368193"/>
                  </a:lnTo>
                  <a:lnTo>
                    <a:pt x="8067" y="1315034"/>
                  </a:lnTo>
                  <a:lnTo>
                    <a:pt x="8493" y="1288616"/>
                  </a:lnTo>
                  <a:lnTo>
                    <a:pt x="8919" y="1262199"/>
                  </a:lnTo>
                  <a:lnTo>
                    <a:pt x="9766" y="1209040"/>
                  </a:lnTo>
                  <a:lnTo>
                    <a:pt x="10602" y="1154906"/>
                  </a:lnTo>
                  <a:lnTo>
                    <a:pt x="11419" y="1099147"/>
                  </a:lnTo>
                  <a:lnTo>
                    <a:pt x="12209" y="1041113"/>
                  </a:lnTo>
                  <a:lnTo>
                    <a:pt x="12964" y="980155"/>
                  </a:lnTo>
                  <a:lnTo>
                    <a:pt x="13677" y="915621"/>
                  </a:lnTo>
                  <a:lnTo>
                    <a:pt x="14340" y="846863"/>
                  </a:lnTo>
                  <a:lnTo>
                    <a:pt x="14946" y="773231"/>
                  </a:lnTo>
                  <a:lnTo>
                    <a:pt x="15224" y="734383"/>
                  </a:lnTo>
                  <a:lnTo>
                    <a:pt x="15486" y="694073"/>
                  </a:lnTo>
                  <a:lnTo>
                    <a:pt x="15729" y="652220"/>
                  </a:lnTo>
                  <a:lnTo>
                    <a:pt x="15953" y="608741"/>
                  </a:lnTo>
                  <a:lnTo>
                    <a:pt x="16157" y="563557"/>
                  </a:lnTo>
                  <a:lnTo>
                    <a:pt x="16340" y="516585"/>
                  </a:lnTo>
                  <a:lnTo>
                    <a:pt x="16500" y="467744"/>
                  </a:lnTo>
                  <a:lnTo>
                    <a:pt x="16638" y="416954"/>
                  </a:lnTo>
                  <a:lnTo>
                    <a:pt x="16752" y="364132"/>
                  </a:lnTo>
                  <a:lnTo>
                    <a:pt x="16840" y="309198"/>
                  </a:lnTo>
                  <a:lnTo>
                    <a:pt x="16903" y="252071"/>
                  </a:lnTo>
                  <a:lnTo>
                    <a:pt x="16939" y="192668"/>
                  </a:lnTo>
                  <a:lnTo>
                    <a:pt x="16947" y="130910"/>
                  </a:lnTo>
                  <a:lnTo>
                    <a:pt x="16927" y="66714"/>
                  </a:lnTo>
                  <a:lnTo>
                    <a:pt x="16877" y="0"/>
                  </a:lnTo>
                  <a:close/>
                </a:path>
              </a:pathLst>
            </a:custGeom>
            <a:ln w="4362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883818" y="8142160"/>
              <a:ext cx="3678770" cy="2880889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546397" y="8142160"/>
              <a:ext cx="3394660" cy="288088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079396" y="3724842"/>
              <a:ext cx="4565305" cy="1760504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672306" y="3736011"/>
              <a:ext cx="4101794" cy="1749335"/>
            </a:xfrm>
            <a:prstGeom prst="rect">
              <a:avLst/>
            </a:prstGeom>
          </p:spPr>
        </p:pic>
      </p:grp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6961509" y="13102859"/>
          <a:ext cx="6347459" cy="628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6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6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Attending</a:t>
                      </a:r>
                      <a:r>
                        <a:rPr sz="9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(n=3)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Trainee</a:t>
                      </a:r>
                      <a:r>
                        <a:rPr sz="9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(n=3)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sz="900" b="1" spc="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Difference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Mean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AFD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while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operating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0.842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(0.15)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016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0.775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(0.09)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0.067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Mean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F:S</a:t>
                      </a:r>
                      <a:r>
                        <a:rPr sz="9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while</a:t>
                      </a:r>
                      <a:r>
                        <a:rPr sz="9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operating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08634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0.592</a:t>
                      </a:r>
                      <a:r>
                        <a:rPr sz="9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(0.24)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016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0.497</a:t>
                      </a:r>
                      <a:r>
                        <a:rPr sz="9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(0.10)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0.095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7" name="object 37"/>
          <p:cNvSpPr txBox="1"/>
          <p:nvPr/>
        </p:nvSpPr>
        <p:spPr>
          <a:xfrm>
            <a:off x="6757367" y="12788888"/>
            <a:ext cx="139065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0" dirty="0">
                <a:latin typeface="Arial"/>
                <a:cs typeface="Arial"/>
              </a:rPr>
              <a:t>0.74</a:t>
            </a:r>
            <a:endParaRPr sz="4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57367" y="12592442"/>
            <a:ext cx="139065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0" dirty="0">
                <a:latin typeface="Arial"/>
                <a:cs typeface="Arial"/>
              </a:rPr>
              <a:t>0.76</a:t>
            </a:r>
            <a:endParaRPr sz="4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757367" y="12395997"/>
            <a:ext cx="139065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0" dirty="0">
                <a:latin typeface="Arial"/>
                <a:cs typeface="Arial"/>
              </a:rPr>
              <a:t>0.78</a:t>
            </a:r>
            <a:endParaRPr sz="4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789594" y="12199726"/>
            <a:ext cx="106680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5" dirty="0">
                <a:latin typeface="Arial"/>
                <a:cs typeface="Arial"/>
              </a:rPr>
              <a:t>0.8</a:t>
            </a:r>
            <a:endParaRPr sz="4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757367" y="12003281"/>
            <a:ext cx="139065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0" dirty="0">
                <a:latin typeface="Arial"/>
                <a:cs typeface="Arial"/>
              </a:rPr>
              <a:t>0.82</a:t>
            </a:r>
            <a:endParaRPr sz="4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757367" y="11806952"/>
            <a:ext cx="139065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0" dirty="0">
                <a:latin typeface="Arial"/>
                <a:cs typeface="Arial"/>
              </a:rPr>
              <a:t>0.84</a:t>
            </a:r>
            <a:endParaRPr sz="4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757367" y="11610564"/>
            <a:ext cx="139065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0" dirty="0">
                <a:latin typeface="Arial"/>
                <a:cs typeface="Arial"/>
              </a:rPr>
              <a:t>0.86</a:t>
            </a:r>
            <a:endParaRPr sz="4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345423" y="12887721"/>
            <a:ext cx="517525" cy="165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spc="-10" dirty="0">
                <a:latin typeface="Arial"/>
                <a:cs typeface="Arial"/>
              </a:rPr>
              <a:t>Attending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735084" y="12887721"/>
            <a:ext cx="419734" cy="165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spc="-10" dirty="0">
                <a:latin typeface="Arial"/>
                <a:cs typeface="Arial"/>
              </a:rPr>
              <a:t>Trainee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609368" y="12122939"/>
            <a:ext cx="156210" cy="259079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900" spc="-25" dirty="0">
                <a:latin typeface="Arial"/>
                <a:cs typeface="Arial"/>
              </a:rPr>
              <a:t>AFD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250895" y="11338554"/>
            <a:ext cx="1961514" cy="2076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b="1" spc="-10" dirty="0">
                <a:latin typeface="Arial"/>
                <a:cs typeface="Arial"/>
              </a:rPr>
              <a:t>Mean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AFD</a:t>
            </a:r>
            <a:r>
              <a:rPr sz="1200" b="1" spc="-5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While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Operating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48" name="object 48"/>
          <p:cNvGraphicFramePr>
            <a:graphicFrameLocks noGrp="1"/>
          </p:cNvGraphicFramePr>
          <p:nvPr/>
        </p:nvGraphicFramePr>
        <p:xfrm>
          <a:off x="6931667" y="11660290"/>
          <a:ext cx="2680969" cy="1172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6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5580">
                <a:tc gridSpan="5">
                  <a:txBody>
                    <a:bodyPr/>
                    <a:lstStyle/>
                    <a:p>
                      <a:pPr marL="55435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0.842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B7B7B7"/>
                      </a:solidFill>
                      <a:prstDash val="solid"/>
                    </a:lnT>
                    <a:solidFill>
                      <a:srgbClr val="ACA29A">
                        <a:alpha val="3999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B w="3175">
                      <a:solidFill>
                        <a:srgbClr val="B7B7B7"/>
                      </a:solidFill>
                      <a:prstDash val="solid"/>
                    </a:lnB>
                    <a:solidFill>
                      <a:srgbClr val="ACA29A">
                        <a:alpha val="39999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A433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147320" algn="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750" spc="-10" dirty="0">
                          <a:solidFill>
                            <a:srgbClr val="1A1A1A"/>
                          </a:solidFill>
                          <a:latin typeface="Arial"/>
                          <a:cs typeface="Arial"/>
                        </a:rPr>
                        <a:t>Attending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6350">
                      <a:solidFill>
                        <a:srgbClr val="CCCCCC"/>
                      </a:solidFill>
                      <a:prstDash val="solid"/>
                    </a:lnL>
                    <a:lnT w="3175">
                      <a:solidFill>
                        <a:srgbClr val="B7B7B7"/>
                      </a:solidFill>
                      <a:prstDash val="solid"/>
                    </a:lnT>
                    <a:lnB w="3175">
                      <a:solidFill>
                        <a:srgbClr val="B7B7B7"/>
                      </a:solidFill>
                      <a:prstDash val="solid"/>
                    </a:lnB>
                    <a:solidFill>
                      <a:srgbClr val="ACA29A">
                        <a:alpha val="3999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3175">
                      <a:solidFill>
                        <a:srgbClr val="B7B7B7"/>
                      </a:solidFill>
                      <a:prstDash val="solid"/>
                    </a:lnT>
                    <a:lnB w="3175">
                      <a:solidFill>
                        <a:srgbClr val="B7B7B7"/>
                      </a:solidFill>
                      <a:prstDash val="solid"/>
                    </a:lnB>
                    <a:solidFill>
                      <a:srgbClr val="ACA29A">
                        <a:alpha val="39999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A433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229870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750" spc="-10" dirty="0">
                          <a:solidFill>
                            <a:srgbClr val="1A1A1A"/>
                          </a:solidFill>
                          <a:latin typeface="Arial"/>
                          <a:cs typeface="Arial"/>
                        </a:rPr>
                        <a:t>Trainee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L w="6350">
                      <a:solidFill>
                        <a:srgbClr val="CCCCCC"/>
                      </a:solidFill>
                      <a:prstDash val="solid"/>
                    </a:lnL>
                    <a:lnT w="3175">
                      <a:solidFill>
                        <a:srgbClr val="B7B7B7"/>
                      </a:solidFill>
                      <a:prstDash val="solid"/>
                    </a:lnT>
                    <a:lnB w="3175">
                      <a:solidFill>
                        <a:srgbClr val="B7B7B7"/>
                      </a:solidFill>
                      <a:prstDash val="solid"/>
                    </a:lnB>
                    <a:solidFill>
                      <a:srgbClr val="ACA29A">
                        <a:alpha val="3999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3175">
                      <a:solidFill>
                        <a:srgbClr val="B7B7B7"/>
                      </a:solidFill>
                      <a:prstDash val="solid"/>
                    </a:lnT>
                    <a:lnB w="3175">
                      <a:solidFill>
                        <a:srgbClr val="B7B7B7"/>
                      </a:solidFill>
                      <a:prstDash val="solid"/>
                    </a:lnB>
                    <a:solidFill>
                      <a:srgbClr val="ACA29A">
                        <a:alpha val="39999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A4335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956310">
                        <a:lnSpc>
                          <a:spcPts val="765"/>
                        </a:lnSpc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0.775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CCCCCC"/>
                      </a:solidFill>
                      <a:prstDash val="solid"/>
                    </a:lnL>
                    <a:lnT w="3175">
                      <a:solidFill>
                        <a:srgbClr val="B7B7B7"/>
                      </a:solidFill>
                      <a:prstDash val="solid"/>
                    </a:lnT>
                    <a:lnB w="3175">
                      <a:solidFill>
                        <a:srgbClr val="B7B7B7"/>
                      </a:solidFill>
                      <a:prstDash val="solid"/>
                    </a:lnB>
                    <a:solidFill>
                      <a:srgbClr val="ACA29A">
                        <a:alpha val="3999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3175">
                      <a:solidFill>
                        <a:srgbClr val="B7B7B7"/>
                      </a:solidFill>
                      <a:prstDash val="solid"/>
                    </a:lnT>
                    <a:lnB w="3175">
                      <a:solidFill>
                        <a:srgbClr val="B7B7B7"/>
                      </a:solidFill>
                      <a:prstDash val="solid"/>
                    </a:lnB>
                    <a:solidFill>
                      <a:srgbClr val="ACA29A">
                        <a:alpha val="39999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A433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3175">
                      <a:solidFill>
                        <a:srgbClr val="B7B7B7"/>
                      </a:solidFill>
                      <a:prstDash val="solid"/>
                    </a:lnT>
                    <a:lnB w="3175">
                      <a:solidFill>
                        <a:srgbClr val="B7B7B7"/>
                      </a:solidFill>
                      <a:prstDash val="solid"/>
                    </a:lnB>
                    <a:solidFill>
                      <a:srgbClr val="ACA29A">
                        <a:alpha val="39999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3175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4285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T w="3175">
                      <a:solidFill>
                        <a:srgbClr val="B7B7B7"/>
                      </a:solidFill>
                      <a:prstDash val="solid"/>
                    </a:lnT>
                    <a:lnB w="3175">
                      <a:solidFill>
                        <a:srgbClr val="B7B7B7"/>
                      </a:solidFill>
                      <a:prstDash val="solid"/>
                    </a:lnB>
                    <a:solidFill>
                      <a:srgbClr val="ACA29A">
                        <a:alpha val="3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3175">
                      <a:solidFill>
                        <a:srgbClr val="B7B7B7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ACA29A">
                        <a:alpha val="39999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A433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3175">
                      <a:solidFill>
                        <a:srgbClr val="B7B7B7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ACA29A">
                        <a:alpha val="39999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3175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4285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CCCCCC"/>
                      </a:solidFill>
                      <a:prstDash val="solid"/>
                    </a:lnL>
                    <a:lnT w="3175">
                      <a:solidFill>
                        <a:srgbClr val="B7B7B7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ACA29A">
                        <a:alpha val="3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9" name="object 49"/>
          <p:cNvGrpSpPr/>
          <p:nvPr/>
        </p:nvGrpSpPr>
        <p:grpSpPr>
          <a:xfrm>
            <a:off x="8966481" y="11916478"/>
            <a:ext cx="53975" cy="53975"/>
            <a:chOff x="8966481" y="11916478"/>
            <a:chExt cx="53975" cy="53975"/>
          </a:xfrm>
        </p:grpSpPr>
        <p:sp>
          <p:nvSpPr>
            <p:cNvPr id="50" name="object 50"/>
            <p:cNvSpPr/>
            <p:nvPr/>
          </p:nvSpPr>
          <p:spPr>
            <a:xfrm>
              <a:off x="8968662" y="11918659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5">
                  <a:moveTo>
                    <a:pt x="49562" y="0"/>
                  </a:moveTo>
                  <a:lnTo>
                    <a:pt x="0" y="0"/>
                  </a:lnTo>
                  <a:lnTo>
                    <a:pt x="0" y="49562"/>
                  </a:lnTo>
                  <a:lnTo>
                    <a:pt x="49562" y="49562"/>
                  </a:lnTo>
                  <a:lnTo>
                    <a:pt x="49562" y="0"/>
                  </a:lnTo>
                  <a:close/>
                </a:path>
              </a:pathLst>
            </a:custGeom>
            <a:solidFill>
              <a:srgbClr val="EA43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8968662" y="11918659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5">
                  <a:moveTo>
                    <a:pt x="0" y="49562"/>
                  </a:moveTo>
                  <a:lnTo>
                    <a:pt x="49562" y="49562"/>
                  </a:lnTo>
                  <a:lnTo>
                    <a:pt x="49562" y="0"/>
                  </a:lnTo>
                  <a:lnTo>
                    <a:pt x="0" y="0"/>
                  </a:lnTo>
                  <a:lnTo>
                    <a:pt x="0" y="49562"/>
                  </a:lnTo>
                  <a:close/>
                </a:path>
              </a:pathLst>
            </a:custGeom>
            <a:ln w="4362">
              <a:solidFill>
                <a:srgbClr val="CCCC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2" name="object 52"/>
          <p:cNvGrpSpPr/>
          <p:nvPr/>
        </p:nvGrpSpPr>
        <p:grpSpPr>
          <a:xfrm>
            <a:off x="8966481" y="12141253"/>
            <a:ext cx="53975" cy="53975"/>
            <a:chOff x="8966481" y="12141253"/>
            <a:chExt cx="53975" cy="53975"/>
          </a:xfrm>
        </p:grpSpPr>
        <p:sp>
          <p:nvSpPr>
            <p:cNvPr id="53" name="object 53"/>
            <p:cNvSpPr/>
            <p:nvPr/>
          </p:nvSpPr>
          <p:spPr>
            <a:xfrm>
              <a:off x="8968662" y="12143434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5">
                  <a:moveTo>
                    <a:pt x="49562" y="0"/>
                  </a:moveTo>
                  <a:lnTo>
                    <a:pt x="0" y="0"/>
                  </a:lnTo>
                  <a:lnTo>
                    <a:pt x="0" y="49562"/>
                  </a:lnTo>
                  <a:lnTo>
                    <a:pt x="49562" y="49562"/>
                  </a:lnTo>
                  <a:lnTo>
                    <a:pt x="49562" y="0"/>
                  </a:lnTo>
                  <a:close/>
                </a:path>
              </a:pathLst>
            </a:custGeom>
            <a:solidFill>
              <a:srgbClr val="4285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8968662" y="12143434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5">
                  <a:moveTo>
                    <a:pt x="0" y="49562"/>
                  </a:moveTo>
                  <a:lnTo>
                    <a:pt x="49562" y="49562"/>
                  </a:lnTo>
                  <a:lnTo>
                    <a:pt x="49562" y="0"/>
                  </a:lnTo>
                  <a:lnTo>
                    <a:pt x="0" y="0"/>
                  </a:lnTo>
                  <a:lnTo>
                    <a:pt x="0" y="49562"/>
                  </a:lnTo>
                  <a:close/>
                </a:path>
              </a:pathLst>
            </a:custGeom>
            <a:ln w="4362">
              <a:solidFill>
                <a:srgbClr val="CCCC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5" name="object 55"/>
          <p:cNvGrpSpPr/>
          <p:nvPr/>
        </p:nvGrpSpPr>
        <p:grpSpPr>
          <a:xfrm>
            <a:off x="11091966" y="11674845"/>
            <a:ext cx="2477135" cy="1195705"/>
            <a:chOff x="11091966" y="11674845"/>
            <a:chExt cx="2477135" cy="1195705"/>
          </a:xfrm>
        </p:grpSpPr>
        <p:sp>
          <p:nvSpPr>
            <p:cNvPr id="56" name="object 56"/>
            <p:cNvSpPr/>
            <p:nvPr/>
          </p:nvSpPr>
          <p:spPr>
            <a:xfrm>
              <a:off x="11093553" y="11825119"/>
              <a:ext cx="2473960" cy="894715"/>
            </a:xfrm>
            <a:custGeom>
              <a:avLst/>
              <a:gdLst/>
              <a:ahLst/>
              <a:cxnLst/>
              <a:rect l="l" t="t" r="r" b="b"/>
              <a:pathLst>
                <a:path w="2473959" h="894715">
                  <a:moveTo>
                    <a:pt x="0" y="894213"/>
                  </a:moveTo>
                  <a:lnTo>
                    <a:pt x="371367" y="894213"/>
                  </a:lnTo>
                </a:path>
                <a:path w="2473959" h="894715">
                  <a:moveTo>
                    <a:pt x="866291" y="894213"/>
                  </a:moveTo>
                  <a:lnTo>
                    <a:pt x="1608328" y="894213"/>
                  </a:lnTo>
                </a:path>
                <a:path w="2473959" h="894715">
                  <a:moveTo>
                    <a:pt x="2103252" y="894213"/>
                  </a:moveTo>
                  <a:lnTo>
                    <a:pt x="2473921" y="894213"/>
                  </a:lnTo>
                </a:path>
                <a:path w="2473959" h="894715">
                  <a:moveTo>
                    <a:pt x="0" y="744829"/>
                  </a:moveTo>
                  <a:lnTo>
                    <a:pt x="371367" y="744829"/>
                  </a:lnTo>
                </a:path>
                <a:path w="2473959" h="894715">
                  <a:moveTo>
                    <a:pt x="866291" y="744829"/>
                  </a:moveTo>
                  <a:lnTo>
                    <a:pt x="1608328" y="744829"/>
                  </a:lnTo>
                </a:path>
                <a:path w="2473959" h="894715">
                  <a:moveTo>
                    <a:pt x="2103252" y="744829"/>
                  </a:moveTo>
                  <a:lnTo>
                    <a:pt x="2473921" y="744829"/>
                  </a:lnTo>
                </a:path>
                <a:path w="2473959" h="894715">
                  <a:moveTo>
                    <a:pt x="0" y="596142"/>
                  </a:moveTo>
                  <a:lnTo>
                    <a:pt x="371367" y="596142"/>
                  </a:lnTo>
                </a:path>
                <a:path w="2473959" h="894715">
                  <a:moveTo>
                    <a:pt x="866291" y="596142"/>
                  </a:moveTo>
                  <a:lnTo>
                    <a:pt x="2473921" y="596142"/>
                  </a:lnTo>
                </a:path>
                <a:path w="2473959" h="894715">
                  <a:moveTo>
                    <a:pt x="0" y="446757"/>
                  </a:moveTo>
                  <a:lnTo>
                    <a:pt x="371367" y="446757"/>
                  </a:lnTo>
                </a:path>
                <a:path w="2473959" h="894715">
                  <a:moveTo>
                    <a:pt x="866291" y="446757"/>
                  </a:moveTo>
                  <a:lnTo>
                    <a:pt x="2473921" y="446757"/>
                  </a:lnTo>
                </a:path>
                <a:path w="2473959" h="894715">
                  <a:moveTo>
                    <a:pt x="0" y="298071"/>
                  </a:moveTo>
                  <a:lnTo>
                    <a:pt x="371367" y="298071"/>
                  </a:lnTo>
                </a:path>
                <a:path w="2473959" h="894715">
                  <a:moveTo>
                    <a:pt x="866291" y="298071"/>
                  </a:moveTo>
                  <a:lnTo>
                    <a:pt x="2473921" y="298071"/>
                  </a:lnTo>
                </a:path>
                <a:path w="2473959" h="894715">
                  <a:moveTo>
                    <a:pt x="0" y="149384"/>
                  </a:moveTo>
                  <a:lnTo>
                    <a:pt x="371367" y="149384"/>
                  </a:lnTo>
                </a:path>
                <a:path w="2473959" h="894715">
                  <a:moveTo>
                    <a:pt x="866291" y="149384"/>
                  </a:moveTo>
                  <a:lnTo>
                    <a:pt x="2473921" y="149384"/>
                  </a:lnTo>
                </a:path>
                <a:path w="2473959" h="894715">
                  <a:moveTo>
                    <a:pt x="0" y="0"/>
                  </a:moveTo>
                  <a:lnTo>
                    <a:pt x="371367" y="0"/>
                  </a:lnTo>
                </a:path>
                <a:path w="2473959" h="894715">
                  <a:moveTo>
                    <a:pt x="866291" y="0"/>
                  </a:moveTo>
                  <a:lnTo>
                    <a:pt x="2473921" y="0"/>
                  </a:lnTo>
                </a:path>
              </a:pathLst>
            </a:custGeom>
            <a:ln w="3175">
              <a:solidFill>
                <a:srgbClr val="B7B7B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1464921" y="11735767"/>
              <a:ext cx="495300" cy="1132840"/>
            </a:xfrm>
            <a:custGeom>
              <a:avLst/>
              <a:gdLst/>
              <a:ahLst/>
              <a:cxnLst/>
              <a:rect l="l" t="t" r="r" b="b"/>
              <a:pathLst>
                <a:path w="495300" h="1132840">
                  <a:moveTo>
                    <a:pt x="494923" y="0"/>
                  </a:moveTo>
                  <a:lnTo>
                    <a:pt x="0" y="0"/>
                  </a:lnTo>
                  <a:lnTo>
                    <a:pt x="0" y="1132251"/>
                  </a:lnTo>
                  <a:lnTo>
                    <a:pt x="494923" y="1132251"/>
                  </a:lnTo>
                  <a:lnTo>
                    <a:pt x="494923" y="0"/>
                  </a:lnTo>
                  <a:close/>
                </a:path>
              </a:pathLst>
            </a:custGeom>
            <a:solidFill>
              <a:srgbClr val="EA43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1464921" y="11735767"/>
              <a:ext cx="495300" cy="1132840"/>
            </a:xfrm>
            <a:custGeom>
              <a:avLst/>
              <a:gdLst/>
              <a:ahLst/>
              <a:cxnLst/>
              <a:rect l="l" t="t" r="r" b="b"/>
              <a:pathLst>
                <a:path w="495300" h="1132840">
                  <a:moveTo>
                    <a:pt x="0" y="1132251"/>
                  </a:moveTo>
                  <a:lnTo>
                    <a:pt x="494923" y="1132251"/>
                  </a:lnTo>
                  <a:lnTo>
                    <a:pt x="494923" y="0"/>
                  </a:lnTo>
                  <a:lnTo>
                    <a:pt x="0" y="0"/>
                  </a:lnTo>
                  <a:lnTo>
                    <a:pt x="0" y="1132251"/>
                  </a:lnTo>
                  <a:close/>
                </a:path>
              </a:pathLst>
            </a:custGeom>
            <a:ln w="4362">
              <a:solidFill>
                <a:srgbClr val="CCCC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2701882" y="12443599"/>
              <a:ext cx="495300" cy="424815"/>
            </a:xfrm>
            <a:custGeom>
              <a:avLst/>
              <a:gdLst/>
              <a:ahLst/>
              <a:cxnLst/>
              <a:rect l="l" t="t" r="r" b="b"/>
              <a:pathLst>
                <a:path w="495300" h="424815">
                  <a:moveTo>
                    <a:pt x="494923" y="0"/>
                  </a:moveTo>
                  <a:lnTo>
                    <a:pt x="0" y="0"/>
                  </a:lnTo>
                  <a:lnTo>
                    <a:pt x="0" y="424419"/>
                  </a:lnTo>
                  <a:lnTo>
                    <a:pt x="494923" y="424419"/>
                  </a:lnTo>
                  <a:lnTo>
                    <a:pt x="494923" y="0"/>
                  </a:lnTo>
                  <a:close/>
                </a:path>
              </a:pathLst>
            </a:custGeom>
            <a:solidFill>
              <a:srgbClr val="4285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2701882" y="12443599"/>
              <a:ext cx="495300" cy="424815"/>
            </a:xfrm>
            <a:custGeom>
              <a:avLst/>
              <a:gdLst/>
              <a:ahLst/>
              <a:cxnLst/>
              <a:rect l="l" t="t" r="r" b="b"/>
              <a:pathLst>
                <a:path w="495300" h="424815">
                  <a:moveTo>
                    <a:pt x="0" y="424419"/>
                  </a:moveTo>
                  <a:lnTo>
                    <a:pt x="494923" y="424419"/>
                  </a:lnTo>
                  <a:lnTo>
                    <a:pt x="494923" y="0"/>
                  </a:lnTo>
                  <a:lnTo>
                    <a:pt x="0" y="0"/>
                  </a:lnTo>
                  <a:lnTo>
                    <a:pt x="0" y="424419"/>
                  </a:lnTo>
                  <a:close/>
                </a:path>
              </a:pathLst>
            </a:custGeom>
            <a:ln w="4362">
              <a:solidFill>
                <a:srgbClr val="CCCC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1093553" y="11676433"/>
              <a:ext cx="2473960" cy="1191895"/>
            </a:xfrm>
            <a:custGeom>
              <a:avLst/>
              <a:gdLst/>
              <a:ahLst/>
              <a:cxnLst/>
              <a:rect l="l" t="t" r="r" b="b"/>
              <a:pathLst>
                <a:path w="2473959" h="1191895">
                  <a:moveTo>
                    <a:pt x="0" y="1191586"/>
                  </a:moveTo>
                  <a:lnTo>
                    <a:pt x="0" y="0"/>
                  </a:lnTo>
                </a:path>
                <a:path w="2473959" h="1191895">
                  <a:moveTo>
                    <a:pt x="0" y="1191586"/>
                  </a:moveTo>
                  <a:lnTo>
                    <a:pt x="2473921" y="119158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12820708" y="12292568"/>
            <a:ext cx="258445" cy="1371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00" spc="-10" dirty="0">
                <a:latin typeface="Arial"/>
                <a:cs typeface="Arial"/>
              </a:rPr>
              <a:t>0.497</a:t>
            </a:r>
            <a:endParaRPr sz="7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0918206" y="12816228"/>
            <a:ext cx="139065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0" dirty="0">
                <a:latin typeface="Arial"/>
                <a:cs typeface="Arial"/>
              </a:rPr>
              <a:t>0.44</a:t>
            </a:r>
            <a:endParaRPr sz="45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0918206" y="12667251"/>
            <a:ext cx="139065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0" dirty="0">
                <a:latin typeface="Arial"/>
                <a:cs typeface="Arial"/>
              </a:rPr>
              <a:t>0.46</a:t>
            </a:r>
            <a:endParaRPr sz="45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0918206" y="12518273"/>
            <a:ext cx="139065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0" dirty="0">
                <a:latin typeface="Arial"/>
                <a:cs typeface="Arial"/>
              </a:rPr>
              <a:t>0.48</a:t>
            </a:r>
            <a:endParaRPr sz="45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0950607" y="12369179"/>
            <a:ext cx="106680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5" dirty="0">
                <a:latin typeface="Arial"/>
                <a:cs typeface="Arial"/>
              </a:rPr>
              <a:t>0.5</a:t>
            </a:r>
            <a:endParaRPr sz="45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0918206" y="12220202"/>
            <a:ext cx="139065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0" dirty="0">
                <a:latin typeface="Arial"/>
                <a:cs typeface="Arial"/>
              </a:rPr>
              <a:t>0.52</a:t>
            </a:r>
            <a:endParaRPr sz="45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0918206" y="12071283"/>
            <a:ext cx="139065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0" dirty="0">
                <a:latin typeface="Arial"/>
                <a:cs typeface="Arial"/>
              </a:rPr>
              <a:t>0.54</a:t>
            </a:r>
            <a:endParaRPr sz="45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0918206" y="11922306"/>
            <a:ext cx="139065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0" dirty="0">
                <a:latin typeface="Arial"/>
                <a:cs typeface="Arial"/>
              </a:rPr>
              <a:t>0.56</a:t>
            </a:r>
            <a:endParaRPr sz="45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0918206" y="11773328"/>
            <a:ext cx="139065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spc="-20" dirty="0">
                <a:latin typeface="Arial"/>
                <a:cs typeface="Arial"/>
              </a:rPr>
              <a:t>0.58</a:t>
            </a:r>
            <a:endParaRPr sz="45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1454199" y="12915062"/>
            <a:ext cx="517525" cy="165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spc="-10" dirty="0">
                <a:latin typeface="Arial"/>
                <a:cs typeface="Arial"/>
              </a:rPr>
              <a:t>Attending</a:t>
            </a:r>
            <a:endParaRPr sz="9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2739733" y="12915062"/>
            <a:ext cx="419734" cy="165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spc="-10" dirty="0">
                <a:latin typeface="Arial"/>
                <a:cs typeface="Arial"/>
              </a:rPr>
              <a:t>Trainee</a:t>
            </a:r>
            <a:endParaRPr sz="9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0770382" y="12169231"/>
            <a:ext cx="156210" cy="20701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900" spc="-25" dirty="0">
                <a:latin typeface="Arial"/>
                <a:cs typeface="Arial"/>
              </a:rPr>
              <a:t>F:S</a:t>
            </a:r>
            <a:endParaRPr sz="9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0925207" y="11285620"/>
            <a:ext cx="2680970" cy="40322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404495">
              <a:lnSpc>
                <a:spcPct val="100000"/>
              </a:lnSpc>
              <a:spcBef>
                <a:spcPts val="505"/>
              </a:spcBef>
            </a:pPr>
            <a:r>
              <a:rPr sz="1200" b="1" dirty="0">
                <a:latin typeface="Arial"/>
                <a:cs typeface="Arial"/>
              </a:rPr>
              <a:t>Mean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F:S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While</a:t>
            </a:r>
            <a:r>
              <a:rPr sz="1200" b="1" spc="-5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Operating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280"/>
              </a:spcBef>
              <a:tabLst>
                <a:tab pos="670560" algn="l"/>
                <a:tab pos="2641600" algn="l"/>
              </a:tabLst>
            </a:pPr>
            <a:r>
              <a:rPr sz="675" baseline="-37037" dirty="0">
                <a:latin typeface="Arial"/>
                <a:cs typeface="Arial"/>
              </a:rPr>
              <a:t>0.6</a:t>
            </a:r>
            <a:r>
              <a:rPr sz="675" spc="390" baseline="-37037" dirty="0">
                <a:latin typeface="Arial"/>
                <a:cs typeface="Arial"/>
              </a:rPr>
              <a:t> </a:t>
            </a:r>
            <a:r>
              <a:rPr sz="700" u="sng" dirty="0">
                <a:uFill>
                  <a:solidFill>
                    <a:srgbClr val="B7B7B7"/>
                  </a:solidFill>
                </a:uFill>
                <a:latin typeface="Arial"/>
                <a:cs typeface="Arial"/>
              </a:rPr>
              <a:t>	</a:t>
            </a:r>
            <a:r>
              <a:rPr sz="700" u="sng" spc="-10" dirty="0">
                <a:uFill>
                  <a:solidFill>
                    <a:srgbClr val="B7B7B7"/>
                  </a:solidFill>
                </a:uFill>
                <a:latin typeface="Arial"/>
                <a:cs typeface="Arial"/>
              </a:rPr>
              <a:t>0.592</a:t>
            </a:r>
            <a:r>
              <a:rPr sz="700" u="sng" dirty="0">
                <a:uFill>
                  <a:solidFill>
                    <a:srgbClr val="B7B7B7"/>
                  </a:solidFill>
                </a:uFill>
                <a:latin typeface="Arial"/>
                <a:cs typeface="Arial"/>
              </a:rPr>
              <a:t>	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12978185" y="11885024"/>
            <a:ext cx="54610" cy="54610"/>
            <a:chOff x="12978185" y="11885024"/>
            <a:chExt cx="54610" cy="54610"/>
          </a:xfrm>
        </p:grpSpPr>
        <p:sp>
          <p:nvSpPr>
            <p:cNvPr id="76" name="object 76"/>
            <p:cNvSpPr/>
            <p:nvPr/>
          </p:nvSpPr>
          <p:spPr>
            <a:xfrm>
              <a:off x="12980407" y="11887247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5">
                  <a:moveTo>
                    <a:pt x="49562" y="0"/>
                  </a:moveTo>
                  <a:lnTo>
                    <a:pt x="0" y="0"/>
                  </a:lnTo>
                  <a:lnTo>
                    <a:pt x="0" y="49562"/>
                  </a:lnTo>
                  <a:lnTo>
                    <a:pt x="49562" y="49562"/>
                  </a:lnTo>
                  <a:lnTo>
                    <a:pt x="49562" y="0"/>
                  </a:lnTo>
                  <a:close/>
                </a:path>
              </a:pathLst>
            </a:custGeom>
            <a:solidFill>
              <a:srgbClr val="EA43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2980407" y="11887247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5">
                  <a:moveTo>
                    <a:pt x="0" y="49562"/>
                  </a:moveTo>
                  <a:lnTo>
                    <a:pt x="49562" y="49562"/>
                  </a:lnTo>
                  <a:lnTo>
                    <a:pt x="49562" y="0"/>
                  </a:lnTo>
                  <a:lnTo>
                    <a:pt x="0" y="0"/>
                  </a:lnTo>
                  <a:lnTo>
                    <a:pt x="0" y="49562"/>
                  </a:lnTo>
                  <a:close/>
                </a:path>
              </a:pathLst>
            </a:custGeom>
            <a:ln w="4362">
              <a:solidFill>
                <a:srgbClr val="CCCC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 txBox="1"/>
          <p:nvPr/>
        </p:nvSpPr>
        <p:spPr>
          <a:xfrm>
            <a:off x="13040306" y="11831965"/>
            <a:ext cx="44386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-10" dirty="0">
                <a:solidFill>
                  <a:srgbClr val="1A1A1A"/>
                </a:solidFill>
                <a:latin typeface="Arial"/>
                <a:cs typeface="Arial"/>
              </a:rPr>
              <a:t>Attending</a:t>
            </a:r>
            <a:endParaRPr sz="750">
              <a:latin typeface="Arial"/>
              <a:cs typeface="Arial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12978226" y="12111935"/>
            <a:ext cx="53975" cy="53975"/>
            <a:chOff x="12978226" y="12111935"/>
            <a:chExt cx="53975" cy="53975"/>
          </a:xfrm>
        </p:grpSpPr>
        <p:sp>
          <p:nvSpPr>
            <p:cNvPr id="80" name="object 80"/>
            <p:cNvSpPr/>
            <p:nvPr/>
          </p:nvSpPr>
          <p:spPr>
            <a:xfrm>
              <a:off x="12980407" y="12114116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5">
                  <a:moveTo>
                    <a:pt x="49562" y="0"/>
                  </a:moveTo>
                  <a:lnTo>
                    <a:pt x="0" y="0"/>
                  </a:lnTo>
                  <a:lnTo>
                    <a:pt x="0" y="49562"/>
                  </a:lnTo>
                  <a:lnTo>
                    <a:pt x="49562" y="49562"/>
                  </a:lnTo>
                  <a:lnTo>
                    <a:pt x="49562" y="0"/>
                  </a:lnTo>
                  <a:close/>
                </a:path>
              </a:pathLst>
            </a:custGeom>
            <a:solidFill>
              <a:srgbClr val="4285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2980407" y="12114116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5">
                  <a:moveTo>
                    <a:pt x="0" y="49562"/>
                  </a:moveTo>
                  <a:lnTo>
                    <a:pt x="49562" y="49562"/>
                  </a:lnTo>
                  <a:lnTo>
                    <a:pt x="49562" y="0"/>
                  </a:lnTo>
                  <a:lnTo>
                    <a:pt x="0" y="0"/>
                  </a:lnTo>
                  <a:lnTo>
                    <a:pt x="0" y="49562"/>
                  </a:lnTo>
                  <a:close/>
                </a:path>
              </a:pathLst>
            </a:custGeom>
            <a:ln w="4362">
              <a:solidFill>
                <a:srgbClr val="CCCC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" name="object 82"/>
          <p:cNvSpPr txBox="1"/>
          <p:nvPr/>
        </p:nvSpPr>
        <p:spPr>
          <a:xfrm>
            <a:off x="13040306" y="12058834"/>
            <a:ext cx="36131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-10" dirty="0">
                <a:solidFill>
                  <a:srgbClr val="1A1A1A"/>
                </a:solidFill>
                <a:latin typeface="Arial"/>
                <a:cs typeface="Arial"/>
              </a:rPr>
              <a:t>Trainee</a:t>
            </a:r>
            <a:endParaRPr sz="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36117-F5F7-C4C0-8113-105E069A2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7ADAA9-1A8B-AFDD-2061-7A9B968637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6">
            <a:extLst>
              <a:ext uri="{FF2B5EF4-FFF2-40B4-BE49-F238E27FC236}">
                <a16:creationId xmlns:a16="http://schemas.microsoft.com/office/drawing/2014/main" id="{F53A59BC-782F-7C21-5DEB-67DA17827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072056"/>
              </p:ext>
            </p:extLst>
          </p:nvPr>
        </p:nvGraphicFramePr>
        <p:xfrm>
          <a:off x="6394450" y="3654425"/>
          <a:ext cx="6347459" cy="628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6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6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Attending</a:t>
                      </a:r>
                      <a:r>
                        <a:rPr sz="9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(n=3)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Trainee</a:t>
                      </a:r>
                      <a:r>
                        <a:rPr sz="9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(n=3)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sz="900" b="1" spc="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Difference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Mean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AFD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while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operating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0.842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(0.15)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016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0.775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(0.09)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0.067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Mean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F:S</a:t>
                      </a:r>
                      <a:r>
                        <a:rPr sz="9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while</a:t>
                      </a:r>
                      <a:r>
                        <a:rPr sz="9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operating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08634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0.592</a:t>
                      </a:r>
                      <a:r>
                        <a:rPr sz="9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(0.24)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0165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0.497</a:t>
                      </a:r>
                      <a:r>
                        <a:rPr sz="9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(0.10)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0.095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22">
            <a:extLst>
              <a:ext uri="{FF2B5EF4-FFF2-40B4-BE49-F238E27FC236}">
                <a16:creationId xmlns:a16="http://schemas.microsoft.com/office/drawing/2014/main" id="{55A48646-054A-6E90-B2F5-EB57013A91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75807"/>
              </p:ext>
            </p:extLst>
          </p:nvPr>
        </p:nvGraphicFramePr>
        <p:xfrm>
          <a:off x="5708650" y="4492411"/>
          <a:ext cx="7390129" cy="702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2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4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Trainee</a:t>
                      </a:r>
                      <a:r>
                        <a:rPr sz="9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(n=1)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Attending</a:t>
                      </a:r>
                      <a:r>
                        <a:rPr sz="9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(n=1)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R="1905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sz="900" b="1" spc="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Difference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Paired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T-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test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P-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Mean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Pupil Size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Case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20" dirty="0">
                          <a:latin typeface="Calibri"/>
                          <a:cs typeface="Calibri"/>
                        </a:rPr>
                        <a:t>(mm)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4.594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(0.47)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3.584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(0.35)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1.010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(0.60)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&lt;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0.001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Mean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Pupil Size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Case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20" dirty="0">
                          <a:latin typeface="Calibri"/>
                          <a:cs typeface="Calibri"/>
                        </a:rPr>
                        <a:t>(mm)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3.615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(0.37)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3.576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(0.27)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0195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0.039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(0.045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&lt;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0.001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object 23">
            <a:extLst>
              <a:ext uri="{FF2B5EF4-FFF2-40B4-BE49-F238E27FC236}">
                <a16:creationId xmlns:a16="http://schemas.microsoft.com/office/drawing/2014/main" id="{7BCF9A12-9C42-EC77-EE0D-D3FBB9A967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378315"/>
              </p:ext>
            </p:extLst>
          </p:nvPr>
        </p:nvGraphicFramePr>
        <p:xfrm>
          <a:off x="5711827" y="5192181"/>
          <a:ext cx="7386952" cy="1003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7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7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4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74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06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274955" marR="167640" indent="-99695">
                        <a:lnSpc>
                          <a:spcPct val="101800"/>
                        </a:lnSpc>
                        <a:spcBef>
                          <a:spcPts val="10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Attending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(n=1)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Trainee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(n=1)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1778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Median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3092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0" dirty="0">
                          <a:latin typeface="Calibri"/>
                          <a:cs typeface="Calibri"/>
                        </a:rPr>
                        <a:t>25th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30924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0" dirty="0">
                          <a:latin typeface="Calibri"/>
                          <a:cs typeface="Calibri"/>
                        </a:rPr>
                        <a:t>75th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Median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32258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0" dirty="0">
                          <a:latin typeface="Calibri"/>
                          <a:cs typeface="Calibri"/>
                        </a:rPr>
                        <a:t>25th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0" dirty="0">
                          <a:latin typeface="Calibri"/>
                          <a:cs typeface="Calibri"/>
                        </a:rPr>
                        <a:t>75th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Mann-Whitney</a:t>
                      </a:r>
                      <a:r>
                        <a:rPr sz="9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Test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25" dirty="0">
                          <a:latin typeface="Calibri"/>
                          <a:cs typeface="Calibri"/>
                        </a:rPr>
                        <a:t>P-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Value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AFD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Case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0" dirty="0">
                          <a:latin typeface="Calibri"/>
                          <a:cs typeface="Calibri"/>
                        </a:rPr>
                        <a:t>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210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31686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140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316865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380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281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3162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160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521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&lt;0.001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AFD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Case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0" dirty="0">
                          <a:latin typeface="Calibri"/>
                          <a:cs typeface="Calibri"/>
                        </a:rPr>
                        <a:t>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130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3467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90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31623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230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130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34671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80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240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&lt;0.001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287FFDA-DCDB-AD27-B80E-ACD0AC8E9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519878"/>
              </p:ext>
            </p:extLst>
          </p:nvPr>
        </p:nvGraphicFramePr>
        <p:xfrm>
          <a:off x="3350684" y="6598550"/>
          <a:ext cx="1340273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9566">
                  <a:extLst>
                    <a:ext uri="{9D8B030D-6E8A-4147-A177-3AD203B41FA5}">
                      <a16:colId xmlns:a16="http://schemas.microsoft.com/office/drawing/2014/main" val="16569237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035942221"/>
                    </a:ext>
                  </a:extLst>
                </a:gridCol>
                <a:gridCol w="3350683">
                  <a:extLst>
                    <a:ext uri="{9D8B030D-6E8A-4147-A177-3AD203B41FA5}">
                      <a16:colId xmlns:a16="http://schemas.microsoft.com/office/drawing/2014/main" val="916298745"/>
                    </a:ext>
                  </a:extLst>
                </a:gridCol>
                <a:gridCol w="3350683">
                  <a:extLst>
                    <a:ext uri="{9D8B030D-6E8A-4147-A177-3AD203B41FA5}">
                      <a16:colId xmlns:a16="http://schemas.microsoft.com/office/drawing/2014/main" val="42943678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Attending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Trainee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P-Val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6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Mean AFD while operating (all cases)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0.842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(0.15)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501650" algn="l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US" sz="1800" dirty="0">
                          <a:latin typeface="Calibri"/>
                          <a:cs typeface="Calibri"/>
                        </a:rPr>
                        <a:t>                   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0.775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(0.09)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calculated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7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Mean F:S while operating (all cases)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634" algn="l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US" sz="1800" dirty="0">
                          <a:latin typeface="Calibri"/>
                          <a:cs typeface="Calibri"/>
                        </a:rPr>
                        <a:t>       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0.592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(0.24)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501650" algn="l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lang="en-US" sz="1800" dirty="0">
                          <a:latin typeface="Calibri"/>
                          <a:cs typeface="Calibri"/>
                        </a:rPr>
                        <a:t>                  0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.497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(0.10)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calculated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138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Mean Pupil Size Case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13384" algn="l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US" sz="1800" dirty="0">
                          <a:latin typeface="Calibri"/>
                          <a:cs typeface="Calibri"/>
                        </a:rPr>
                        <a:t>         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4.594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(0.47)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413384" algn="l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US" sz="1800" dirty="0">
                          <a:latin typeface="Calibri"/>
                          <a:cs typeface="Calibri"/>
                        </a:rPr>
                        <a:t>           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3.584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(0.35)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&lt; 0.001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289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Mean Pupil Size Case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3.615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(0.37)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413384" algn="l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US" sz="1800" dirty="0">
                          <a:latin typeface="Calibri"/>
                          <a:cs typeface="Calibri"/>
                        </a:rPr>
                        <a:t>           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3.576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(0.27)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&lt; 0.001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608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Median AFD Case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&lt; 0.001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79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Median AFD Case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&lt; 0.001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329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13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835</Words>
  <Application>Microsoft Office PowerPoint</Application>
  <PresentationFormat>Custom</PresentationFormat>
  <Paragraphs>212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Times New Roman</vt:lpstr>
      <vt:lpstr>Wingdings</vt:lpstr>
      <vt:lpstr>Office Theme</vt:lpstr>
      <vt:lpstr>Intraoperative Cognitive Load Differences between Trainees and Attending Surgeons: A Pilot Study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Nelson, Alex J</cp:lastModifiedBy>
  <cp:revision>2</cp:revision>
  <dcterms:created xsi:type="dcterms:W3CDTF">2023-08-01T16:30:16Z</dcterms:created>
  <dcterms:modified xsi:type="dcterms:W3CDTF">2023-08-15T16:19:57Z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2023-07-26T00:00:00Z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2023-08-01T00:00:00Z</vt:filetime>
  </property>
  <property fmtid="{D5CDD505-2E9C-101B-9397-08002B2CF9AE}" pid="5" name="Producer">
    <vt:lpwstr>Microsoft® PowerPoint® for Microsoft 365</vt:lpwstr>
  </property>
</Properties>
</file>