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CC495-EEE9-4D0F-9D78-3F00BE416BAD}" v="3" dt="2023-08-16T14:09:07.1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04" autoAdjust="0"/>
    <p:restoredTop sz="94404" autoAdjust="0"/>
  </p:normalViewPr>
  <p:slideViewPr>
    <p:cSldViewPr snapToGrid="0">
      <p:cViewPr varScale="1">
        <p:scale>
          <a:sx n="74" d="100"/>
          <a:sy n="74" d="100"/>
        </p:scale>
        <p:origin x="288" y="56"/>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wthami Mahendran" userId="dd9e601a35f23e2a" providerId="LiveId" clId="{375CC495-EEE9-4D0F-9D78-3F00BE416BAD}"/>
    <pc:docChg chg="undo redo custSel delSld modSld">
      <pc:chgData name="Gowthami Mahendran" userId="dd9e601a35f23e2a" providerId="LiveId" clId="{375CC495-EEE9-4D0F-9D78-3F00BE416BAD}" dt="2023-08-16T14:09:35.240" v="1657" actId="1076"/>
      <pc:docMkLst>
        <pc:docMk/>
      </pc:docMkLst>
      <pc:sldChg chg="modSp mod">
        <pc:chgData name="Gowthami Mahendran" userId="dd9e601a35f23e2a" providerId="LiveId" clId="{375CC495-EEE9-4D0F-9D78-3F00BE416BAD}" dt="2023-08-15T17:43:11.073" v="1634" actId="1076"/>
        <pc:sldMkLst>
          <pc:docMk/>
          <pc:sldMk cId="841745966" sldId="256"/>
        </pc:sldMkLst>
        <pc:spChg chg="mod">
          <ac:chgData name="Gowthami Mahendran" userId="dd9e601a35f23e2a" providerId="LiveId" clId="{375CC495-EEE9-4D0F-9D78-3F00BE416BAD}" dt="2023-08-15T17:43:11.073" v="1634" actId="1076"/>
          <ac:spMkLst>
            <pc:docMk/>
            <pc:sldMk cId="841745966" sldId="256"/>
            <ac:spMk id="2" creationId="{00000000-0000-0000-0000-000000000000}"/>
          </ac:spMkLst>
        </pc:spChg>
        <pc:spChg chg="mod">
          <ac:chgData name="Gowthami Mahendran" userId="dd9e601a35f23e2a" providerId="LiveId" clId="{375CC495-EEE9-4D0F-9D78-3F00BE416BAD}" dt="2023-08-15T17:42:53.022" v="1629" actId="1076"/>
          <ac:spMkLst>
            <pc:docMk/>
            <pc:sldMk cId="841745966" sldId="256"/>
            <ac:spMk id="4" creationId="{00000000-0000-0000-0000-000000000000}"/>
          </ac:spMkLst>
        </pc:spChg>
      </pc:sldChg>
      <pc:sldChg chg="modSp mod">
        <pc:chgData name="Gowthami Mahendran" userId="dd9e601a35f23e2a" providerId="LiveId" clId="{375CC495-EEE9-4D0F-9D78-3F00BE416BAD}" dt="2023-08-15T16:52:22.567" v="1236" actId="20577"/>
        <pc:sldMkLst>
          <pc:docMk/>
          <pc:sldMk cId="1815115330" sldId="359"/>
        </pc:sldMkLst>
        <pc:spChg chg="mod">
          <ac:chgData name="Gowthami Mahendran" userId="dd9e601a35f23e2a" providerId="LiveId" clId="{375CC495-EEE9-4D0F-9D78-3F00BE416BAD}" dt="2023-08-15T14:36:25.502" v="101" actId="20577"/>
          <ac:spMkLst>
            <pc:docMk/>
            <pc:sldMk cId="1815115330" sldId="359"/>
            <ac:spMk id="2" creationId="{00000000-0000-0000-0000-000000000000}"/>
          </ac:spMkLst>
        </pc:spChg>
        <pc:spChg chg="mod">
          <ac:chgData name="Gowthami Mahendran" userId="dd9e601a35f23e2a" providerId="LiveId" clId="{375CC495-EEE9-4D0F-9D78-3F00BE416BAD}" dt="2023-08-15T16:52:22.567" v="1236" actId="20577"/>
          <ac:spMkLst>
            <pc:docMk/>
            <pc:sldMk cId="1815115330" sldId="359"/>
            <ac:spMk id="3" creationId="{00000000-0000-0000-0000-000000000000}"/>
          </ac:spMkLst>
        </pc:spChg>
      </pc:sldChg>
      <pc:sldChg chg="modSp mod">
        <pc:chgData name="Gowthami Mahendran" userId="dd9e601a35f23e2a" providerId="LiveId" clId="{375CC495-EEE9-4D0F-9D78-3F00BE416BAD}" dt="2023-08-15T14:51:11.642" v="552" actId="1076"/>
        <pc:sldMkLst>
          <pc:docMk/>
          <pc:sldMk cId="3204201780" sldId="360"/>
        </pc:sldMkLst>
        <pc:spChg chg="mod">
          <ac:chgData name="Gowthami Mahendran" userId="dd9e601a35f23e2a" providerId="LiveId" clId="{375CC495-EEE9-4D0F-9D78-3F00BE416BAD}" dt="2023-08-15T14:36:32.805" v="104" actId="20577"/>
          <ac:spMkLst>
            <pc:docMk/>
            <pc:sldMk cId="3204201780" sldId="360"/>
            <ac:spMk id="2" creationId="{00000000-0000-0000-0000-000000000000}"/>
          </ac:spMkLst>
        </pc:spChg>
        <pc:spChg chg="mod">
          <ac:chgData name="Gowthami Mahendran" userId="dd9e601a35f23e2a" providerId="LiveId" clId="{375CC495-EEE9-4D0F-9D78-3F00BE416BAD}" dt="2023-08-15T14:51:11.642" v="552" actId="1076"/>
          <ac:spMkLst>
            <pc:docMk/>
            <pc:sldMk cId="3204201780" sldId="360"/>
            <ac:spMk id="3" creationId="{00000000-0000-0000-0000-000000000000}"/>
          </ac:spMkLst>
        </pc:spChg>
      </pc:sldChg>
      <pc:sldChg chg="modSp mod">
        <pc:chgData name="Gowthami Mahendran" userId="dd9e601a35f23e2a" providerId="LiveId" clId="{375CC495-EEE9-4D0F-9D78-3F00BE416BAD}" dt="2023-08-15T16:58:00.466" v="1613" actId="20577"/>
        <pc:sldMkLst>
          <pc:docMk/>
          <pc:sldMk cId="3331534858" sldId="361"/>
        </pc:sldMkLst>
        <pc:spChg chg="mod">
          <ac:chgData name="Gowthami Mahendran" userId="dd9e601a35f23e2a" providerId="LiveId" clId="{375CC495-EEE9-4D0F-9D78-3F00BE416BAD}" dt="2023-08-15T16:58:00.466" v="1613" actId="20577"/>
          <ac:spMkLst>
            <pc:docMk/>
            <pc:sldMk cId="3331534858" sldId="361"/>
            <ac:spMk id="2" creationId="{00000000-0000-0000-0000-000000000000}"/>
          </ac:spMkLst>
        </pc:spChg>
        <pc:spChg chg="mod">
          <ac:chgData name="Gowthami Mahendran" userId="dd9e601a35f23e2a" providerId="LiveId" clId="{375CC495-EEE9-4D0F-9D78-3F00BE416BAD}" dt="2023-08-15T16:57:17.702" v="1591" actId="20577"/>
          <ac:spMkLst>
            <pc:docMk/>
            <pc:sldMk cId="3331534858" sldId="361"/>
            <ac:spMk id="3" creationId="{00000000-0000-0000-0000-000000000000}"/>
          </ac:spMkLst>
        </pc:spChg>
      </pc:sldChg>
      <pc:sldChg chg="del">
        <pc:chgData name="Gowthami Mahendran" userId="dd9e601a35f23e2a" providerId="LiveId" clId="{375CC495-EEE9-4D0F-9D78-3F00BE416BAD}" dt="2023-08-15T14:15:06.304" v="0" actId="2696"/>
        <pc:sldMkLst>
          <pc:docMk/>
          <pc:sldMk cId="145424868" sldId="362"/>
        </pc:sldMkLst>
      </pc:sldChg>
      <pc:sldChg chg="addSp modSp mod">
        <pc:chgData name="Gowthami Mahendran" userId="dd9e601a35f23e2a" providerId="LiveId" clId="{375CC495-EEE9-4D0F-9D78-3F00BE416BAD}" dt="2023-08-16T14:09:35.240" v="1657" actId="1076"/>
        <pc:sldMkLst>
          <pc:docMk/>
          <pc:sldMk cId="3905540406" sldId="363"/>
        </pc:sldMkLst>
        <pc:spChg chg="mod">
          <ac:chgData name="Gowthami Mahendran" userId="dd9e601a35f23e2a" providerId="LiveId" clId="{375CC495-EEE9-4D0F-9D78-3F00BE416BAD}" dt="2023-08-15T16:47:18.853" v="1207" actId="20577"/>
          <ac:spMkLst>
            <pc:docMk/>
            <pc:sldMk cId="3905540406" sldId="363"/>
            <ac:spMk id="3" creationId="{00000000-0000-0000-0000-000000000000}"/>
          </ac:spMkLst>
        </pc:spChg>
        <pc:spChg chg="add mod">
          <ac:chgData name="Gowthami Mahendran" userId="dd9e601a35f23e2a" providerId="LiveId" clId="{375CC495-EEE9-4D0F-9D78-3F00BE416BAD}" dt="2023-08-16T14:09:35.240" v="1657" actId="1076"/>
          <ac:spMkLst>
            <pc:docMk/>
            <pc:sldMk cId="3905540406" sldId="363"/>
            <ac:spMk id="4" creationId="{43733CD2-91D5-D8F4-6D51-82B2104951D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8/16/2023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8/16/2023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59473" y="2162643"/>
            <a:ext cx="8447170"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Multi-omics approach to study novel genes and pathways affected in Miller-</a:t>
            </a:r>
            <a:r>
              <a:rPr lang="en-US" sz="2800" b="1" i="1" dirty="0" err="1">
                <a:solidFill>
                  <a:srgbClr val="A90533"/>
                </a:solidFill>
                <a:latin typeface="+mn-lt"/>
              </a:rPr>
              <a:t>Dieker</a:t>
            </a:r>
            <a:r>
              <a:rPr lang="en-US" sz="2800" b="1" i="1" dirty="0">
                <a:solidFill>
                  <a:srgbClr val="A90533"/>
                </a:solidFill>
                <a:latin typeface="+mn-lt"/>
              </a:rPr>
              <a:t> Syndrome</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3580249" y="3654567"/>
            <a:ext cx="4199483" cy="923330"/>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Gowthami Mahendran</a:t>
            </a:r>
          </a:p>
          <a:p>
            <a:pPr algn="ctr"/>
            <a:r>
              <a:rPr lang="en-US" dirty="0">
                <a:solidFill>
                  <a:srgbClr val="A90533"/>
                </a:solidFill>
              </a:rPr>
              <a:t>Ph. D candidate, University of Notre Dame</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we found</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At the RNA level, significant up (1286) and downregulated (1515) genes in MDS cells were analyzed using Ingenuity Pathway Analysis (IPA), which suggested suppressed synaptogenesis and enhanced cardiac hypertrophy. At the protein level, significant up (213) and downregulated (237) genes in MDS cells have roles in synaptogenesis, skeletal system, and organ development. </a:t>
            </a:r>
          </a:p>
          <a:p>
            <a:pPr marL="457200" indent="-457200">
              <a:buFont typeface="Arial" panose="020B0604020202020204" pitchFamily="34" charset="0"/>
              <a:buChar char="•"/>
            </a:pPr>
            <a:r>
              <a:rPr lang="en-US" sz="2400" dirty="0"/>
              <a:t>Among the differentially expressed RNAs and proteins, several genes (</a:t>
            </a:r>
            <a:r>
              <a:rPr lang="en-US" sz="2400" i="1" dirty="0"/>
              <a:t>CAMK2B</a:t>
            </a:r>
            <a:r>
              <a:rPr lang="en-US" sz="2400" dirty="0"/>
              <a:t>, </a:t>
            </a:r>
            <a:r>
              <a:rPr lang="en-US" sz="2400" i="1" dirty="0"/>
              <a:t>BEX1</a:t>
            </a:r>
            <a:r>
              <a:rPr lang="en-US" sz="2400" dirty="0"/>
              <a:t>, </a:t>
            </a:r>
            <a:r>
              <a:rPr lang="en-US" sz="2400" i="1" dirty="0"/>
              <a:t>NRXN3</a:t>
            </a:r>
            <a:r>
              <a:rPr lang="en-US" sz="2400" dirty="0"/>
              <a:t>, </a:t>
            </a:r>
            <a:r>
              <a:rPr lang="en-US" sz="2400" i="1" dirty="0"/>
              <a:t>GABBR2</a:t>
            </a:r>
            <a:r>
              <a:rPr lang="en-US" sz="2400" dirty="0"/>
              <a:t>, </a:t>
            </a:r>
            <a:r>
              <a:rPr lang="en-US" sz="2400" i="1" dirty="0"/>
              <a:t>STX1A</a:t>
            </a:r>
            <a:r>
              <a:rPr lang="en-US" sz="2400" dirty="0"/>
              <a:t>) are linked to nervous system development and phenotypic features reported in MDS patients. </a:t>
            </a:r>
          </a:p>
          <a:p>
            <a:pPr marL="457200" indent="-457200">
              <a:buFont typeface="Arial" panose="020B0604020202020204" pitchFamily="34" charset="0"/>
              <a:buChar char="•"/>
            </a:pPr>
            <a:r>
              <a:rPr lang="en-US" sz="2400" dirty="0"/>
              <a:t>Specifically, </a:t>
            </a:r>
            <a:r>
              <a:rPr lang="en-US" sz="2400" i="1" dirty="0"/>
              <a:t>METTL16</a:t>
            </a:r>
            <a:r>
              <a:rPr lang="en-US" sz="2400" dirty="0"/>
              <a:t> (methyltransferase like protein-16) is a gene located within the MDS locus that functions as an m</a:t>
            </a:r>
            <a:r>
              <a:rPr lang="en-US" sz="2400" baseline="30000" dirty="0"/>
              <a:t>6</a:t>
            </a:r>
            <a:r>
              <a:rPr lang="en-US" sz="2400" dirty="0"/>
              <a:t>A writer protein. It showed reduced RNA and protein level expression at ~50% in MDS cells. Western blots validated significantly altered proteins in our proteomics results</a:t>
            </a:r>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we did it</a:t>
            </a:r>
          </a:p>
        </p:txBody>
      </p:sp>
      <p:sp>
        <p:nvSpPr>
          <p:cNvPr id="3" name="Content Placeholder 2"/>
          <p:cNvSpPr>
            <a:spLocks noGrp="1"/>
          </p:cNvSpPr>
          <p:nvPr>
            <p:ph idx="1"/>
          </p:nvPr>
        </p:nvSpPr>
        <p:spPr>
          <a:xfrm>
            <a:off x="609423" y="1041400"/>
            <a:ext cx="10973153" cy="4775200"/>
          </a:xfrm>
        </p:spPr>
        <p:txBody>
          <a:bodyPr/>
          <a:lstStyle/>
          <a:p>
            <a:pPr marL="457200" indent="-457200">
              <a:buFont typeface="Arial" panose="020B0604020202020204" pitchFamily="34" charset="0"/>
              <a:buChar char="•"/>
            </a:pPr>
            <a:r>
              <a:rPr lang="en-US" sz="2400" dirty="0"/>
              <a:t>To investigate gene expression changes that occur due to MDS, we began with cell lines that have been used previously for MDS-centric studies: BJ cells (non-MDS) derived from healthy individual foreskin fibroblast as the control and as GM06097 (MDS) from heterozygous deletion on chromosome 17p13.3 region as a diseased model. </a:t>
            </a:r>
          </a:p>
          <a:p>
            <a:pPr marL="457200" indent="-457200">
              <a:buFont typeface="Arial" panose="020B0604020202020204" pitchFamily="34" charset="0"/>
              <a:buChar char="•"/>
            </a:pPr>
            <a:r>
              <a:rPr lang="en-US" sz="2400" dirty="0"/>
              <a:t>In order to identify DEGs transcriptome-wide, RNA-seq (transcriptomics) was performed on </a:t>
            </a:r>
            <a:r>
              <a:rPr lang="en-US" sz="2400" dirty="0" err="1"/>
              <a:t>polyA</a:t>
            </a:r>
            <a:r>
              <a:rPr lang="en-US" sz="2400" dirty="0"/>
              <a:t>-selected RNA isolated while for the DEGs proteome-wide, mass spectrometry (proteomics) was performed on total protein lysates from non-MDS and MDS cells.</a:t>
            </a:r>
          </a:p>
          <a:p>
            <a:pPr marL="457200" indent="-457200">
              <a:buFont typeface="Arial" panose="020B0604020202020204" pitchFamily="34" charset="0"/>
              <a:buChar char="•"/>
            </a:pPr>
            <a:r>
              <a:rPr lang="en-US" sz="2400" dirty="0"/>
              <a:t>GO, KEGG and IPA pathway analyses were carried out on DEGs identified and the pathway relevancy was investigated</a:t>
            </a:r>
          </a:p>
          <a:p>
            <a:pPr marL="457200" indent="-457200">
              <a:buFont typeface="Arial" panose="020B0604020202020204" pitchFamily="34" charset="0"/>
              <a:buChar char="•"/>
            </a:pPr>
            <a:r>
              <a:rPr lang="en-US" sz="2400" dirty="0"/>
              <a:t>Alternative splicing was carried out using Bisbee to identify differentially expressed alternative spliced isoforms in non-MDS and MDS cells</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and next steps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As MDS is rare brain disease which lacks much attention, these findings discovered by researchers at the University of Notre Dame, will pave the way for understanding the implications of genes related to MDS and find therapeutic biomarkers against MDS.</a:t>
            </a:r>
          </a:p>
          <a:p>
            <a:pPr marL="457200" indent="-457200">
              <a:buFont typeface="Arial" panose="020B0604020202020204" pitchFamily="34" charset="0"/>
              <a:buChar char="•"/>
            </a:pPr>
            <a:r>
              <a:rPr lang="en-US" sz="2400" dirty="0"/>
              <a:t>Our work will be a good starting point to focus on those specific pathways and genes that were found to be significantly modified to dive into the specifics of the phenotypes and the abnormalities reported in clinical studies to improve disease prognosis and the quality of life. </a:t>
            </a:r>
          </a:p>
          <a:p>
            <a:pPr marL="457200" indent="-457200">
              <a:buFont typeface="Arial" panose="020B0604020202020204" pitchFamily="34" charset="0"/>
              <a:buChar char="•"/>
            </a:pPr>
            <a:r>
              <a:rPr lang="en-US" sz="2400" dirty="0"/>
              <a:t>As METTL16 levels were found to be halved in MDS cells, and METTL16 is one of the gene located within the MDS locus, further studies (IP-MS for protein binding partners) will be carried out to investigate the role of METTL16 in MDS disease progression. </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1200" b="1" i="0" dirty="0">
                <a:solidFill>
                  <a:schemeClr val="tx1">
                    <a:lumMod val="75000"/>
                    <a:lumOff val="25000"/>
                  </a:schemeClr>
                </a:solidFill>
                <a:effectLst/>
              </a:rPr>
              <a:t>Pilot Funding for Research use of core facilities: </a:t>
            </a:r>
            <a:r>
              <a:rPr lang="en-US" sz="1200" i="0" dirty="0">
                <a:solidFill>
                  <a:schemeClr val="tx1">
                    <a:lumMod val="75000"/>
                    <a:lumOff val="25000"/>
                  </a:schemeClr>
                </a:solidFill>
                <a:effectLst/>
              </a:rPr>
              <a:t>Project supported by the  Indiana Clinical and Translational Sciences Institute, funded in part by grant #UL1TR001108 from the National Institutes of Health, National Center for Advancing Translational Sciences, Clinical and Translational Sciences Award. </a:t>
            </a:r>
          </a:p>
          <a:p>
            <a:pPr>
              <a:spcBef>
                <a:spcPts val="0"/>
              </a:spcBef>
              <a:spcAft>
                <a:spcPts val="0"/>
              </a:spcAft>
            </a:pPr>
            <a:r>
              <a:rPr lang="en-US" sz="1200" b="0" dirty="0">
                <a:solidFill>
                  <a:schemeClr val="tx1">
                    <a:lumMod val="75000"/>
                    <a:lumOff val="25000"/>
                  </a:schemeClr>
                </a:solidFill>
              </a:rPr>
              <a:t>NIH R35 203681</a:t>
            </a:r>
          </a:p>
          <a:p>
            <a:pPr>
              <a:spcBef>
                <a:spcPts val="0"/>
              </a:spcBef>
              <a:spcAft>
                <a:spcPts val="0"/>
              </a:spcAft>
            </a:pPr>
            <a:r>
              <a:rPr lang="en-US" sz="1200" i="0" dirty="0">
                <a:solidFill>
                  <a:schemeClr val="tx1">
                    <a:lumMod val="75000"/>
                    <a:lumOff val="25000"/>
                  </a:schemeClr>
                </a:solidFill>
                <a:effectLst/>
              </a:rPr>
              <a:t>Berthiaume Institute for Precision health</a:t>
            </a:r>
          </a:p>
          <a:p>
            <a:pPr>
              <a:spcBef>
                <a:spcPts val="0"/>
              </a:spcBef>
              <a:spcAft>
                <a:spcPts val="0"/>
              </a:spcAft>
            </a:pPr>
            <a:endParaRPr lang="en-US" sz="1200" b="0" i="0" dirty="0">
              <a:solidFill>
                <a:schemeClr val="tx1">
                  <a:lumMod val="75000"/>
                  <a:lumOff val="25000"/>
                </a:schemeClr>
              </a:solidFill>
              <a:effectLst/>
            </a:endParaRPr>
          </a:p>
          <a:p>
            <a:pPr marL="0" indent="0" algn="l">
              <a:buNone/>
            </a:pPr>
            <a:endParaRPr lang="en-US" sz="1800" dirty="0">
              <a:solidFill>
                <a:srgbClr val="000000"/>
              </a:solidFill>
            </a:endParaRPr>
          </a:p>
        </p:txBody>
      </p:sp>
      <p:sp>
        <p:nvSpPr>
          <p:cNvPr id="4" name="TextBox 3">
            <a:extLst>
              <a:ext uri="{FF2B5EF4-FFF2-40B4-BE49-F238E27FC236}">
                <a16:creationId xmlns:a16="http://schemas.microsoft.com/office/drawing/2014/main" id="{43733CD2-91D5-D8F4-6D51-82B2104951DA}"/>
              </a:ext>
            </a:extLst>
          </p:cNvPr>
          <p:cNvSpPr txBox="1"/>
          <p:nvPr/>
        </p:nvSpPr>
        <p:spPr>
          <a:xfrm>
            <a:off x="4908431" y="3398808"/>
            <a:ext cx="3114136" cy="646331"/>
          </a:xfrm>
          <a:prstGeom prst="rect">
            <a:avLst/>
          </a:prstGeom>
          <a:noFill/>
        </p:spPr>
        <p:txBody>
          <a:bodyPr wrap="square" rtlCol="0">
            <a:spAutoFit/>
          </a:bodyPr>
          <a:lstStyle/>
          <a:p>
            <a:r>
              <a:rPr lang="en-US" sz="3600" b="1" dirty="0">
                <a:solidFill>
                  <a:srgbClr val="C00000"/>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5574</TotalTime>
  <Words>695</Words>
  <Application>Microsoft Office PowerPoint</Application>
  <PresentationFormat>Widescreen</PresentationFormat>
  <Paragraphs>36</Paragraphs>
  <Slides>5</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Times New Roman</vt:lpstr>
      <vt:lpstr>Wingdings</vt:lpstr>
      <vt:lpstr>Default Design</vt:lpstr>
      <vt:lpstr>Office Theme</vt:lpstr>
      <vt:lpstr>PowerPoint Presentation</vt:lpstr>
      <vt:lpstr>Here’s what we found</vt:lpstr>
      <vt:lpstr>Here’s how we did it</vt:lpstr>
      <vt:lpstr>Future implications and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Gowthami Mahendran</cp:lastModifiedBy>
  <cp:revision>286</cp:revision>
  <cp:lastPrinted>2019-06-12T19:20:56Z</cp:lastPrinted>
  <dcterms:created xsi:type="dcterms:W3CDTF">2017-12-05T19:51:19Z</dcterms:created>
  <dcterms:modified xsi:type="dcterms:W3CDTF">2023-08-16T14:09:36Z</dcterms:modified>
</cp:coreProperties>
</file>