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60" r:id="rId4"/>
    <p:sldId id="359"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FAFBA0-4291-4840-86A3-48CAB88BEDFF}" v="253" dt="2023-08-18T20:51:30.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57165" autoAdjust="0"/>
  </p:normalViewPr>
  <p:slideViewPr>
    <p:cSldViewPr snapToGrid="0">
      <p:cViewPr varScale="1">
        <p:scale>
          <a:sx n="49" d="100"/>
          <a:sy n="49" d="100"/>
        </p:scale>
        <p:origin x="1770" y="42"/>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gan, Paige E" userId="1a71df82-aacb-4750-b18e-5a3f98d15a1b" providerId="ADAL" clId="{19FAFBA0-4291-4840-86A3-48CAB88BEDFF}"/>
    <pc:docChg chg="undo custSel delSld modSld sldOrd">
      <pc:chgData name="Logan, Paige E" userId="1a71df82-aacb-4750-b18e-5a3f98d15a1b" providerId="ADAL" clId="{19FAFBA0-4291-4840-86A3-48CAB88BEDFF}" dt="2023-08-18T20:54:40.051" v="1029" actId="20577"/>
      <pc:docMkLst>
        <pc:docMk/>
      </pc:docMkLst>
      <pc:sldChg chg="modSp mod">
        <pc:chgData name="Logan, Paige E" userId="1a71df82-aacb-4750-b18e-5a3f98d15a1b" providerId="ADAL" clId="{19FAFBA0-4291-4840-86A3-48CAB88BEDFF}" dt="2023-08-18T17:35:02.356" v="34" actId="1076"/>
        <pc:sldMkLst>
          <pc:docMk/>
          <pc:sldMk cId="841745966" sldId="256"/>
        </pc:sldMkLst>
        <pc:spChg chg="mod">
          <ac:chgData name="Logan, Paige E" userId="1a71df82-aacb-4750-b18e-5a3f98d15a1b" providerId="ADAL" clId="{19FAFBA0-4291-4840-86A3-48CAB88BEDFF}" dt="2023-08-18T17:35:02.356" v="34" actId="1076"/>
          <ac:spMkLst>
            <pc:docMk/>
            <pc:sldMk cId="841745966" sldId="256"/>
            <ac:spMk id="2" creationId="{00000000-0000-0000-0000-000000000000}"/>
          </ac:spMkLst>
        </pc:spChg>
        <pc:spChg chg="mod">
          <ac:chgData name="Logan, Paige E" userId="1a71df82-aacb-4750-b18e-5a3f98d15a1b" providerId="ADAL" clId="{19FAFBA0-4291-4840-86A3-48CAB88BEDFF}" dt="2023-08-18T17:34:20.094" v="1"/>
          <ac:spMkLst>
            <pc:docMk/>
            <pc:sldMk cId="841745966" sldId="256"/>
            <ac:spMk id="4" creationId="{00000000-0000-0000-0000-000000000000}"/>
          </ac:spMkLst>
        </pc:spChg>
      </pc:sldChg>
      <pc:sldChg chg="modSp mod modAnim modNotesTx">
        <pc:chgData name="Logan, Paige E" userId="1a71df82-aacb-4750-b18e-5a3f98d15a1b" providerId="ADAL" clId="{19FAFBA0-4291-4840-86A3-48CAB88BEDFF}" dt="2023-08-18T20:54:34.756" v="1028" actId="20577"/>
        <pc:sldMkLst>
          <pc:docMk/>
          <pc:sldMk cId="1815115330" sldId="359"/>
        </pc:sldMkLst>
        <pc:spChg chg="mod">
          <ac:chgData name="Logan, Paige E" userId="1a71df82-aacb-4750-b18e-5a3f98d15a1b" providerId="ADAL" clId="{19FAFBA0-4291-4840-86A3-48CAB88BEDFF}" dt="2023-08-18T17:37:05.558" v="45" actId="20577"/>
          <ac:spMkLst>
            <pc:docMk/>
            <pc:sldMk cId="1815115330" sldId="359"/>
            <ac:spMk id="2" creationId="{00000000-0000-0000-0000-000000000000}"/>
          </ac:spMkLst>
        </pc:spChg>
        <pc:spChg chg="mod">
          <ac:chgData name="Logan, Paige E" userId="1a71df82-aacb-4750-b18e-5a3f98d15a1b" providerId="ADAL" clId="{19FAFBA0-4291-4840-86A3-48CAB88BEDFF}" dt="2023-08-18T20:13:00.861" v="1019" actId="20577"/>
          <ac:spMkLst>
            <pc:docMk/>
            <pc:sldMk cId="1815115330" sldId="359"/>
            <ac:spMk id="3" creationId="{00000000-0000-0000-0000-000000000000}"/>
          </ac:spMkLst>
        </pc:spChg>
      </pc:sldChg>
      <pc:sldChg chg="modSp mod ord modAnim modNotesTx">
        <pc:chgData name="Logan, Paige E" userId="1a71df82-aacb-4750-b18e-5a3f98d15a1b" providerId="ADAL" clId="{19FAFBA0-4291-4840-86A3-48CAB88BEDFF}" dt="2023-08-18T20:54:30.916" v="1027" actId="20577"/>
        <pc:sldMkLst>
          <pc:docMk/>
          <pc:sldMk cId="3204201780" sldId="360"/>
        </pc:sldMkLst>
        <pc:spChg chg="mod">
          <ac:chgData name="Logan, Paige E" userId="1a71df82-aacb-4750-b18e-5a3f98d15a1b" providerId="ADAL" clId="{19FAFBA0-4291-4840-86A3-48CAB88BEDFF}" dt="2023-08-18T17:38:19.653" v="57" actId="20577"/>
          <ac:spMkLst>
            <pc:docMk/>
            <pc:sldMk cId="3204201780" sldId="360"/>
            <ac:spMk id="2" creationId="{00000000-0000-0000-0000-000000000000}"/>
          </ac:spMkLst>
        </pc:spChg>
        <pc:spChg chg="mod">
          <ac:chgData name="Logan, Paige E" userId="1a71df82-aacb-4750-b18e-5a3f98d15a1b" providerId="ADAL" clId="{19FAFBA0-4291-4840-86A3-48CAB88BEDFF}" dt="2023-08-18T20:51:30.896" v="1026" actId="114"/>
          <ac:spMkLst>
            <pc:docMk/>
            <pc:sldMk cId="3204201780" sldId="360"/>
            <ac:spMk id="3" creationId="{00000000-0000-0000-0000-000000000000}"/>
          </ac:spMkLst>
        </pc:spChg>
      </pc:sldChg>
      <pc:sldChg chg="modSp mod modAnim modNotesTx">
        <pc:chgData name="Logan, Paige E" userId="1a71df82-aacb-4750-b18e-5a3f98d15a1b" providerId="ADAL" clId="{19FAFBA0-4291-4840-86A3-48CAB88BEDFF}" dt="2023-08-18T20:54:40.051" v="1029" actId="20577"/>
        <pc:sldMkLst>
          <pc:docMk/>
          <pc:sldMk cId="3331534858" sldId="361"/>
        </pc:sldMkLst>
        <pc:spChg chg="mod">
          <ac:chgData name="Logan, Paige E" userId="1a71df82-aacb-4750-b18e-5a3f98d15a1b" providerId="ADAL" clId="{19FAFBA0-4291-4840-86A3-48CAB88BEDFF}" dt="2023-08-18T17:38:45.701" v="68" actId="20577"/>
          <ac:spMkLst>
            <pc:docMk/>
            <pc:sldMk cId="3331534858" sldId="361"/>
            <ac:spMk id="2" creationId="{00000000-0000-0000-0000-000000000000}"/>
          </ac:spMkLst>
        </pc:spChg>
        <pc:spChg chg="mod">
          <ac:chgData name="Logan, Paige E" userId="1a71df82-aacb-4750-b18e-5a3f98d15a1b" providerId="ADAL" clId="{19FAFBA0-4291-4840-86A3-48CAB88BEDFF}" dt="2023-08-18T20:13:17.071" v="1023" actId="5793"/>
          <ac:spMkLst>
            <pc:docMk/>
            <pc:sldMk cId="3331534858" sldId="361"/>
            <ac:spMk id="3" creationId="{00000000-0000-0000-0000-000000000000}"/>
          </ac:spMkLst>
        </pc:spChg>
      </pc:sldChg>
      <pc:sldChg chg="del">
        <pc:chgData name="Logan, Paige E" userId="1a71df82-aacb-4750-b18e-5a3f98d15a1b" providerId="ADAL" clId="{19FAFBA0-4291-4840-86A3-48CAB88BEDFF}" dt="2023-08-18T17:33:38.948" v="0" actId="47"/>
        <pc:sldMkLst>
          <pc:docMk/>
          <pc:sldMk cId="145424868" sldId="362"/>
        </pc:sldMkLst>
      </pc:sldChg>
      <pc:sldChg chg="modSp mod">
        <pc:chgData name="Logan, Paige E" userId="1a71df82-aacb-4750-b18e-5a3f98d15a1b" providerId="ADAL" clId="{19FAFBA0-4291-4840-86A3-48CAB88BEDFF}" dt="2023-08-18T19:17:26.440" v="661" actId="403"/>
        <pc:sldMkLst>
          <pc:docMk/>
          <pc:sldMk cId="3905540406" sldId="363"/>
        </pc:sldMkLst>
        <pc:spChg chg="mod">
          <ac:chgData name="Logan, Paige E" userId="1a71df82-aacb-4750-b18e-5a3f98d15a1b" providerId="ADAL" clId="{19FAFBA0-4291-4840-86A3-48CAB88BEDFF}" dt="2023-08-18T19:17:26.440" v="661" actId="403"/>
          <ac:spMkLst>
            <pc:docMk/>
            <pc:sldMk cId="3905540406" sldId="36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Associations of plasma GFAP, </a:t>
            </a:r>
            <a:r>
              <a:rPr lang="en-US" sz="2800" b="1" i="1" dirty="0" err="1">
                <a:solidFill>
                  <a:srgbClr val="A90533"/>
                </a:solidFill>
                <a:latin typeface="+mn-lt"/>
              </a:rPr>
              <a:t>NfL</a:t>
            </a:r>
            <a:r>
              <a:rPr lang="en-US" sz="2800" b="1" i="1" dirty="0">
                <a:solidFill>
                  <a:srgbClr val="A90533"/>
                </a:solidFill>
                <a:latin typeface="+mn-lt"/>
              </a:rPr>
              <a:t>, and p-tau231 with early-onset Alzheimer’s Disease pathology </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278803" y="3429000"/>
            <a:ext cx="1939185" cy="646331"/>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Paige E. Logan, MS</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we did it</a:t>
            </a:r>
          </a:p>
        </p:txBody>
      </p:sp>
      <p:sp>
        <p:nvSpPr>
          <p:cNvPr id="3" name="Content Placeholder 2"/>
          <p:cNvSpPr>
            <a:spLocks noGrp="1"/>
          </p:cNvSpPr>
          <p:nvPr>
            <p:ph idx="1"/>
          </p:nvPr>
        </p:nvSpPr>
        <p:spPr>
          <a:xfrm>
            <a:off x="609427" y="1041400"/>
            <a:ext cx="11166260" cy="4775200"/>
          </a:xfrm>
        </p:spPr>
        <p:txBody>
          <a:bodyPr/>
          <a:lstStyle/>
          <a:p>
            <a:pPr>
              <a:buFont typeface="Arial" panose="020B0604020202020204" pitchFamily="34" charset="0"/>
              <a:buChar char="•"/>
            </a:pPr>
            <a:r>
              <a:rPr lang="en-US" sz="2000" dirty="0"/>
              <a:t>Blood biomarkers have become increasingly important in the field of Alzheimer’s Disease (AD), though their utility in early-onset AD (EOAD) is not fully characterized. </a:t>
            </a:r>
          </a:p>
          <a:p>
            <a:pPr>
              <a:buFont typeface="Arial" panose="020B0604020202020204" pitchFamily="34" charset="0"/>
              <a:buChar char="•"/>
            </a:pPr>
            <a:r>
              <a:rPr lang="en-US" sz="2000" dirty="0"/>
              <a:t>Our study included plasma glial fibrillary acidic protein (GFAP), neurofilament light (</a:t>
            </a:r>
            <a:r>
              <a:rPr lang="en-US" sz="2000" dirty="0" err="1"/>
              <a:t>NfL</a:t>
            </a:r>
            <a:r>
              <a:rPr lang="en-US" sz="2000" dirty="0"/>
              <a:t>), and phosphorylated tau 231 (p-tau231).</a:t>
            </a:r>
          </a:p>
          <a:p>
            <a:pPr>
              <a:buFont typeface="Wingdings" panose="05000000000000000000" pitchFamily="2" charset="2"/>
              <a:buChar char="Ø"/>
            </a:pPr>
            <a:r>
              <a:rPr lang="en-US" sz="2000" b="1" i="1" dirty="0"/>
              <a:t>Our goal was to demonstrate the utility of these biomarkers in EOAD and investigate their associations with gray matter density, amyloid and tau burden.</a:t>
            </a:r>
            <a:endParaRPr lang="en-US" sz="2000" dirty="0"/>
          </a:p>
          <a:p>
            <a:pPr>
              <a:buFont typeface="Arial" panose="020B0604020202020204" pitchFamily="34" charset="0"/>
              <a:buChar char="•"/>
            </a:pPr>
            <a:r>
              <a:rPr lang="en-US" sz="2000" dirty="0"/>
              <a:t>Participants were from the Longitudinal EOAD study (LEADS)</a:t>
            </a:r>
          </a:p>
          <a:p>
            <a:pPr>
              <a:buFont typeface="Arial" panose="020B0604020202020204" pitchFamily="34" charset="0"/>
              <a:buChar char="•"/>
            </a:pPr>
            <a:r>
              <a:rPr lang="en-US" sz="2000" dirty="0"/>
              <a:t>Conducted Voxel-wise multiple linear regression models </a:t>
            </a:r>
            <a:r>
              <a:rPr lang="en-US" sz="2000" dirty="0">
                <a:sym typeface="Wingdings" panose="05000000000000000000" pitchFamily="2" charset="2"/>
              </a:rPr>
              <a:t></a:t>
            </a:r>
            <a:r>
              <a:rPr lang="en-US" sz="2000" dirty="0"/>
              <a:t> statistical brain maps of gray matter density (GMD), amyloid PET and tau PET burden. </a:t>
            </a:r>
          </a:p>
          <a:p>
            <a:pPr lvl="1">
              <a:buFont typeface="Arial" panose="020B0604020202020204" pitchFamily="34" charset="0"/>
              <a:buChar char="•"/>
            </a:pPr>
            <a:r>
              <a:rPr lang="en-US" sz="2000" dirty="0"/>
              <a:t>Covariates were hierarchically added </a:t>
            </a:r>
            <a:r>
              <a:rPr lang="en-US" sz="2000" dirty="0">
                <a:sym typeface="Wingdings" panose="05000000000000000000" pitchFamily="2" charset="2"/>
              </a:rPr>
              <a:t></a:t>
            </a:r>
            <a:r>
              <a:rPr lang="en-US" sz="2000" dirty="0"/>
              <a:t> 3 models for each imaging modality: </a:t>
            </a:r>
          </a:p>
          <a:p>
            <a:pPr marL="457200" lvl="1" indent="0">
              <a:buNone/>
            </a:pPr>
            <a:r>
              <a:rPr lang="en-US" sz="2000" dirty="0"/>
              <a:t>	Predictor </a:t>
            </a:r>
            <a:r>
              <a:rPr lang="en-US" sz="2000" dirty="0">
                <a:sym typeface="Wingdings" panose="05000000000000000000" pitchFamily="2" charset="2"/>
              </a:rPr>
              <a:t></a:t>
            </a:r>
            <a:r>
              <a:rPr lang="en-US" sz="2000" dirty="0"/>
              <a:t> GFAP, </a:t>
            </a:r>
            <a:r>
              <a:rPr lang="en-US" sz="2000" dirty="0" err="1"/>
              <a:t>NfL</a:t>
            </a:r>
            <a:r>
              <a:rPr lang="en-US" sz="2000" dirty="0"/>
              <a:t>, or p-tau231</a:t>
            </a:r>
          </a:p>
          <a:p>
            <a:pPr marL="0" indent="0">
              <a:buNone/>
            </a:pPr>
            <a:r>
              <a:rPr lang="en-US" sz="2000" dirty="0"/>
              <a:t>	Model 1: age, sex</a:t>
            </a:r>
          </a:p>
          <a:p>
            <a:pPr marL="0" indent="0">
              <a:buNone/>
            </a:pPr>
            <a:r>
              <a:rPr lang="en-US" sz="2000" dirty="0"/>
              <a:t>	Model 2: age, sex and </a:t>
            </a:r>
            <a:r>
              <a:rPr lang="en-US" sz="2000" i="1" dirty="0"/>
              <a:t>APOE-ε4</a:t>
            </a:r>
            <a:r>
              <a:rPr lang="en-US" sz="2000" dirty="0"/>
              <a:t> carrier status</a:t>
            </a:r>
          </a:p>
          <a:p>
            <a:pPr marL="0" indent="0">
              <a:buNone/>
            </a:pPr>
            <a:r>
              <a:rPr lang="en-US" sz="2000" dirty="0"/>
              <a:t>	Model 3: age, sex, </a:t>
            </a:r>
            <a:r>
              <a:rPr lang="en-US" sz="2000" i="1" dirty="0"/>
              <a:t>APOE-ε4</a:t>
            </a:r>
            <a:r>
              <a:rPr lang="en-US" sz="2000" dirty="0"/>
              <a:t> carrier status and MMSE (dementia severity).</a:t>
            </a:r>
          </a:p>
          <a:p>
            <a:pPr marL="0" indent="0">
              <a:buNone/>
            </a:pPr>
            <a:endParaRPr lang="en-US" sz="2400" dirty="0"/>
          </a:p>
        </p:txBody>
      </p:sp>
    </p:spTree>
    <p:extLst>
      <p:ext uri="{BB962C8B-B14F-4D97-AF65-F5344CB8AC3E}">
        <p14:creationId xmlns:p14="http://schemas.microsoft.com/office/powerpoint/2010/main" val="320420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what we found</a:t>
            </a:r>
          </a:p>
        </p:txBody>
      </p:sp>
      <p:sp>
        <p:nvSpPr>
          <p:cNvPr id="3" name="Content Placeholder 2"/>
          <p:cNvSpPr>
            <a:spLocks noGrp="1"/>
          </p:cNvSpPr>
          <p:nvPr>
            <p:ph idx="1"/>
          </p:nvPr>
        </p:nvSpPr>
        <p:spPr>
          <a:xfrm>
            <a:off x="609428" y="1041400"/>
            <a:ext cx="11143660" cy="4775200"/>
          </a:xfrm>
        </p:spPr>
        <p:txBody>
          <a:bodyPr/>
          <a:lstStyle/>
          <a:p>
            <a:r>
              <a:rPr lang="en-US" sz="2200" dirty="0"/>
              <a:t>Higher levels of GFAP, </a:t>
            </a:r>
            <a:r>
              <a:rPr lang="en-US" sz="2200" dirty="0" err="1"/>
              <a:t>NfL</a:t>
            </a:r>
            <a:r>
              <a:rPr lang="en-US" sz="2200" dirty="0"/>
              <a:t>, and p-tau231 were significantly associated with greater amyloid burden and tau burden. </a:t>
            </a:r>
          </a:p>
          <a:p>
            <a:r>
              <a:rPr lang="en-US" sz="2200" dirty="0"/>
              <a:t>Only higher levels of GFAP and </a:t>
            </a:r>
            <a:r>
              <a:rPr lang="en-US" sz="2200" dirty="0" err="1"/>
              <a:t>NfL</a:t>
            </a:r>
            <a:r>
              <a:rPr lang="en-US" sz="2200" dirty="0"/>
              <a:t> were significantly associated with lower GMD. </a:t>
            </a:r>
          </a:p>
          <a:p>
            <a:r>
              <a:rPr lang="en-US" sz="2200" dirty="0"/>
              <a:t>When controlling for </a:t>
            </a:r>
            <a:r>
              <a:rPr lang="en-US" sz="2200" i="1" dirty="0"/>
              <a:t>APOE-ε4</a:t>
            </a:r>
            <a:r>
              <a:rPr lang="en-US" sz="2200" dirty="0"/>
              <a:t> carrier status, the effect of GFAP on amyloid burden was no longer significant. </a:t>
            </a:r>
          </a:p>
          <a:p>
            <a:r>
              <a:rPr lang="en-US" sz="2200" dirty="0"/>
              <a:t>After additionally controlling for dementia severity:  </a:t>
            </a:r>
          </a:p>
          <a:p>
            <a:pPr lvl="1"/>
            <a:r>
              <a:rPr lang="en-US" sz="2200" dirty="0"/>
              <a:t>The effects of </a:t>
            </a:r>
            <a:r>
              <a:rPr lang="en-US" sz="2200" dirty="0" err="1"/>
              <a:t>NfL</a:t>
            </a:r>
            <a:r>
              <a:rPr lang="en-US" sz="2200" dirty="0"/>
              <a:t> and p-tau231 on amyloid burden were no longer significant. </a:t>
            </a:r>
          </a:p>
          <a:p>
            <a:pPr lvl="1"/>
            <a:r>
              <a:rPr lang="en-US" sz="2200" dirty="0"/>
              <a:t>The effects of all three biomarkers on tau burden were reduced but remained significant. </a:t>
            </a:r>
          </a:p>
          <a:p>
            <a:pPr lvl="1"/>
            <a:r>
              <a:rPr lang="en-US" sz="2200" dirty="0"/>
              <a:t>The effect of </a:t>
            </a:r>
            <a:r>
              <a:rPr lang="en-US" sz="2200" dirty="0" err="1"/>
              <a:t>NfL</a:t>
            </a:r>
            <a:r>
              <a:rPr lang="en-US" sz="2200" dirty="0"/>
              <a:t> on GMD survived correction, while the effect of GFAP did not.</a:t>
            </a:r>
          </a:p>
          <a:p>
            <a:pPr marL="457200" lvl="1" indent="0">
              <a:buNone/>
            </a:pPr>
            <a:r>
              <a:rPr lang="en-US" sz="2200" dirty="0"/>
              <a:t> </a:t>
            </a:r>
          </a:p>
          <a:p>
            <a:r>
              <a:rPr lang="en-US" sz="2500" b="1" dirty="0"/>
              <a:t>Overall, higher levels of p-tau231, </a:t>
            </a:r>
            <a:r>
              <a:rPr lang="en-US" sz="2500" b="1" dirty="0" err="1"/>
              <a:t>NfL</a:t>
            </a:r>
            <a:r>
              <a:rPr lang="en-US" sz="2500" b="1" dirty="0"/>
              <a:t> and GFAP in the blood were associated with greater tau PET burden, but not amyloid PET burden, while only </a:t>
            </a:r>
            <a:r>
              <a:rPr lang="en-US" sz="2500" b="1" dirty="0" err="1"/>
              <a:t>NfL</a:t>
            </a:r>
            <a:r>
              <a:rPr lang="en-US" sz="2500" b="1" dirty="0"/>
              <a:t> was associated with thinner gray matter.</a:t>
            </a:r>
          </a:p>
        </p:txBody>
      </p:sp>
    </p:spTree>
    <p:extLst>
      <p:ext uri="{BB962C8B-B14F-4D97-AF65-F5344CB8AC3E}">
        <p14:creationId xmlns:p14="http://schemas.microsoft.com/office/powerpoint/2010/main" val="181511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and next steps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800" dirty="0"/>
              <a:t>These results suggest that all three plasma biomarkers show stronger associations with neurodegeneration (cortical atrophy and/or tau burden) than with amyloid burden. </a:t>
            </a:r>
          </a:p>
          <a:p>
            <a:pPr marL="0" indent="0">
              <a:buNone/>
            </a:pPr>
            <a:endParaRPr lang="en-US" sz="2800" dirty="0"/>
          </a:p>
          <a:p>
            <a:pPr marL="457200" indent="-457200">
              <a:buFont typeface="Arial" panose="020B0604020202020204" pitchFamily="34" charset="0"/>
              <a:buChar char="•"/>
            </a:pPr>
            <a:r>
              <a:rPr lang="en-US" sz="2800" b="1" dirty="0"/>
              <a:t>This study highlights the importance of plasma biomarkers for AD diagnosis and monitoring disease progression and provides analysis of biomarkers in sporadic EOAD that may inform clinical trial design. </a:t>
            </a:r>
          </a:p>
          <a:p>
            <a:pPr marL="0" indent="0">
              <a:buNone/>
            </a:pPr>
            <a:endParaRPr lang="en-US" sz="2800" b="1" dirty="0"/>
          </a:p>
          <a:p>
            <a:pPr marL="457200" indent="-457200">
              <a:buFont typeface="Arial" panose="020B0604020202020204" pitchFamily="34" charset="0"/>
              <a:buChar char="•"/>
            </a:pPr>
            <a:r>
              <a:rPr lang="en-US" sz="2800" dirty="0"/>
              <a:t>Future work should investigate longitudinal associations and the mediational role of </a:t>
            </a:r>
            <a:r>
              <a:rPr lang="en-US" sz="2800" i="1" dirty="0"/>
              <a:t>APOE-ε4</a:t>
            </a:r>
            <a:r>
              <a:rPr lang="en-US" sz="2800" dirty="0"/>
              <a:t> and dementia severity. </a:t>
            </a:r>
          </a:p>
        </p:txBody>
      </p:sp>
    </p:spTree>
    <p:extLst>
      <p:ext uri="{BB962C8B-B14F-4D97-AF65-F5344CB8AC3E}">
        <p14:creationId xmlns:p14="http://schemas.microsoft.com/office/powerpoint/2010/main" val="333153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marL="0" indent="0" algn="l">
              <a:buNone/>
            </a:pPr>
            <a:r>
              <a:rPr lang="en-US" sz="2400" dirty="0">
                <a:solidFill>
                  <a:srgbClr val="000000"/>
                </a:solidFill>
              </a:rPr>
              <a:t>This study is generously supported by R56 AG057195, U01 AG057195, NIA P30 AG010133, U24 AG021886, U01 AG016976, and the </a:t>
            </a:r>
            <a:r>
              <a:rPr lang="en-US" sz="2400" dirty="0" err="1">
                <a:solidFill>
                  <a:srgbClr val="000000"/>
                </a:solidFill>
              </a:rPr>
              <a:t>Blennow</a:t>
            </a:r>
            <a:r>
              <a:rPr lang="en-US" sz="2400" dirty="0">
                <a:solidFill>
                  <a:srgbClr val="000000"/>
                </a:solidFill>
              </a:rPr>
              <a:t>/Zetterberg lab. Additional thanks to the Apostolova lab and all co-authors. </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5606</TotalTime>
  <Words>569</Words>
  <Application>Microsoft Office PowerPoint</Application>
  <PresentationFormat>Widescreen</PresentationFormat>
  <Paragraphs>44</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Here’s how we did it</vt:lpstr>
      <vt:lpstr>Here’s what we found</vt:lpstr>
      <vt:lpstr>Future 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Logan, Paige E</cp:lastModifiedBy>
  <cp:revision>286</cp:revision>
  <cp:lastPrinted>2019-06-12T19:20:56Z</cp:lastPrinted>
  <dcterms:created xsi:type="dcterms:W3CDTF">2017-12-05T19:51:19Z</dcterms:created>
  <dcterms:modified xsi:type="dcterms:W3CDTF">2023-08-18T20:54:40Z</dcterms:modified>
</cp:coreProperties>
</file>