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ill Sans" panose="020B0502020104020203" pitchFamily="34" charset="-79"/>
      <p:regular r:id="rId10"/>
      <p:bold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4"/>
  </p:normalViewPr>
  <p:slideViewPr>
    <p:cSldViewPr snapToGrid="0">
      <p:cViewPr varScale="1">
        <p:scale>
          <a:sx n="140" d="100"/>
          <a:sy n="140" d="100"/>
        </p:scale>
        <p:origin x="208" y="4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02946a67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02946a67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02946a67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502946a67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00275" y="339750"/>
            <a:ext cx="3264300" cy="19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Community drug checking in a restrictive regulatory environment:  recovery of drugs from used fentanyl test strips (FTS)</a:t>
            </a:r>
            <a:endParaRPr sz="2100"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251825" y="2961175"/>
            <a:ext cx="3001200" cy="19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Heather Whitehead,</a:t>
            </a:r>
            <a:r>
              <a:rPr lang="en" sz="15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Warnakulasuriya Thilini Hirudini Fernando,</a:t>
            </a:r>
            <a:r>
              <a:rPr lang="en" sz="15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Joanne Cogdell,</a:t>
            </a:r>
            <a:r>
              <a:rPr lang="en" sz="15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Marya Lieberman</a:t>
            </a:r>
            <a:r>
              <a:rPr lang="en" sz="15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(mlieberm@nd.edu)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Department of Chemistry and Biochemistry, University of Notre Dame, Notre Dame IN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Naxos Neighbors LLC, South Bend, IN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624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grpSp>
        <p:nvGrpSpPr>
          <p:cNvPr id="66" name="Google Shape;66;p14"/>
          <p:cNvGrpSpPr/>
          <p:nvPr/>
        </p:nvGrpSpPr>
        <p:grpSpPr>
          <a:xfrm>
            <a:off x="3726700" y="510915"/>
            <a:ext cx="2410700" cy="1877229"/>
            <a:chOff x="3759119" y="367334"/>
            <a:chExt cx="2240219" cy="2633968"/>
          </a:xfrm>
        </p:grpSpPr>
        <p:sp>
          <p:nvSpPr>
            <p:cNvPr id="67" name="Google Shape;67;p14"/>
            <p:cNvSpPr txBox="1"/>
            <p:nvPr/>
          </p:nvSpPr>
          <p:spPr>
            <a:xfrm>
              <a:off x="3994738" y="367334"/>
              <a:ext cx="20046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" sz="1900" dirty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Gap analysis</a:t>
              </a:r>
              <a:endParaRPr sz="19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Identify resources and needs</a:t>
              </a:r>
              <a:endParaRPr sz="13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0000FF"/>
                  </a:solidFill>
                  <a:latin typeface="Gill Sans"/>
                  <a:ea typeface="Gill Sans"/>
                  <a:cs typeface="Gill Sans"/>
                  <a:sym typeface="Gill Sans"/>
                </a:rPr>
                <a:t>Modify Narcan training, wound care kits</a:t>
              </a:r>
              <a:endParaRPr sz="1300" dirty="0">
                <a:solidFill>
                  <a:srgbClr val="0000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15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6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8" name="Google Shape;68;p14"/>
            <p:cNvCxnSpPr/>
            <p:nvPr/>
          </p:nvCxnSpPr>
          <p:spPr>
            <a:xfrm rot="10800000" flipH="1">
              <a:off x="3759119" y="1397202"/>
              <a:ext cx="306000" cy="1604100"/>
            </a:xfrm>
            <a:prstGeom prst="straightConnector1">
              <a:avLst/>
            </a:prstGeom>
            <a:noFill/>
            <a:ln w="9525" cap="flat" cmpd="sng">
              <a:solidFill>
                <a:srgbClr val="249C90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69" name="Google Shape;69;p14"/>
          <p:cNvGrpSpPr/>
          <p:nvPr/>
        </p:nvGrpSpPr>
        <p:grpSpPr>
          <a:xfrm>
            <a:off x="5384693" y="1706793"/>
            <a:ext cx="3788845" cy="1399969"/>
            <a:chOff x="5209838" y="1406043"/>
            <a:chExt cx="3520905" cy="1289700"/>
          </a:xfrm>
        </p:grpSpPr>
        <p:sp>
          <p:nvSpPr>
            <p:cNvPr id="70" name="Google Shape;70;p14"/>
            <p:cNvSpPr txBox="1"/>
            <p:nvPr/>
          </p:nvSpPr>
          <p:spPr>
            <a:xfrm>
              <a:off x="6606742" y="1406043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15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9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Situational awareness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15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learn what is going on in the drug supply</a:t>
              </a:r>
              <a:endParaRPr sz="13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15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rgbClr val="0000FF"/>
                  </a:solidFill>
                  <a:latin typeface="Gill Sans"/>
                  <a:ea typeface="Gill Sans"/>
                  <a:cs typeface="Gill Sans"/>
                  <a:sym typeface="Gill Sans"/>
                </a:rPr>
                <a:t>Presence of </a:t>
              </a:r>
              <a:r>
                <a:rPr lang="en" sz="1300" b="1">
                  <a:solidFill>
                    <a:srgbClr val="0000FF"/>
                  </a:solidFill>
                  <a:latin typeface="Gill Sans"/>
                  <a:ea typeface="Gill Sans"/>
                  <a:cs typeface="Gill Sans"/>
                  <a:sym typeface="Gill Sans"/>
                </a:rPr>
                <a:t>xylazine</a:t>
              </a:r>
              <a:endParaRPr sz="1300" b="1">
                <a:solidFill>
                  <a:srgbClr val="0000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71" name="Google Shape;71;p14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72" name="Google Shape;72;p14"/>
          <p:cNvGrpSpPr/>
          <p:nvPr/>
        </p:nvGrpSpPr>
        <p:grpSpPr>
          <a:xfrm>
            <a:off x="5384693" y="3356425"/>
            <a:ext cx="3400958" cy="1399969"/>
            <a:chOff x="5209838" y="2925741"/>
            <a:chExt cx="3160448" cy="1289700"/>
          </a:xfrm>
        </p:grpSpPr>
        <p:sp>
          <p:nvSpPr>
            <p:cNvPr id="73" name="Google Shape;73;p14"/>
            <p:cNvSpPr txBox="1"/>
            <p:nvPr/>
          </p:nvSpPr>
          <p:spPr>
            <a:xfrm>
              <a:off x="6026985" y="2925741"/>
              <a:ext cx="23433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15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9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Harm reduction</a:t>
              </a:r>
              <a:endParaRPr sz="19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15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Inform participants about dangers</a:t>
              </a:r>
              <a:endParaRPr sz="13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15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rgbClr val="0000FF"/>
                  </a:solidFill>
                  <a:latin typeface="Gill Sans"/>
                  <a:ea typeface="Gill Sans"/>
                  <a:cs typeface="Gill Sans"/>
                  <a:sym typeface="Gill Sans"/>
                </a:rPr>
                <a:t>Overdose &amp; wound risks</a:t>
              </a:r>
              <a:endParaRPr sz="1300">
                <a:solidFill>
                  <a:srgbClr val="0000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74" name="Google Shape;74;p14"/>
            <p:cNvCxnSpPr/>
            <p:nvPr/>
          </p:nvCxnSpPr>
          <p:spPr>
            <a:xfrm>
              <a:off x="5209838" y="3648300"/>
              <a:ext cx="817800" cy="16530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75" name="Google Shape;75;p14"/>
          <p:cNvGrpSpPr/>
          <p:nvPr/>
        </p:nvGrpSpPr>
        <p:grpSpPr>
          <a:xfrm>
            <a:off x="2643194" y="971265"/>
            <a:ext cx="4105143" cy="4114693"/>
            <a:chOff x="2662213" y="676344"/>
            <a:chExt cx="3814835" cy="3790597"/>
          </a:xfrm>
        </p:grpSpPr>
        <p:sp>
          <p:nvSpPr>
            <p:cNvPr id="76" name="Google Shape;76;p14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732292"/>
                <a:gd name="adj2" fmla="val 19781569"/>
                <a:gd name="adj3" fmla="val 20773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14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80" name="Google Shape;80;p1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249C90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249C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14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83" name="Google Shape;83;p14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4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85;p14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86" name="Google Shape;86;p14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4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" name="Google Shape;88;p14"/>
            <p:cNvSpPr txBox="1"/>
            <p:nvPr/>
          </p:nvSpPr>
          <p:spPr>
            <a:xfrm rot="2700000">
              <a:off x="4959286" y="1565673"/>
              <a:ext cx="930411" cy="579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Identify threats</a:t>
              </a:r>
              <a:endParaRPr sz="17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14"/>
            <p:cNvSpPr txBox="1"/>
            <p:nvPr/>
          </p:nvSpPr>
          <p:spPr>
            <a:xfrm rot="-5542063">
              <a:off x="2797301" y="2246303"/>
              <a:ext cx="1256273" cy="546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Increase capacity </a:t>
              </a:r>
              <a:endParaRPr sz="17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14"/>
            <p:cNvSpPr txBox="1"/>
            <p:nvPr/>
          </p:nvSpPr>
          <p:spPr>
            <a:xfrm rot="-1299891">
              <a:off x="4152025" y="3348195"/>
              <a:ext cx="1589482" cy="491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Reduce harm</a:t>
              </a:r>
              <a:endParaRPr sz="17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803150" y="532200"/>
            <a:ext cx="758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FTS are used to generate </a:t>
            </a:r>
            <a:r>
              <a:rPr lang="en" sz="1800" b="1">
                <a:solidFill>
                  <a:srgbClr val="0000FF"/>
                </a:solidFill>
              </a:rPr>
              <a:t>actionable info</a:t>
            </a:r>
            <a:r>
              <a:rPr lang="en" sz="1800"/>
              <a:t> for opioid harm reduction</a:t>
            </a:r>
            <a:endParaRPr sz="1800"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375" y="1170125"/>
            <a:ext cx="661035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150" y="2551250"/>
            <a:ext cx="6610350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839500" y="3975600"/>
            <a:ext cx="7876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After use, the strips are normally </a:t>
            </a:r>
            <a:r>
              <a:rPr lang="en" sz="1800" b="1">
                <a:solidFill>
                  <a:srgbClr val="0000FF"/>
                </a:solidFill>
              </a:rPr>
              <a:t>thrown away</a:t>
            </a:r>
            <a:r>
              <a:rPr lang="en" sz="1800" b="1">
                <a:solidFill>
                  <a:schemeClr val="accent1"/>
                </a:solidFill>
              </a:rPr>
              <a:t> </a:t>
            </a:r>
            <a:r>
              <a:rPr lang="en" sz="1800"/>
              <a:t>in the trash.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→ We can get extra information from the used FTS with mass spectroscopy</a:t>
            </a:r>
            <a:endParaRPr sz="1800"/>
          </a:p>
        </p:txBody>
      </p:sp>
      <p:sp>
        <p:nvSpPr>
          <p:cNvPr id="100" name="Google Shape;100;p15"/>
          <p:cNvSpPr txBox="1"/>
          <p:nvPr/>
        </p:nvSpPr>
        <p:spPr>
          <a:xfrm>
            <a:off x="7525800" y="1574275"/>
            <a:ext cx="11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Negative</a:t>
            </a:r>
            <a:endParaRPr sz="1800"/>
          </a:p>
        </p:txBody>
      </p:sp>
      <p:sp>
        <p:nvSpPr>
          <p:cNvPr id="101" name="Google Shape;101;p15"/>
          <p:cNvSpPr txBox="1"/>
          <p:nvPr/>
        </p:nvSpPr>
        <p:spPr>
          <a:xfrm>
            <a:off x="7525800" y="2934763"/>
            <a:ext cx="11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Positive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31"/>
              <a:t>Tandem MS identifies other drugs “archived” in used FTS </a:t>
            </a:r>
            <a:endParaRPr sz="2131"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9021151" cy="38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Macintosh PowerPoint</Application>
  <PresentationFormat>On-screen Show (16:9)</PresentationFormat>
  <Paragraphs>26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Gill Sans</vt:lpstr>
      <vt:lpstr>Roboto</vt:lpstr>
      <vt:lpstr>Calibri</vt:lpstr>
      <vt:lpstr>Simple Light</vt:lpstr>
      <vt:lpstr>Community drug checking in a restrictive regulatory environment:  recovery of drugs from used fentanyl test strips (FTS)</vt:lpstr>
      <vt:lpstr>FTS are used to generate actionable info for opioid harm reduction</vt:lpstr>
      <vt:lpstr>Tandem MS identifies other drugs “archived” in used FTS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drug checking in a restrictive regulatory environment:  recovery of drugs from used fentanyl test strips (FTS)</dc:title>
  <cp:lastModifiedBy>Marya Lieberman</cp:lastModifiedBy>
  <cp:revision>1</cp:revision>
  <dcterms:modified xsi:type="dcterms:W3CDTF">2023-08-21T19:20:07Z</dcterms:modified>
</cp:coreProperties>
</file>