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6"/>
  </p:notesMasterIdLst>
  <p:handoutMasterIdLst>
    <p:handoutMasterId r:id="rId7"/>
  </p:handoutMasterIdLst>
  <p:sldIdLst>
    <p:sldId id="256" r:id="rId3"/>
    <p:sldId id="359" r:id="rId4"/>
    <p:sldId id="360"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62" autoAdjust="0"/>
    <p:restoredTop sz="89253" autoAdjust="0"/>
  </p:normalViewPr>
  <p:slideViewPr>
    <p:cSldViewPr snapToGrid="0">
      <p:cViewPr varScale="1">
        <p:scale>
          <a:sx n="56" d="100"/>
          <a:sy n="56" d="100"/>
        </p:scale>
        <p:origin x="1316" y="52"/>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9/13/2023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9/13/2023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9/13/2023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9/13/2023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Associations of GFAP, </a:t>
            </a:r>
            <a:r>
              <a:rPr lang="en-US" sz="2800" b="1" i="1" dirty="0" err="1">
                <a:solidFill>
                  <a:srgbClr val="A90533"/>
                </a:solidFill>
                <a:latin typeface="+mn-lt"/>
              </a:rPr>
              <a:t>NfL</a:t>
            </a:r>
            <a:r>
              <a:rPr lang="en-US" sz="2800" b="1" i="1" dirty="0">
                <a:solidFill>
                  <a:srgbClr val="A90533"/>
                </a:solidFill>
                <a:latin typeface="+mn-lt"/>
              </a:rPr>
              <a:t>, A</a:t>
            </a:r>
            <a:r>
              <a:rPr lang="el-GR" sz="2800" b="1" i="1" dirty="0">
                <a:solidFill>
                  <a:srgbClr val="A90533"/>
                </a:solidFill>
                <a:latin typeface="+mn-lt"/>
              </a:rPr>
              <a:t>β42/40, </a:t>
            </a:r>
            <a:r>
              <a:rPr lang="en-US" sz="2800" b="1" i="1" dirty="0">
                <a:solidFill>
                  <a:srgbClr val="A90533"/>
                </a:solidFill>
                <a:latin typeface="+mn-lt"/>
              </a:rPr>
              <a:t>and pTau231 with global cognition in LEADS</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001516" y="3803809"/>
            <a:ext cx="2493760" cy="646331"/>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Ralitsa Kostadinova, B.A.</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pic>
        <p:nvPicPr>
          <p:cNvPr id="12" name="Picture 11" descr="Purple and white logo with text&#10;&#10;Description automatically generated">
            <a:extLst>
              <a:ext uri="{FF2B5EF4-FFF2-40B4-BE49-F238E27FC236}">
                <a16:creationId xmlns:a16="http://schemas.microsoft.com/office/drawing/2014/main" id="{5F4301FA-76E7-8ACC-4B33-B515606DB4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234" y="5002661"/>
            <a:ext cx="2971800" cy="1397000"/>
          </a:xfrm>
          <a:prstGeom prst="rect">
            <a:avLst/>
          </a:prstGeom>
        </p:spPr>
      </p:pic>
      <p:sp>
        <p:nvSpPr>
          <p:cNvPr id="13" name="TextBox 12">
            <a:extLst>
              <a:ext uri="{FF2B5EF4-FFF2-40B4-BE49-F238E27FC236}">
                <a16:creationId xmlns:a16="http://schemas.microsoft.com/office/drawing/2014/main" id="{40E53A7F-DE79-2FBC-B94E-A71367B9E4B5}"/>
              </a:ext>
            </a:extLst>
          </p:cNvPr>
          <p:cNvSpPr txBox="1"/>
          <p:nvPr/>
        </p:nvSpPr>
        <p:spPr>
          <a:xfrm>
            <a:off x="8691802" y="4915041"/>
            <a:ext cx="3210964" cy="1569660"/>
          </a:xfrm>
          <a:prstGeom prst="rect">
            <a:avLst/>
          </a:prstGeom>
          <a:noFill/>
        </p:spPr>
        <p:txBody>
          <a:bodyPr wrap="square" rtlCol="0">
            <a:spAutoFit/>
          </a:bodyPr>
          <a:lstStyle/>
          <a:p>
            <a:pPr algn="ctr"/>
            <a:r>
              <a:rPr lang="en-US" sz="1200" dirty="0"/>
              <a:t>This study is generously supported by R56 AG057195, </a:t>
            </a:r>
          </a:p>
          <a:p>
            <a:pPr algn="ctr"/>
            <a:r>
              <a:rPr lang="en-US" sz="1200" dirty="0"/>
              <a:t>U01 AG057195, </a:t>
            </a:r>
          </a:p>
          <a:p>
            <a:pPr algn="ctr"/>
            <a:r>
              <a:rPr lang="en-US" sz="1200" dirty="0"/>
              <a:t>NIA P30 AG010133, </a:t>
            </a:r>
          </a:p>
          <a:p>
            <a:pPr algn="ctr"/>
            <a:r>
              <a:rPr lang="en-US" sz="1200" dirty="0"/>
              <a:t>U24 AG021886, </a:t>
            </a:r>
          </a:p>
          <a:p>
            <a:pPr algn="ctr"/>
            <a:r>
              <a:rPr lang="en-US" sz="1200" dirty="0"/>
              <a:t>U01 AG016976, </a:t>
            </a:r>
          </a:p>
          <a:p>
            <a:pPr algn="ctr"/>
            <a:r>
              <a:rPr lang="en-US" sz="1200" dirty="0"/>
              <a:t>and the </a:t>
            </a:r>
            <a:r>
              <a:rPr lang="en-US" sz="1200" dirty="0" err="1"/>
              <a:t>Blennow</a:t>
            </a:r>
            <a:r>
              <a:rPr lang="en-US" sz="1200" dirty="0"/>
              <a:t>/Zetterberg lab. Additional thanks to the Apostolova lab and all co-authors. </a:t>
            </a: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and Methods</a:t>
            </a:r>
          </a:p>
        </p:txBody>
      </p:sp>
      <p:sp>
        <p:nvSpPr>
          <p:cNvPr id="3" name="Content Placeholder 2"/>
          <p:cNvSpPr>
            <a:spLocks noGrp="1"/>
          </p:cNvSpPr>
          <p:nvPr>
            <p:ph idx="1"/>
          </p:nvPr>
        </p:nvSpPr>
        <p:spPr>
          <a:xfrm>
            <a:off x="609428" y="1128889"/>
            <a:ext cx="10973153" cy="4775200"/>
          </a:xfrm>
        </p:spPr>
        <p:txBody>
          <a:bodyPr/>
          <a:lstStyle/>
          <a:p>
            <a:pPr marL="0" indent="0">
              <a:buNone/>
            </a:pPr>
            <a:r>
              <a:rPr lang="en-US" sz="2200" dirty="0"/>
              <a:t>Background: </a:t>
            </a:r>
          </a:p>
          <a:p>
            <a:pPr marL="457200" indent="-457200">
              <a:buFont typeface="Arial" panose="020B0604020202020204" pitchFamily="34" charset="0"/>
              <a:buChar char="•"/>
            </a:pPr>
            <a:r>
              <a:rPr lang="en-US" sz="2200" dirty="0"/>
              <a:t>Alzheimer’s disease (AD) biomarkers have been a growing hallmark to accurately measure the presence of the disease. Previous research has concentrated on testing the reliability of plasma pTau231 but little to none of it has focused on early-onset AD (EOAD) populations. Data retrieved was from the Longitudinal Early-Onset Alzheimer’s Disease Study (LEADS). </a:t>
            </a:r>
          </a:p>
          <a:p>
            <a:pPr marL="0" indent="0">
              <a:buNone/>
            </a:pPr>
            <a:endParaRPr lang="en-US" sz="1000" dirty="0"/>
          </a:p>
          <a:p>
            <a:pPr marL="0" indent="0">
              <a:buNone/>
            </a:pPr>
            <a:r>
              <a:rPr lang="en-US" sz="2200" dirty="0"/>
              <a:t>Methods: </a:t>
            </a:r>
          </a:p>
          <a:p>
            <a:r>
              <a:rPr lang="en-US" sz="2200" dirty="0"/>
              <a:t>We focused on 367 LEADS participants aged 41 to 65, categorized as amyloid PET-positive EOAD, amyloid PET-negative </a:t>
            </a:r>
            <a:r>
              <a:rPr lang="en-US" sz="2200" dirty="0" err="1"/>
              <a:t>EOnonAD</a:t>
            </a:r>
            <a:r>
              <a:rPr lang="en-US" sz="2200" dirty="0"/>
              <a:t>, or cognitively normal CN.</a:t>
            </a:r>
          </a:p>
          <a:p>
            <a:r>
              <a:rPr lang="en-US" sz="2200" dirty="0"/>
              <a:t>Partial correlations were conducted between cognitive measures (MMSE, MoCA, CDR-SB, and ADAS-Cog13) and biomarkers (A</a:t>
            </a:r>
            <a:r>
              <a:rPr lang="el-GR" sz="2200" dirty="0"/>
              <a:t>β42:40</a:t>
            </a:r>
            <a:r>
              <a:rPr lang="en-US" sz="2200" dirty="0"/>
              <a:t>, pTau231, </a:t>
            </a:r>
            <a:r>
              <a:rPr lang="en-US" sz="2200" dirty="0" err="1"/>
              <a:t>NfL</a:t>
            </a:r>
            <a:r>
              <a:rPr lang="en-US" sz="2200" dirty="0"/>
              <a:t>, and GFAP), and accounted for demographic variables (age, gender, and education).</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and Conclusions</a:t>
            </a:r>
          </a:p>
        </p:txBody>
      </p:sp>
      <p:sp>
        <p:nvSpPr>
          <p:cNvPr id="3" name="Content Placeholder 2"/>
          <p:cNvSpPr>
            <a:spLocks noGrp="1"/>
          </p:cNvSpPr>
          <p:nvPr>
            <p:ph idx="1"/>
          </p:nvPr>
        </p:nvSpPr>
        <p:spPr>
          <a:xfrm>
            <a:off x="609429" y="1128889"/>
            <a:ext cx="6319691" cy="4775200"/>
          </a:xfrm>
        </p:spPr>
        <p:txBody>
          <a:bodyPr/>
          <a:lstStyle/>
          <a:p>
            <a:pPr marL="0" indent="0">
              <a:buNone/>
            </a:pPr>
            <a:r>
              <a:rPr lang="en-US" sz="2200" dirty="0"/>
              <a:t>Results: </a:t>
            </a:r>
          </a:p>
          <a:p>
            <a:pPr marL="457200" indent="-457200">
              <a:buFont typeface="Arial" panose="020B0604020202020204" pitchFamily="34" charset="0"/>
              <a:buChar char="•"/>
            </a:pPr>
            <a:r>
              <a:rPr lang="en-US" sz="2200" dirty="0"/>
              <a:t>Moderate associations between the cognitive variables and plasma pTau231, GFAP and </a:t>
            </a:r>
            <a:r>
              <a:rPr lang="en-US" sz="2200" dirty="0" err="1"/>
              <a:t>NfL</a:t>
            </a:r>
            <a:r>
              <a:rPr lang="en-US" sz="2200" dirty="0"/>
              <a:t>. Weaker associations with A</a:t>
            </a:r>
            <a:r>
              <a:rPr lang="el-GR" sz="2200" dirty="0"/>
              <a:t>β42:40</a:t>
            </a:r>
            <a:r>
              <a:rPr lang="en-US" sz="2200" dirty="0"/>
              <a:t>. </a:t>
            </a:r>
          </a:p>
          <a:p>
            <a:pPr marL="457200" indent="-457200">
              <a:buFont typeface="Arial" panose="020B0604020202020204" pitchFamily="34" charset="0"/>
              <a:buChar char="•"/>
            </a:pPr>
            <a:r>
              <a:rPr lang="en-US" sz="2200" dirty="0"/>
              <a:t>All correlations significant in the pooled sample. </a:t>
            </a:r>
          </a:p>
          <a:p>
            <a:pPr marL="457200" indent="-457200">
              <a:buFont typeface="Arial" panose="020B0604020202020204" pitchFamily="34" charset="0"/>
              <a:buChar char="•"/>
            </a:pPr>
            <a:r>
              <a:rPr lang="en-US" sz="2200" dirty="0" err="1"/>
              <a:t>NfL</a:t>
            </a:r>
            <a:r>
              <a:rPr lang="en-US" sz="2200" dirty="0"/>
              <a:t> and GFAP correlations with global cognition were significant in EOAD and </a:t>
            </a:r>
            <a:r>
              <a:rPr lang="en-US" sz="2200" dirty="0" err="1"/>
              <a:t>EOnonAD</a:t>
            </a:r>
            <a:r>
              <a:rPr lang="en-US" sz="2200" dirty="0"/>
              <a:t>. A</a:t>
            </a:r>
            <a:r>
              <a:rPr lang="el-GR" sz="2200" dirty="0"/>
              <a:t>β42:40 </a:t>
            </a:r>
            <a:r>
              <a:rPr lang="en-US" sz="2200" dirty="0"/>
              <a:t>correlations were generally not significant. The pTau231 correlations were significant in EOAD. </a:t>
            </a:r>
          </a:p>
          <a:p>
            <a:pPr marL="457200" indent="-457200">
              <a:buFont typeface="Arial" panose="020B0604020202020204" pitchFamily="34" charset="0"/>
              <a:buChar char="•"/>
            </a:pPr>
            <a:endParaRPr lang="en-US" sz="1050" dirty="0"/>
          </a:p>
          <a:p>
            <a:pPr marL="0" indent="0">
              <a:buNone/>
            </a:pPr>
            <a:r>
              <a:rPr lang="en-US" sz="2200" dirty="0"/>
              <a:t>Conclusions: </a:t>
            </a:r>
          </a:p>
          <a:p>
            <a:r>
              <a:rPr lang="en-US" sz="2200" dirty="0"/>
              <a:t>The biomarkers pTau231 and </a:t>
            </a:r>
            <a:r>
              <a:rPr lang="en-US" sz="2200" dirty="0" err="1"/>
              <a:t>NfL</a:t>
            </a:r>
            <a:r>
              <a:rPr lang="en-US" sz="2200" dirty="0"/>
              <a:t> showed stronger association with cognition compared to A</a:t>
            </a:r>
            <a:r>
              <a:rPr lang="el-GR" sz="2200" dirty="0"/>
              <a:t>β42:40</a:t>
            </a:r>
            <a:r>
              <a:rPr lang="en-US" sz="2200" dirty="0"/>
              <a:t>. </a:t>
            </a:r>
          </a:p>
        </p:txBody>
      </p:sp>
      <p:pic>
        <p:nvPicPr>
          <p:cNvPr id="5" name="Picture 4" descr="A screenshot of a graph&#10;&#10;Description automatically generated">
            <a:extLst>
              <a:ext uri="{FF2B5EF4-FFF2-40B4-BE49-F238E27FC236}">
                <a16:creationId xmlns:a16="http://schemas.microsoft.com/office/drawing/2014/main" id="{0F3FF767-9577-B715-8CDB-17F96D66C3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0960" y="941908"/>
            <a:ext cx="3615668" cy="5149161"/>
          </a:xfrm>
          <a:prstGeom prst="rect">
            <a:avLst/>
          </a:prstGeom>
        </p:spPr>
      </p:pic>
    </p:spTree>
    <p:extLst>
      <p:ext uri="{BB962C8B-B14F-4D97-AF65-F5344CB8AC3E}">
        <p14:creationId xmlns:p14="http://schemas.microsoft.com/office/powerpoint/2010/main" val="320420178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5455</TotalTime>
  <Words>290</Words>
  <Application>Microsoft Office PowerPoint</Application>
  <PresentationFormat>Widescreen</PresentationFormat>
  <Paragraphs>29</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Calibri Light</vt:lpstr>
      <vt:lpstr>Wingdings</vt:lpstr>
      <vt:lpstr>Default Design</vt:lpstr>
      <vt:lpstr>Office Theme</vt:lpstr>
      <vt:lpstr>PowerPoint Presentation</vt:lpstr>
      <vt:lpstr>Background and Methods</vt:lpstr>
      <vt:lpstr>Results and Conclusions</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Sajdyk, Tammy J.</cp:lastModifiedBy>
  <cp:revision>287</cp:revision>
  <cp:lastPrinted>2019-06-12T19:20:56Z</cp:lastPrinted>
  <dcterms:created xsi:type="dcterms:W3CDTF">2017-12-05T19:51:19Z</dcterms:created>
  <dcterms:modified xsi:type="dcterms:W3CDTF">2023-09-13T19:51:38Z</dcterms:modified>
</cp:coreProperties>
</file>