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6"/>
  </p:notesMasterIdLst>
  <p:handoutMasterIdLst>
    <p:handoutMasterId r:id="rId7"/>
  </p:handoutMasterIdLst>
  <p:sldIdLst>
    <p:sldId id="256" r:id="rId3"/>
    <p:sldId id="359" r:id="rId4"/>
    <p:sldId id="360"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0533"/>
    <a:srgbClr val="CCECFF"/>
    <a:srgbClr val="99CCFF"/>
    <a:srgbClr val="CCFFFF"/>
    <a:srgbClr val="0099FF"/>
    <a:srgbClr val="3399FF"/>
    <a:srgbClr val="66CCFF"/>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62" autoAdjust="0"/>
    <p:restoredTop sz="89253" autoAdjust="0"/>
  </p:normalViewPr>
  <p:slideViewPr>
    <p:cSldViewPr snapToGrid="0">
      <p:cViewPr varScale="1">
        <p:scale>
          <a:sx n="56" d="100"/>
          <a:sy n="56" d="100"/>
        </p:scale>
        <p:origin x="1316" y="52"/>
      </p:cViewPr>
      <p:guideLst/>
    </p:cSldViewPr>
  </p:slideViewPr>
  <p:outlineViewPr>
    <p:cViewPr>
      <p:scale>
        <a:sx n="33" d="100"/>
        <a:sy n="33" d="100"/>
      </p:scale>
      <p:origin x="0" y="-27523"/>
    </p:cViewPr>
  </p:outlineViewPr>
  <p:notesTextViewPr>
    <p:cViewPr>
      <p:scale>
        <a:sx n="3" d="2"/>
        <a:sy n="3" d="2"/>
      </p:scale>
      <p:origin x="0" y="0"/>
    </p:cViewPr>
  </p:notesTextViewPr>
  <p:sorterViewPr>
    <p:cViewPr>
      <p:scale>
        <a:sx n="100" d="100"/>
        <a:sy n="100" d="100"/>
      </p:scale>
      <p:origin x="0" y="-3115"/>
    </p:cViewPr>
  </p:sorterViewPr>
  <p:notesViewPr>
    <p:cSldViewPr snapToGrid="0">
      <p:cViewPr varScale="1">
        <p:scale>
          <a:sx n="66" d="100"/>
          <a:sy n="66" d="100"/>
        </p:scale>
        <p:origin x="31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4B359B7-BFC4-4AD4-A053-0E478061A69E}" type="datetimeFigureOut">
              <a:rPr lang="en-US" smtClean="0"/>
              <a:t>9/13/2023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9826D61-1F2C-4E92-8181-1D603ACC5DCB}" type="slidenum">
              <a:rPr lang="en-US" smtClean="0"/>
              <a:t>‹#›</a:t>
            </a:fld>
            <a:endParaRPr lang="en-US" dirty="0"/>
          </a:p>
        </p:txBody>
      </p:sp>
    </p:spTree>
    <p:extLst>
      <p:ext uri="{BB962C8B-B14F-4D97-AF65-F5344CB8AC3E}">
        <p14:creationId xmlns:p14="http://schemas.microsoft.com/office/powerpoint/2010/main" val="997447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6E067F1-D140-4293-8129-1B3AA4107C31}" type="datetimeFigureOut">
              <a:rPr lang="en-US" smtClean="0"/>
              <a:t>9/13/2023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F25542A-9E4E-4CBE-A1BD-CF535B76B973}" type="slidenum">
              <a:rPr lang="en-US" smtClean="0"/>
              <a:t>‹#›</a:t>
            </a:fld>
            <a:endParaRPr lang="en-US" dirty="0"/>
          </a:p>
        </p:txBody>
      </p:sp>
    </p:spTree>
    <p:extLst>
      <p:ext uri="{BB962C8B-B14F-4D97-AF65-F5344CB8AC3E}">
        <p14:creationId xmlns:p14="http://schemas.microsoft.com/office/powerpoint/2010/main" val="2689118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25542A-9E4E-4CBE-A1BD-CF535B76B973}" type="slidenum">
              <a:rPr lang="en-US" smtClean="0"/>
              <a:t>1</a:t>
            </a:fld>
            <a:endParaRPr lang="en-US" dirty="0"/>
          </a:p>
        </p:txBody>
      </p:sp>
    </p:spTree>
    <p:extLst>
      <p:ext uri="{BB962C8B-B14F-4D97-AF65-F5344CB8AC3E}">
        <p14:creationId xmlns:p14="http://schemas.microsoft.com/office/powerpoint/2010/main" val="4107049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2</a:t>
            </a:fld>
            <a:endParaRPr lang="en-US" dirty="0"/>
          </a:p>
        </p:txBody>
      </p:sp>
    </p:spTree>
    <p:extLst>
      <p:ext uri="{BB962C8B-B14F-4D97-AF65-F5344CB8AC3E}">
        <p14:creationId xmlns:p14="http://schemas.microsoft.com/office/powerpoint/2010/main" val="2465766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3</a:t>
            </a:fld>
            <a:endParaRPr lang="en-US" dirty="0"/>
          </a:p>
        </p:txBody>
      </p:sp>
    </p:spTree>
    <p:extLst>
      <p:ext uri="{BB962C8B-B14F-4D97-AF65-F5344CB8AC3E}">
        <p14:creationId xmlns:p14="http://schemas.microsoft.com/office/powerpoint/2010/main" val="4030664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581" y="2130559"/>
            <a:ext cx="10362847" cy="1469760"/>
          </a:xfrm>
          <a:prstGeom prst="rect">
            <a:avLst/>
          </a:prstGeom>
        </p:spPr>
        <p:txBody>
          <a:bodyPr lIns="19047" tIns="9523" rIns="19047" bIns="9523"/>
          <a:lstStyle/>
          <a:p>
            <a:r>
              <a:rPr lang="en-US" dirty="0"/>
              <a:t>Click to edit Master title style</a:t>
            </a:r>
          </a:p>
        </p:txBody>
      </p:sp>
      <p:sp>
        <p:nvSpPr>
          <p:cNvPr id="3" name="Subtitle 2"/>
          <p:cNvSpPr>
            <a:spLocks noGrp="1"/>
          </p:cNvSpPr>
          <p:nvPr>
            <p:ph type="subTitle" idx="1"/>
          </p:nvPr>
        </p:nvSpPr>
        <p:spPr>
          <a:xfrm>
            <a:off x="1828712" y="3886070"/>
            <a:ext cx="8534576" cy="1752865"/>
          </a:xfrm>
          <a:prstGeom prst="rect">
            <a:avLst/>
          </a:prstGeom>
        </p:spPr>
        <p:txBody>
          <a:bodyPr lIns="19047" tIns="9523" rIns="19047" bIns="9523"/>
          <a:lstStyle>
            <a:lvl1pPr marL="0" indent="0" algn="ctr">
              <a:buNone/>
              <a:defRPr/>
            </a:lvl1pPr>
            <a:lvl2pPr marL="95235" indent="0" algn="ctr">
              <a:buNone/>
              <a:defRPr/>
            </a:lvl2pPr>
            <a:lvl3pPr marL="190470" indent="0" algn="ctr">
              <a:buNone/>
              <a:defRPr/>
            </a:lvl3pPr>
            <a:lvl4pPr marL="285704" indent="0" algn="ctr">
              <a:buNone/>
              <a:defRPr/>
            </a:lvl4pPr>
            <a:lvl5pPr marL="380939" indent="0" algn="ctr">
              <a:buNone/>
              <a:defRPr/>
            </a:lvl5pPr>
            <a:lvl6pPr marL="476174" indent="0" algn="ctr">
              <a:buNone/>
              <a:defRPr/>
            </a:lvl6pPr>
            <a:lvl7pPr marL="571409" indent="0" algn="ctr">
              <a:buNone/>
              <a:defRPr/>
            </a:lvl7pPr>
            <a:lvl8pPr marL="666643" indent="0" algn="ctr">
              <a:buNone/>
              <a:defRPr/>
            </a:lvl8pPr>
            <a:lvl9pPr marL="761878" indent="0" algn="ctr">
              <a:buNone/>
              <a:defRPr/>
            </a:lvl9pPr>
          </a:lstStyle>
          <a:p>
            <a:r>
              <a:rPr lang="en-US" dirty="0"/>
              <a:t>Click to edit Master subtitle style</a:t>
            </a:r>
          </a:p>
        </p:txBody>
      </p:sp>
    </p:spTree>
    <p:extLst>
      <p:ext uri="{BB962C8B-B14F-4D97-AF65-F5344CB8AC3E}">
        <p14:creationId xmlns:p14="http://schemas.microsoft.com/office/powerpoint/2010/main" val="12826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E686AA-D197-4DC9-87E4-22B244C33152}" type="datetimeFigureOut">
              <a:rPr lang="en-US" smtClean="0"/>
              <a:t>9/13/2023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28369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E686AA-D197-4DC9-87E4-22B244C33152}" type="datetimeFigureOut">
              <a:rPr lang="en-US" smtClean="0"/>
              <a:t>9/13/2023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2877816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686AA-D197-4DC9-87E4-22B244C33152}" type="datetimeFigureOut">
              <a:rPr lang="en-US" smtClean="0"/>
              <a:t>9/13/2023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4022612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9/13/2023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821980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9/13/2023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313440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9/13/2023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64125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9/13/2023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90959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76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27" y="284948"/>
            <a:ext cx="10973154" cy="616125"/>
          </a:xfrm>
          <a:prstGeom prst="rect">
            <a:avLst/>
          </a:prstGeom>
          <a:solidFill>
            <a:srgbClr val="A90533"/>
          </a:solidFill>
        </p:spPr>
        <p:txBody>
          <a:bodyPr lIns="19047" tIns="9523" rIns="19047" bIns="9523"/>
          <a:lstStyle>
            <a:lvl1pPr algn="ctr">
              <a:defRPr sz="3200" b="1" baseline="0">
                <a:solidFill>
                  <a:schemeClr val="bg1"/>
                </a:solidFill>
              </a:defRPr>
            </a:lvl1pPr>
          </a:lstStyle>
          <a:p>
            <a:r>
              <a:rPr lang="en-US" dirty="0"/>
              <a:t>Click to edit Master title style</a:t>
            </a:r>
          </a:p>
        </p:txBody>
      </p:sp>
      <p:sp>
        <p:nvSpPr>
          <p:cNvPr id="3"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54258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w/subheading">
    <p:spTree>
      <p:nvGrpSpPr>
        <p:cNvPr id="1" name=""/>
        <p:cNvGrpSpPr/>
        <p:nvPr/>
      </p:nvGrpSpPr>
      <p:grpSpPr>
        <a:xfrm>
          <a:off x="0" y="0"/>
          <a:ext cx="0" cy="0"/>
          <a:chOff x="0" y="0"/>
          <a:chExt cx="0" cy="0"/>
        </a:xfrm>
      </p:grpSpPr>
      <p:sp>
        <p:nvSpPr>
          <p:cNvPr id="3" name="Title 1"/>
          <p:cNvSpPr>
            <a:spLocks noGrp="1"/>
          </p:cNvSpPr>
          <p:nvPr>
            <p:ph type="title"/>
          </p:nvPr>
        </p:nvSpPr>
        <p:spPr>
          <a:xfrm>
            <a:off x="609427" y="284948"/>
            <a:ext cx="7563728" cy="616125"/>
          </a:xfrm>
          <a:prstGeom prst="rect">
            <a:avLst/>
          </a:prstGeom>
          <a:solidFill>
            <a:srgbClr val="A90533"/>
          </a:solidFill>
        </p:spPr>
        <p:txBody>
          <a:bodyPr lIns="19047" tIns="9523" rIns="19047" bIns="9523"/>
          <a:lstStyle>
            <a:lvl1pPr marL="182880" algn="l">
              <a:defRPr sz="3200" b="1" baseline="0">
                <a:solidFill>
                  <a:schemeClr val="bg1"/>
                </a:solidFill>
              </a:defRPr>
            </a:lvl1pPr>
          </a:lstStyle>
          <a:p>
            <a:r>
              <a:rPr lang="en-US" dirty="0"/>
              <a:t>Click to edit Master title style</a:t>
            </a:r>
          </a:p>
        </p:txBody>
      </p:sp>
      <p:sp>
        <p:nvSpPr>
          <p:cNvPr id="4"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19"/>
          <p:cNvSpPr>
            <a:spLocks noGrp="1"/>
          </p:cNvSpPr>
          <p:nvPr>
            <p:ph type="body" sz="quarter" idx="10"/>
          </p:nvPr>
        </p:nvSpPr>
        <p:spPr>
          <a:xfrm>
            <a:off x="8173155" y="284947"/>
            <a:ext cx="3206068" cy="252412"/>
          </a:xfrm>
          <a:prstGeom prst="rect">
            <a:avLst/>
          </a:prstGeom>
        </p:spPr>
        <p:txBody>
          <a:bodyPr>
            <a:noAutofit/>
          </a:bodyPr>
          <a:lstStyle>
            <a:lvl1pPr marL="0" indent="0" algn="r">
              <a:buNone/>
              <a:defRPr sz="1100" b="0" i="0" spc="0" baseline="0">
                <a:solidFill>
                  <a:srgbClr val="A6A6A6"/>
                </a:solidFill>
                <a:latin typeface="Arial"/>
                <a:cs typeface="Arial"/>
              </a:defRPr>
            </a:lvl1pPr>
          </a:lstStyle>
          <a:p>
            <a:pPr lvl="0"/>
            <a:r>
              <a:rPr lang="en-US"/>
              <a:t>Edit Master text styles</a:t>
            </a:r>
          </a:p>
        </p:txBody>
      </p:sp>
    </p:spTree>
    <p:extLst>
      <p:ext uri="{BB962C8B-B14F-4D97-AF65-F5344CB8AC3E}">
        <p14:creationId xmlns:p14="http://schemas.microsoft.com/office/powerpoint/2010/main" val="147997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48765" y="2208084"/>
            <a:ext cx="10973153" cy="1214385"/>
          </a:xfrm>
          <a:prstGeom prst="rect">
            <a:avLst/>
          </a:prstGeom>
          <a:solidFill>
            <a:srgbClr val="A90533"/>
          </a:solidFill>
        </p:spPr>
        <p:txBody>
          <a:bodyPr lIns="19047" tIns="9523" rIns="19047" bIns="9523"/>
          <a:lstStyle>
            <a:lvl1pPr>
              <a:lnSpc>
                <a:spcPct val="150000"/>
              </a:lnSpc>
              <a:spcBef>
                <a:spcPts val="3000"/>
              </a:spcBef>
              <a:defRPr b="1">
                <a:solidFill>
                  <a:schemeClr val="bg1"/>
                </a:solidFill>
              </a:defRPr>
            </a:lvl1pPr>
          </a:lstStyle>
          <a:p>
            <a:r>
              <a:rPr lang="en-US" dirty="0"/>
              <a:t>Click to edit Closing Slide</a:t>
            </a:r>
          </a:p>
        </p:txBody>
      </p:sp>
    </p:spTree>
    <p:extLst>
      <p:ext uri="{BB962C8B-B14F-4D97-AF65-F5344CB8AC3E}">
        <p14:creationId xmlns:p14="http://schemas.microsoft.com/office/powerpoint/2010/main" val="1792710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5E686AA-D197-4DC9-87E4-22B244C33152}" type="datetimeFigureOut">
              <a:rPr lang="en-US" smtClean="0"/>
              <a:t>9/13/2023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65502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9/13/2023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50376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E686AA-D197-4DC9-87E4-22B244C33152}" type="datetimeFigureOut">
              <a:rPr lang="en-US" smtClean="0"/>
              <a:t>9/13/2023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9545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E686AA-D197-4DC9-87E4-22B244C33152}" type="datetimeFigureOut">
              <a:rPr lang="en-US" smtClean="0"/>
              <a:t>9/13/2023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296736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37"/>
          <p:cNvSpPr txBox="1">
            <a:spLocks noChangeArrowheads="1"/>
          </p:cNvSpPr>
          <p:nvPr userDrawn="1"/>
        </p:nvSpPr>
        <p:spPr bwMode="auto">
          <a:xfrm>
            <a:off x="7373910" y="6318251"/>
            <a:ext cx="4457700" cy="157163"/>
          </a:xfrm>
          <a:prstGeom prst="rect">
            <a:avLst/>
          </a:prstGeom>
          <a:noFill/>
          <a:ln>
            <a:noFill/>
          </a:ln>
        </p:spPr>
        <p:txBody>
          <a:bodyPr lIns="19047" tIns="9523" rIns="19047" bIns="9523">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900" cap="all" dirty="0">
                <a:solidFill>
                  <a:schemeClr val="bg2"/>
                </a:solidFill>
                <a:latin typeface="Calibri" charset="0"/>
                <a:cs typeface="Calibri" charset="0"/>
              </a:rPr>
              <a:t>Improving Health through</a:t>
            </a:r>
            <a:r>
              <a:rPr lang="en-US" sz="900" cap="all" baseline="0" dirty="0">
                <a:solidFill>
                  <a:schemeClr val="bg2"/>
                </a:solidFill>
                <a:latin typeface="Calibri" charset="0"/>
                <a:cs typeface="Calibri" charset="0"/>
              </a:rPr>
              <a:t> Research</a:t>
            </a:r>
            <a:endParaRPr lang="en-US" sz="900" cap="all" dirty="0">
              <a:solidFill>
                <a:schemeClr val="bg2"/>
              </a:solidFill>
              <a:latin typeface="Calibri" charset="0"/>
              <a:cs typeface="Calibri" charset="0"/>
            </a:endParaRPr>
          </a:p>
        </p:txBody>
      </p:sp>
      <p:sp>
        <p:nvSpPr>
          <p:cNvPr id="1063" name="Line 39"/>
          <p:cNvSpPr>
            <a:spLocks noChangeShapeType="1"/>
          </p:cNvSpPr>
          <p:nvPr userDrawn="1"/>
        </p:nvSpPr>
        <p:spPr bwMode="auto">
          <a:xfrm>
            <a:off x="0" y="6126163"/>
            <a:ext cx="12192000" cy="0"/>
          </a:xfrm>
          <a:prstGeom prst="line">
            <a:avLst/>
          </a:prstGeom>
          <a:noFill/>
          <a:ln w="9525" cap="flat" cmpd="sng" algn="ctr">
            <a:solidFill>
              <a:schemeClr val="accent6">
                <a:lumMod val="75000"/>
              </a:schemeClr>
            </a:solidFill>
            <a:prstDash val="solid"/>
            <a:round/>
            <a:headEnd type="none" w="med" len="med"/>
            <a:tailEnd type="none" w="med" len="med"/>
          </a:ln>
          <a:effectLst/>
        </p:spPr>
        <p:txBody>
          <a:bodyPr lIns="19047" tIns="9523" rIns="19047" bIns="9523"/>
          <a:lstStyle/>
          <a:p>
            <a:pPr eaLnBrk="1" hangingPunct="1">
              <a:defRPr/>
            </a:pPr>
            <a:endParaRPr lang="en-US" sz="1800" dirty="0">
              <a:latin typeface="Arial" charset="0"/>
              <a:ea typeface="+mn-ea"/>
            </a:endParaRPr>
          </a:p>
        </p:txBody>
      </p:sp>
      <p:sp>
        <p:nvSpPr>
          <p:cNvPr id="1028" name="Rectangle 13"/>
          <p:cNvSpPr>
            <a:spLocks noChangeArrowheads="1"/>
          </p:cNvSpPr>
          <p:nvPr userDrawn="1"/>
        </p:nvSpPr>
        <p:spPr bwMode="auto">
          <a:xfrm>
            <a:off x="10366878" y="6484939"/>
            <a:ext cx="1464734" cy="1731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9047" tIns="9523" rIns="19047" bIns="9523">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defRPr/>
            </a:pPr>
            <a:r>
              <a:rPr lang="en-US" altLang="en-US" sz="1000" u="sng" dirty="0">
                <a:solidFill>
                  <a:schemeClr val="accent2"/>
                </a:solidFill>
                <a:latin typeface="Calibri" charset="0"/>
              </a:rPr>
              <a:t>indianactsi.org</a:t>
            </a:r>
          </a:p>
        </p:txBody>
      </p:sp>
      <p:pic>
        <p:nvPicPr>
          <p:cNvPr id="7" name="Picture 6" descr="ctsi_ppt.pn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21680" y="6234907"/>
            <a:ext cx="1581003" cy="550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2959217"/>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86" r:id="rId3"/>
    <p:sldLayoutId id="2147483705" r:id="rId4"/>
    <p:sldLayoutId id="2147483706" r:id="rId5"/>
  </p:sldLayoutIdLst>
  <p:txStyles>
    <p:titleStyle>
      <a:lvl1pPr algn="ctr" defTabSz="912813"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128"/>
        </a:defRPr>
      </a:lvl1pPr>
      <a:lvl2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2pPr>
      <a:lvl3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3pPr>
      <a:lvl4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4pPr>
      <a:lvl5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5pPr>
      <a:lvl6pPr marL="95235" algn="ctr" defTabSz="914320" rtl="0" fontAlgn="base">
        <a:spcBef>
          <a:spcPct val="0"/>
        </a:spcBef>
        <a:spcAft>
          <a:spcPct val="0"/>
        </a:spcAft>
        <a:defRPr sz="4400">
          <a:solidFill>
            <a:schemeClr val="tx2"/>
          </a:solidFill>
          <a:latin typeface="Arial" charset="0"/>
        </a:defRPr>
      </a:lvl6pPr>
      <a:lvl7pPr marL="190470" algn="ctr" defTabSz="914320" rtl="0" fontAlgn="base">
        <a:spcBef>
          <a:spcPct val="0"/>
        </a:spcBef>
        <a:spcAft>
          <a:spcPct val="0"/>
        </a:spcAft>
        <a:defRPr sz="4400">
          <a:solidFill>
            <a:schemeClr val="tx2"/>
          </a:solidFill>
          <a:latin typeface="Arial" charset="0"/>
        </a:defRPr>
      </a:lvl7pPr>
      <a:lvl8pPr marL="285704" algn="ctr" defTabSz="914320" rtl="0" fontAlgn="base">
        <a:spcBef>
          <a:spcPct val="0"/>
        </a:spcBef>
        <a:spcAft>
          <a:spcPct val="0"/>
        </a:spcAft>
        <a:defRPr sz="4400">
          <a:solidFill>
            <a:schemeClr val="tx2"/>
          </a:solidFill>
          <a:latin typeface="Arial" charset="0"/>
        </a:defRPr>
      </a:lvl8pPr>
      <a:lvl9pPr marL="380939" algn="ctr" defTabSz="914320" rtl="0" fontAlgn="base">
        <a:spcBef>
          <a:spcPct val="0"/>
        </a:spcBef>
        <a:spcAft>
          <a:spcPct val="0"/>
        </a:spcAft>
        <a:defRPr sz="4400">
          <a:solidFill>
            <a:schemeClr val="tx2"/>
          </a:solidFill>
          <a:latin typeface="Arial" charset="0"/>
        </a:defRPr>
      </a:lvl9pPr>
    </p:titleStyle>
    <p:bodyStyle>
      <a:lvl1pPr marL="342900" indent="-342900" algn="l" defTabSz="912813"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128"/>
        </a:defRPr>
      </a:lvl1pPr>
      <a:lvl2pPr marL="741363" indent="-284163" algn="l" defTabSz="912813"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1413" indent="-227013" algn="l" defTabSz="912813"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5986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58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152372" indent="-228497" algn="l" defTabSz="914320" rtl="0" fontAlgn="base">
        <a:spcBef>
          <a:spcPct val="20000"/>
        </a:spcBef>
        <a:spcAft>
          <a:spcPct val="0"/>
        </a:spcAft>
        <a:buChar char="»"/>
        <a:defRPr sz="2000">
          <a:solidFill>
            <a:schemeClr val="tx1"/>
          </a:solidFill>
          <a:latin typeface="+mn-lt"/>
        </a:defRPr>
      </a:lvl6pPr>
      <a:lvl7pPr marL="2247607" indent="-228497" algn="l" defTabSz="914320" rtl="0" fontAlgn="base">
        <a:spcBef>
          <a:spcPct val="20000"/>
        </a:spcBef>
        <a:spcAft>
          <a:spcPct val="0"/>
        </a:spcAft>
        <a:buChar char="»"/>
        <a:defRPr sz="2000">
          <a:solidFill>
            <a:schemeClr val="tx1"/>
          </a:solidFill>
          <a:latin typeface="+mn-lt"/>
        </a:defRPr>
      </a:lvl7pPr>
      <a:lvl8pPr marL="2342841" indent="-228497" algn="l" defTabSz="914320" rtl="0" fontAlgn="base">
        <a:spcBef>
          <a:spcPct val="20000"/>
        </a:spcBef>
        <a:spcAft>
          <a:spcPct val="0"/>
        </a:spcAft>
        <a:buChar char="»"/>
        <a:defRPr sz="2000">
          <a:solidFill>
            <a:schemeClr val="tx1"/>
          </a:solidFill>
          <a:latin typeface="+mn-lt"/>
        </a:defRPr>
      </a:lvl8pPr>
      <a:lvl9pPr marL="2438076" indent="-228497" algn="l" defTabSz="914320" rtl="0" fontAlgn="base">
        <a:spcBef>
          <a:spcPct val="20000"/>
        </a:spcBef>
        <a:spcAft>
          <a:spcPct val="0"/>
        </a:spcAft>
        <a:buChar char="»"/>
        <a:defRPr sz="2000">
          <a:solidFill>
            <a:schemeClr val="tx1"/>
          </a:solidFill>
          <a:latin typeface="+mn-lt"/>
        </a:defRPr>
      </a:lvl9pPr>
    </p:bodyStyle>
    <p:otherStyle>
      <a:defPPr>
        <a:defRPr lang="en-US"/>
      </a:defPPr>
      <a:lvl1pPr marL="0" algn="l" defTabSz="190470" rtl="0" eaLnBrk="1" latinLnBrk="0" hangingPunct="1">
        <a:defRPr sz="400" kern="1200">
          <a:solidFill>
            <a:schemeClr val="tx1"/>
          </a:solidFill>
          <a:latin typeface="+mn-lt"/>
          <a:ea typeface="+mn-ea"/>
          <a:cs typeface="+mn-cs"/>
        </a:defRPr>
      </a:lvl1pPr>
      <a:lvl2pPr marL="95235" algn="l" defTabSz="190470" rtl="0" eaLnBrk="1" latinLnBrk="0" hangingPunct="1">
        <a:defRPr sz="400" kern="1200">
          <a:solidFill>
            <a:schemeClr val="tx1"/>
          </a:solidFill>
          <a:latin typeface="+mn-lt"/>
          <a:ea typeface="+mn-ea"/>
          <a:cs typeface="+mn-cs"/>
        </a:defRPr>
      </a:lvl2pPr>
      <a:lvl3pPr marL="190470" algn="l" defTabSz="190470" rtl="0" eaLnBrk="1" latinLnBrk="0" hangingPunct="1">
        <a:defRPr sz="400" kern="1200">
          <a:solidFill>
            <a:schemeClr val="tx1"/>
          </a:solidFill>
          <a:latin typeface="+mn-lt"/>
          <a:ea typeface="+mn-ea"/>
          <a:cs typeface="+mn-cs"/>
        </a:defRPr>
      </a:lvl3pPr>
      <a:lvl4pPr marL="285704" algn="l" defTabSz="190470" rtl="0" eaLnBrk="1" latinLnBrk="0" hangingPunct="1">
        <a:defRPr sz="400" kern="1200">
          <a:solidFill>
            <a:schemeClr val="tx1"/>
          </a:solidFill>
          <a:latin typeface="+mn-lt"/>
          <a:ea typeface="+mn-ea"/>
          <a:cs typeface="+mn-cs"/>
        </a:defRPr>
      </a:lvl4pPr>
      <a:lvl5pPr marL="380939" algn="l" defTabSz="190470" rtl="0" eaLnBrk="1" latinLnBrk="0" hangingPunct="1">
        <a:defRPr sz="400" kern="1200">
          <a:solidFill>
            <a:schemeClr val="tx1"/>
          </a:solidFill>
          <a:latin typeface="+mn-lt"/>
          <a:ea typeface="+mn-ea"/>
          <a:cs typeface="+mn-cs"/>
        </a:defRPr>
      </a:lvl5pPr>
      <a:lvl6pPr marL="476174" algn="l" defTabSz="190470" rtl="0" eaLnBrk="1" latinLnBrk="0" hangingPunct="1">
        <a:defRPr sz="400" kern="1200">
          <a:solidFill>
            <a:schemeClr val="tx1"/>
          </a:solidFill>
          <a:latin typeface="+mn-lt"/>
          <a:ea typeface="+mn-ea"/>
          <a:cs typeface="+mn-cs"/>
        </a:defRPr>
      </a:lvl6pPr>
      <a:lvl7pPr marL="571409" algn="l" defTabSz="190470" rtl="0" eaLnBrk="1" latinLnBrk="0" hangingPunct="1">
        <a:defRPr sz="400" kern="1200">
          <a:solidFill>
            <a:schemeClr val="tx1"/>
          </a:solidFill>
          <a:latin typeface="+mn-lt"/>
          <a:ea typeface="+mn-ea"/>
          <a:cs typeface="+mn-cs"/>
        </a:defRPr>
      </a:lvl7pPr>
      <a:lvl8pPr marL="666643" algn="l" defTabSz="190470" rtl="0" eaLnBrk="1" latinLnBrk="0" hangingPunct="1">
        <a:defRPr sz="400" kern="1200">
          <a:solidFill>
            <a:schemeClr val="tx1"/>
          </a:solidFill>
          <a:latin typeface="+mn-lt"/>
          <a:ea typeface="+mn-ea"/>
          <a:cs typeface="+mn-cs"/>
        </a:defRPr>
      </a:lvl8pPr>
      <a:lvl9pPr marL="761878" algn="l" defTabSz="190470" rtl="0" eaLnBrk="1" latinLnBrk="0" hangingPunct="1">
        <a:defRPr sz="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686AA-D197-4DC9-87E4-22B244C33152}" type="datetimeFigureOut">
              <a:rPr lang="en-US" smtClean="0"/>
              <a:t>9/13/2023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FA912-7305-420C-A467-1AF4AA7B297E}" type="slidenum">
              <a:rPr lang="en-US" smtClean="0"/>
              <a:t>‹#›</a:t>
            </a:fld>
            <a:endParaRPr lang="en-US" dirty="0"/>
          </a:p>
        </p:txBody>
      </p:sp>
    </p:spTree>
    <p:extLst>
      <p:ext uri="{BB962C8B-B14F-4D97-AF65-F5344CB8AC3E}">
        <p14:creationId xmlns:p14="http://schemas.microsoft.com/office/powerpoint/2010/main" val="387282875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75134" y="2111681"/>
            <a:ext cx="8946525" cy="110895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i="1" dirty="0">
                <a:solidFill>
                  <a:srgbClr val="A90533"/>
                </a:solidFill>
                <a:latin typeface="+mn-lt"/>
              </a:rPr>
              <a:t>Associations of GFAP, </a:t>
            </a:r>
            <a:r>
              <a:rPr lang="en-US" sz="2800" b="1" i="1" dirty="0" err="1">
                <a:solidFill>
                  <a:srgbClr val="A90533"/>
                </a:solidFill>
                <a:latin typeface="+mn-lt"/>
              </a:rPr>
              <a:t>NfL</a:t>
            </a:r>
            <a:r>
              <a:rPr lang="en-US" sz="2800" b="1" i="1" dirty="0">
                <a:solidFill>
                  <a:srgbClr val="A90533"/>
                </a:solidFill>
                <a:latin typeface="+mn-lt"/>
              </a:rPr>
              <a:t>, A</a:t>
            </a:r>
            <a:r>
              <a:rPr lang="el-GR" sz="2800" b="1" i="1" dirty="0">
                <a:solidFill>
                  <a:srgbClr val="A90533"/>
                </a:solidFill>
                <a:latin typeface="+mn-lt"/>
              </a:rPr>
              <a:t>β42/40, </a:t>
            </a:r>
            <a:r>
              <a:rPr lang="en-US" sz="2800" b="1" i="1" dirty="0">
                <a:solidFill>
                  <a:srgbClr val="A90533"/>
                </a:solidFill>
                <a:latin typeface="+mn-lt"/>
              </a:rPr>
              <a:t>and pTau231 with global cognition in LEADS</a:t>
            </a:r>
          </a:p>
        </p:txBody>
      </p:sp>
      <p:sp>
        <p:nvSpPr>
          <p:cNvPr id="5" name="Subtitle 2"/>
          <p:cNvSpPr txBox="1">
            <a:spLocks/>
          </p:cNvSpPr>
          <p:nvPr/>
        </p:nvSpPr>
        <p:spPr>
          <a:xfrm>
            <a:off x="573879" y="679485"/>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Indiana Clinical and Translational Sciences Institute</a:t>
            </a:r>
          </a:p>
          <a:p>
            <a:pPr>
              <a:spcBef>
                <a:spcPts val="0"/>
              </a:spcBef>
            </a:pPr>
            <a:endParaRPr lang="en-US" sz="2000" b="1" dirty="0">
              <a:solidFill>
                <a:srgbClr val="0C2340"/>
              </a:solidFill>
            </a:endParaRPr>
          </a:p>
        </p:txBody>
      </p:sp>
      <p:cxnSp>
        <p:nvCxnSpPr>
          <p:cNvPr id="8" name="Straight Connector 7"/>
          <p:cNvCxnSpPr/>
          <p:nvPr/>
        </p:nvCxnSpPr>
        <p:spPr>
          <a:xfrm flipV="1">
            <a:off x="0" y="4577897"/>
            <a:ext cx="12192000" cy="35780"/>
          </a:xfrm>
          <a:prstGeom prst="line">
            <a:avLst/>
          </a:prstGeom>
          <a:ln w="63500">
            <a:solidFill>
              <a:srgbClr val="0C234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3580249" y="4826037"/>
            <a:ext cx="5031501" cy="1750249"/>
          </a:xfrm>
          <a:prstGeom prst="rect">
            <a:avLst/>
          </a:prstGeom>
        </p:spPr>
      </p:pic>
      <p:sp>
        <p:nvSpPr>
          <p:cNvPr id="6" name="Title 1"/>
          <p:cNvSpPr txBox="1">
            <a:spLocks/>
          </p:cNvSpPr>
          <p:nvPr/>
        </p:nvSpPr>
        <p:spPr>
          <a:xfrm>
            <a:off x="1622734" y="3675347"/>
            <a:ext cx="8946525" cy="5877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800" dirty="0">
              <a:solidFill>
                <a:srgbClr val="A90533"/>
              </a:solidFill>
              <a:latin typeface="+mn-lt"/>
            </a:endParaRPr>
          </a:p>
        </p:txBody>
      </p:sp>
      <p:sp>
        <p:nvSpPr>
          <p:cNvPr id="2" name="TextBox 1"/>
          <p:cNvSpPr txBox="1"/>
          <p:nvPr/>
        </p:nvSpPr>
        <p:spPr>
          <a:xfrm>
            <a:off x="5001516" y="3803809"/>
            <a:ext cx="2493760" cy="646331"/>
          </a:xfrm>
          <a:prstGeom prst="rect">
            <a:avLst/>
          </a:prstGeom>
          <a:noFill/>
        </p:spPr>
        <p:txBody>
          <a:bodyPr wrap="none" rtlCol="0">
            <a:spAutoFit/>
          </a:bodyPr>
          <a:lstStyle/>
          <a:p>
            <a:endParaRPr lang="en-US" dirty="0">
              <a:solidFill>
                <a:srgbClr val="A90533"/>
              </a:solidFill>
            </a:endParaRPr>
          </a:p>
          <a:p>
            <a:pPr algn="ctr"/>
            <a:r>
              <a:rPr lang="en-US" dirty="0">
                <a:solidFill>
                  <a:srgbClr val="A90533"/>
                </a:solidFill>
              </a:rPr>
              <a:t>Ralitsa Kostadinova, B.A.</a:t>
            </a:r>
          </a:p>
        </p:txBody>
      </p:sp>
      <p:sp>
        <p:nvSpPr>
          <p:cNvPr id="10" name="Subtitle 2"/>
          <p:cNvSpPr txBox="1">
            <a:spLocks/>
          </p:cNvSpPr>
          <p:nvPr/>
        </p:nvSpPr>
        <p:spPr>
          <a:xfrm>
            <a:off x="726278" y="1477712"/>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2023 Annual Meeting </a:t>
            </a:r>
            <a:endParaRPr lang="en-US" sz="2000" b="1" dirty="0">
              <a:solidFill>
                <a:srgbClr val="0C2340"/>
              </a:solidFill>
            </a:endParaRPr>
          </a:p>
        </p:txBody>
      </p:sp>
      <p:pic>
        <p:nvPicPr>
          <p:cNvPr id="12" name="Picture 11" descr="Purple and white logo with text&#10;&#10;Description automatically generated">
            <a:extLst>
              <a:ext uri="{FF2B5EF4-FFF2-40B4-BE49-F238E27FC236}">
                <a16:creationId xmlns:a16="http://schemas.microsoft.com/office/drawing/2014/main" id="{5F4301FA-76E7-8ACC-4B33-B515606DB4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9234" y="5002661"/>
            <a:ext cx="2971800" cy="1397000"/>
          </a:xfrm>
          <a:prstGeom prst="rect">
            <a:avLst/>
          </a:prstGeom>
        </p:spPr>
      </p:pic>
      <p:sp>
        <p:nvSpPr>
          <p:cNvPr id="13" name="TextBox 12">
            <a:extLst>
              <a:ext uri="{FF2B5EF4-FFF2-40B4-BE49-F238E27FC236}">
                <a16:creationId xmlns:a16="http://schemas.microsoft.com/office/drawing/2014/main" id="{40E53A7F-DE79-2FBC-B94E-A71367B9E4B5}"/>
              </a:ext>
            </a:extLst>
          </p:cNvPr>
          <p:cNvSpPr txBox="1"/>
          <p:nvPr/>
        </p:nvSpPr>
        <p:spPr>
          <a:xfrm>
            <a:off x="8691802" y="4915041"/>
            <a:ext cx="3210964" cy="1569660"/>
          </a:xfrm>
          <a:prstGeom prst="rect">
            <a:avLst/>
          </a:prstGeom>
          <a:noFill/>
        </p:spPr>
        <p:txBody>
          <a:bodyPr wrap="square" rtlCol="0">
            <a:spAutoFit/>
          </a:bodyPr>
          <a:lstStyle/>
          <a:p>
            <a:pPr algn="ctr"/>
            <a:r>
              <a:rPr lang="en-US" sz="1200" dirty="0"/>
              <a:t>This study is generously supported by R56 AG057195, </a:t>
            </a:r>
          </a:p>
          <a:p>
            <a:pPr algn="ctr"/>
            <a:r>
              <a:rPr lang="en-US" sz="1200" dirty="0"/>
              <a:t>U01 AG057195, </a:t>
            </a:r>
          </a:p>
          <a:p>
            <a:pPr algn="ctr"/>
            <a:r>
              <a:rPr lang="en-US" sz="1200" dirty="0"/>
              <a:t>NIA P30 AG010133, </a:t>
            </a:r>
          </a:p>
          <a:p>
            <a:pPr algn="ctr"/>
            <a:r>
              <a:rPr lang="en-US" sz="1200" dirty="0"/>
              <a:t>U24 AG021886, </a:t>
            </a:r>
          </a:p>
          <a:p>
            <a:pPr algn="ctr"/>
            <a:r>
              <a:rPr lang="en-US" sz="1200" dirty="0"/>
              <a:t>U01 AG016976, </a:t>
            </a:r>
          </a:p>
          <a:p>
            <a:pPr algn="ctr"/>
            <a:r>
              <a:rPr lang="en-US" sz="1200" dirty="0"/>
              <a:t>and the </a:t>
            </a:r>
            <a:r>
              <a:rPr lang="en-US" sz="1200" dirty="0" err="1"/>
              <a:t>Blennow</a:t>
            </a:r>
            <a:r>
              <a:rPr lang="en-US" sz="1200" dirty="0"/>
              <a:t>/Zetterberg lab. Additional thanks to the Apostolova lab and all co-authors. </a:t>
            </a:r>
          </a:p>
        </p:txBody>
      </p:sp>
    </p:spTree>
    <p:extLst>
      <p:ext uri="{BB962C8B-B14F-4D97-AF65-F5344CB8AC3E}">
        <p14:creationId xmlns:p14="http://schemas.microsoft.com/office/powerpoint/2010/main" val="841745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and Methods</a:t>
            </a:r>
          </a:p>
        </p:txBody>
      </p:sp>
      <p:sp>
        <p:nvSpPr>
          <p:cNvPr id="3" name="Content Placeholder 2"/>
          <p:cNvSpPr>
            <a:spLocks noGrp="1"/>
          </p:cNvSpPr>
          <p:nvPr>
            <p:ph idx="1"/>
          </p:nvPr>
        </p:nvSpPr>
        <p:spPr>
          <a:xfrm>
            <a:off x="609428" y="1128889"/>
            <a:ext cx="10973153" cy="4775200"/>
          </a:xfrm>
        </p:spPr>
        <p:txBody>
          <a:bodyPr/>
          <a:lstStyle/>
          <a:p>
            <a:pPr marL="0" indent="0">
              <a:buNone/>
            </a:pPr>
            <a:r>
              <a:rPr lang="en-US" sz="2200" dirty="0"/>
              <a:t>Background: </a:t>
            </a:r>
          </a:p>
          <a:p>
            <a:pPr marL="457200" indent="-457200">
              <a:buFont typeface="Arial" panose="020B0604020202020204" pitchFamily="34" charset="0"/>
              <a:buChar char="•"/>
            </a:pPr>
            <a:r>
              <a:rPr lang="en-US" sz="2200" dirty="0"/>
              <a:t>Alzheimer’s disease (AD) biomarkers have been a growing hallmark to accurately measure the presence of the disease. Previous research has concentrated on testing the reliability of plasma pTau231 but little to none of it has focused on early-onset AD (EOAD) populations. Data retrieved was from the Longitudinal Early-Onset Alzheimer’s Disease Study (LEADS). </a:t>
            </a:r>
          </a:p>
          <a:p>
            <a:pPr marL="0" indent="0">
              <a:buNone/>
            </a:pPr>
            <a:endParaRPr lang="en-US" sz="1000" dirty="0"/>
          </a:p>
          <a:p>
            <a:pPr marL="0" indent="0">
              <a:buNone/>
            </a:pPr>
            <a:r>
              <a:rPr lang="en-US" sz="2200" dirty="0"/>
              <a:t>Methods: </a:t>
            </a:r>
          </a:p>
          <a:p>
            <a:r>
              <a:rPr lang="en-US" sz="2200" dirty="0"/>
              <a:t>We focused on 367 LEADS participants aged 41 to 65, categorized as amyloid PET-positive EOAD, amyloid PET-negative </a:t>
            </a:r>
            <a:r>
              <a:rPr lang="en-US" sz="2200" dirty="0" err="1"/>
              <a:t>EOnonAD</a:t>
            </a:r>
            <a:r>
              <a:rPr lang="en-US" sz="2200" dirty="0"/>
              <a:t>, or cognitively normal CN.</a:t>
            </a:r>
          </a:p>
          <a:p>
            <a:r>
              <a:rPr lang="en-US" sz="2200" dirty="0"/>
              <a:t>Partial correlations were conducted between cognitive measures (MMSE, MoCA, CDR-SB, and ADAS-Cog13) and biomarkers (A</a:t>
            </a:r>
            <a:r>
              <a:rPr lang="el-GR" sz="2200" dirty="0"/>
              <a:t>β42:40</a:t>
            </a:r>
            <a:r>
              <a:rPr lang="en-US" sz="2200" dirty="0"/>
              <a:t>, pTau231, </a:t>
            </a:r>
            <a:r>
              <a:rPr lang="en-US" sz="2200" dirty="0" err="1"/>
              <a:t>NfL</a:t>
            </a:r>
            <a:r>
              <a:rPr lang="en-US" sz="2200" dirty="0"/>
              <a:t>, and GFAP), and accounted for demographic variables (age, gender, and education).</a:t>
            </a:r>
          </a:p>
        </p:txBody>
      </p:sp>
    </p:spTree>
    <p:extLst>
      <p:ext uri="{BB962C8B-B14F-4D97-AF65-F5344CB8AC3E}">
        <p14:creationId xmlns:p14="http://schemas.microsoft.com/office/powerpoint/2010/main" val="181511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and Conclusions</a:t>
            </a:r>
          </a:p>
        </p:txBody>
      </p:sp>
      <p:sp>
        <p:nvSpPr>
          <p:cNvPr id="3" name="Content Placeholder 2"/>
          <p:cNvSpPr>
            <a:spLocks noGrp="1"/>
          </p:cNvSpPr>
          <p:nvPr>
            <p:ph idx="1"/>
          </p:nvPr>
        </p:nvSpPr>
        <p:spPr>
          <a:xfrm>
            <a:off x="609429" y="1128889"/>
            <a:ext cx="6319691" cy="4775200"/>
          </a:xfrm>
        </p:spPr>
        <p:txBody>
          <a:bodyPr/>
          <a:lstStyle/>
          <a:p>
            <a:pPr marL="0" indent="0">
              <a:buNone/>
            </a:pPr>
            <a:r>
              <a:rPr lang="en-US" sz="2200" dirty="0"/>
              <a:t>Results: </a:t>
            </a:r>
          </a:p>
          <a:p>
            <a:pPr marL="457200" indent="-457200">
              <a:buFont typeface="Arial" panose="020B0604020202020204" pitchFamily="34" charset="0"/>
              <a:buChar char="•"/>
            </a:pPr>
            <a:r>
              <a:rPr lang="en-US" sz="2200" dirty="0"/>
              <a:t>Moderate associations between the cognitive variables and plasma pTau231, GFAP and </a:t>
            </a:r>
            <a:r>
              <a:rPr lang="en-US" sz="2200" dirty="0" err="1"/>
              <a:t>NfL</a:t>
            </a:r>
            <a:r>
              <a:rPr lang="en-US" sz="2200" dirty="0"/>
              <a:t>. Weaker associations with A</a:t>
            </a:r>
            <a:r>
              <a:rPr lang="el-GR" sz="2200" dirty="0"/>
              <a:t>β42:40</a:t>
            </a:r>
            <a:r>
              <a:rPr lang="en-US" sz="2200" dirty="0"/>
              <a:t>. </a:t>
            </a:r>
          </a:p>
          <a:p>
            <a:pPr marL="457200" indent="-457200">
              <a:buFont typeface="Arial" panose="020B0604020202020204" pitchFamily="34" charset="0"/>
              <a:buChar char="•"/>
            </a:pPr>
            <a:r>
              <a:rPr lang="en-US" sz="2200" dirty="0"/>
              <a:t>All correlations significant in the pooled sample. </a:t>
            </a:r>
          </a:p>
          <a:p>
            <a:pPr marL="457200" indent="-457200">
              <a:buFont typeface="Arial" panose="020B0604020202020204" pitchFamily="34" charset="0"/>
              <a:buChar char="•"/>
            </a:pPr>
            <a:r>
              <a:rPr lang="en-US" sz="2200" dirty="0" err="1"/>
              <a:t>NfL</a:t>
            </a:r>
            <a:r>
              <a:rPr lang="en-US" sz="2200" dirty="0"/>
              <a:t> and GFAP correlations with global cognition were significant in EOAD and </a:t>
            </a:r>
            <a:r>
              <a:rPr lang="en-US" sz="2200" dirty="0" err="1"/>
              <a:t>EOnonAD</a:t>
            </a:r>
            <a:r>
              <a:rPr lang="en-US" sz="2200" dirty="0"/>
              <a:t>. A</a:t>
            </a:r>
            <a:r>
              <a:rPr lang="el-GR" sz="2200" dirty="0"/>
              <a:t>β42:40 </a:t>
            </a:r>
            <a:r>
              <a:rPr lang="en-US" sz="2200" dirty="0"/>
              <a:t>correlations were generally not significant. The pTau231 correlations were significant in EOAD. </a:t>
            </a:r>
          </a:p>
          <a:p>
            <a:pPr marL="457200" indent="-457200">
              <a:buFont typeface="Arial" panose="020B0604020202020204" pitchFamily="34" charset="0"/>
              <a:buChar char="•"/>
            </a:pPr>
            <a:endParaRPr lang="en-US" sz="1050" dirty="0"/>
          </a:p>
          <a:p>
            <a:pPr marL="0" indent="0">
              <a:buNone/>
            </a:pPr>
            <a:r>
              <a:rPr lang="en-US" sz="2200" dirty="0"/>
              <a:t>Conclusions: </a:t>
            </a:r>
          </a:p>
          <a:p>
            <a:r>
              <a:rPr lang="en-US" sz="2200" dirty="0"/>
              <a:t>The biomarkers pTau231 and </a:t>
            </a:r>
            <a:r>
              <a:rPr lang="en-US" sz="2200" dirty="0" err="1"/>
              <a:t>NfL</a:t>
            </a:r>
            <a:r>
              <a:rPr lang="en-US" sz="2200" dirty="0"/>
              <a:t> showed stronger association with cognition compared to A</a:t>
            </a:r>
            <a:r>
              <a:rPr lang="el-GR" sz="2200" dirty="0"/>
              <a:t>β42:40</a:t>
            </a:r>
            <a:r>
              <a:rPr lang="en-US" sz="2200" dirty="0"/>
              <a:t>. </a:t>
            </a:r>
          </a:p>
        </p:txBody>
      </p:sp>
      <p:pic>
        <p:nvPicPr>
          <p:cNvPr id="5" name="Picture 4" descr="A screenshot of a graph&#10;&#10;Description automatically generated">
            <a:extLst>
              <a:ext uri="{FF2B5EF4-FFF2-40B4-BE49-F238E27FC236}">
                <a16:creationId xmlns:a16="http://schemas.microsoft.com/office/drawing/2014/main" id="{0F3FF767-9577-B715-8CDB-17F96D66C3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0960" y="941908"/>
            <a:ext cx="3615668" cy="5149161"/>
          </a:xfrm>
          <a:prstGeom prst="rect">
            <a:avLst/>
          </a:prstGeom>
        </p:spPr>
      </p:pic>
    </p:spTree>
    <p:extLst>
      <p:ext uri="{BB962C8B-B14F-4D97-AF65-F5344CB8AC3E}">
        <p14:creationId xmlns:p14="http://schemas.microsoft.com/office/powerpoint/2010/main" val="320420178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5455</TotalTime>
  <Words>290</Words>
  <Application>Microsoft Office PowerPoint</Application>
  <PresentationFormat>Widescreen</PresentationFormat>
  <Paragraphs>29</Paragraphs>
  <Slides>3</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Arial</vt:lpstr>
      <vt:lpstr>Calibri</vt:lpstr>
      <vt:lpstr>Calibri Light</vt:lpstr>
      <vt:lpstr>Wingdings</vt:lpstr>
      <vt:lpstr>Default Design</vt:lpstr>
      <vt:lpstr>Office Theme</vt:lpstr>
      <vt:lpstr>PowerPoint Presentation</vt:lpstr>
      <vt:lpstr>Background and Methods</vt:lpstr>
      <vt:lpstr>Results and Conclusions</vt:lpstr>
    </vt:vector>
  </TitlesOfParts>
  <Company>Indiana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Scahill, Samantha L</dc:creator>
  <cp:lastModifiedBy>Sajdyk, Tammy J.</cp:lastModifiedBy>
  <cp:revision>287</cp:revision>
  <cp:lastPrinted>2019-06-12T19:20:56Z</cp:lastPrinted>
  <dcterms:created xsi:type="dcterms:W3CDTF">2017-12-05T19:51:19Z</dcterms:created>
  <dcterms:modified xsi:type="dcterms:W3CDTF">2023-09-13T19:51:38Z</dcterms:modified>
</cp:coreProperties>
</file>