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_rels/notesSlide8.xml.rels" ContentType="application/vnd.openxmlformats-package.relationships+xml"/>
  <Override PartName="/ppt/notesSlides/_rels/notesSlide2.xml.rels" ContentType="application/vnd.openxmlformats-package.relationships+xml"/>
  <Override PartName="/ppt/notesSlides/_rels/notesSlide7.xml.rels" ContentType="application/vnd.openxmlformats-package.relationships+xml"/>
  <Override PartName="/ppt/notesSlides/_rels/notesSlide1.xml.rels" ContentType="application/vnd.openxmlformats-package.relationships+xml"/>
  <Override PartName="/ppt/notesSlides/_rels/notesSlide6.xml.rels" ContentType="application/vnd.openxmlformats-package.relationships+xml"/>
  <Override PartName="/ppt/notesSlides/_rels/notesSlide5.xml.rels" ContentType="application/vnd.openxmlformats-package.relationships+xml"/>
  <Override PartName="/ppt/notesSlides/_rels/notesSlide4.xml.rels" ContentType="application/vnd.openxmlformats-package.relationships+xml"/>
  <Override PartName="/ppt/notesSlides/_rels/notesSlide3.xml.rels" ContentType="application/vnd.openxmlformats-package.relationship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_rels/presentation.xml.rels" ContentType="application/vnd.openxmlformats-package.relationships+xml"/>
  <Override PartName="/ppt/media/image27.jpeg" ContentType="image/jpeg"/>
  <Override PartName="/ppt/media/image26.jpeg" ContentType="image/jpeg"/>
  <Override PartName="/ppt/media/image23.jpeg" ContentType="image/jpeg"/>
  <Override PartName="/ppt/media/image22.png" ContentType="image/png"/>
  <Override PartName="/ppt/media/image21.jpeg" ContentType="image/jpeg"/>
  <Override PartName="/ppt/media/image29.png" ContentType="image/png"/>
  <Override PartName="/ppt/media/media19.mp4" ContentType="video/mp4"/>
  <Override PartName="/ppt/media/image18.jpeg" ContentType="image/jpeg"/>
  <Override PartName="/ppt/media/image7.jpeg" ContentType="image/jpeg"/>
  <Override PartName="/ppt/media/image36.jpeg" ContentType="image/jpeg"/>
  <Override PartName="/ppt/media/image20.png" ContentType="image/png"/>
  <Override PartName="/ppt/media/image28.jpeg" ContentType="image/jpeg"/>
  <Override PartName="/ppt/media/image9.png" ContentType="image/png"/>
  <Override PartName="/ppt/media/image10.jpeg" ContentType="image/jpeg"/>
  <Override PartName="/ppt/media/image5.png" ContentType="image/png"/>
  <Override PartName="/ppt/media/image35.jpeg" ContentType="image/jpeg"/>
  <Override PartName="/ppt/media/image14.jpeg" ContentType="image/jpeg"/>
  <Override PartName="/ppt/media/image8.png" ContentType="image/png"/>
  <Override PartName="/ppt/media/image30.jpeg" ContentType="image/jpeg"/>
  <Override PartName="/ppt/media/image31.jpeg" ContentType="image/jpeg"/>
  <Override PartName="/ppt/media/image2.png" ContentType="image/png"/>
  <Override PartName="/ppt/media/image25.jpeg" ContentType="image/jpeg"/>
  <Override PartName="/ppt/media/image11.png" ContentType="image/png"/>
  <Override PartName="/ppt/media/hdphoto1.wdp" ContentType="image/vnd.ms-photo"/>
  <Override PartName="/ppt/media/image16.jpeg" ContentType="image/jpeg"/>
  <Override PartName="/ppt/media/image37.png" ContentType="image/png"/>
  <Override PartName="/ppt/media/image6.png" ContentType="image/png"/>
  <Override PartName="/ppt/media/image13.jpeg" ContentType="image/jpeg"/>
  <Override PartName="/ppt/media/image34.png" ContentType="image/png"/>
  <Override PartName="/ppt/media/image12.jpeg" ContentType="image/jpeg"/>
  <Override PartName="/ppt/media/image4.png" ContentType="image/png"/>
  <Override PartName="/ppt/media/image33.png" ContentType="image/png"/>
  <Override PartName="/ppt/media/image3.png" ContentType="image/png"/>
  <Override PartName="/ppt/media/image1.png" ContentType="image/png"/>
  <Override PartName="/ppt/media/image24.png" ContentType="image/png"/>
  <Override PartName="/ppt/media/image15.jpeg" ContentType="image/jpeg"/>
  <Override PartName="/ppt/media/image17.png" ContentType="image/png"/>
  <Override PartName="/ppt/media/image32.jpeg" ContentType="image/jpeg"/>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1.xml" ContentType="application/vnd.openxmlformats-officedocument.presentationml.slide+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x="12192000" cy="6858000"/>
  <p:notesSz cx="7010400" cy="9296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en-US" sz="4400" spc="-1" strike="noStrike">
                <a:solidFill>
                  <a:srgbClr val="000000"/>
                </a:solidFill>
                <a:latin typeface="Arial"/>
              </a:rPr>
              <a:t>Click to move the slide</a:t>
            </a:r>
            <a:endParaRPr b="0" lang="en-US" sz="4400" spc="-1" strike="noStrike">
              <a:solidFill>
                <a:srgbClr val="000000"/>
              </a:solidFill>
              <a:latin typeface="Arial"/>
            </a:endParaRPr>
          </a:p>
        </p:txBody>
      </p:sp>
      <p:sp>
        <p:nvSpPr>
          <p:cNvPr id="88"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89"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90"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91"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92"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4DD5C490-55E8-4B21-8927-E617E775816F}"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PlaceHolder 1"/>
          <p:cNvSpPr>
            <a:spLocks noGrp="1"/>
          </p:cNvSpPr>
          <p:nvPr>
            <p:ph type="sldImg"/>
          </p:nvPr>
        </p:nvSpPr>
        <p:spPr>
          <a:xfrm>
            <a:off x="406440" y="696960"/>
            <a:ext cx="6197400" cy="3485880"/>
          </a:xfrm>
          <a:prstGeom prst="rect">
            <a:avLst/>
          </a:prstGeom>
        </p:spPr>
      </p:sp>
      <p:sp>
        <p:nvSpPr>
          <p:cNvPr id="204" name="PlaceHolder 2"/>
          <p:cNvSpPr>
            <a:spLocks noGrp="1"/>
          </p:cNvSpPr>
          <p:nvPr>
            <p:ph type="body"/>
          </p:nvPr>
        </p:nvSpPr>
        <p:spPr>
          <a:xfrm>
            <a:off x="700920" y="4415760"/>
            <a:ext cx="5608080" cy="4183200"/>
          </a:xfrm>
          <a:prstGeom prst="rect">
            <a:avLst/>
          </a:prstGeom>
        </p:spPr>
        <p:txBody>
          <a:bodyPr lIns="93240" rIns="93240" tIns="46440" bIns="46440">
            <a:noAutofit/>
          </a:bodyPr>
          <a:p>
            <a:pPr marL="216000" indent="-216000">
              <a:lnSpc>
                <a:spcPct val="100000"/>
              </a:lnSpc>
            </a:pPr>
            <a:r>
              <a:rPr b="0" lang="en-US" sz="2000" spc="-1" strike="noStrike">
                <a:latin typeface="Arial"/>
              </a:rPr>
              <a:t>Hello my name is Sam Kaefer, I am a medical student from Indiana University, and today I am going to talk about the work I helped conduct in Dr. Halum’s laboratory this past year regarding Early Change in Porcine Larynges Following Injection of Motor-Endplate Expressing muscle cells for the treatment of unilateral vocal fold paralysis.</a:t>
            </a:r>
            <a:endParaRPr b="0" lang="en-US" sz="2000" spc="-1" strike="noStrike">
              <a:latin typeface="Arial"/>
            </a:endParaRPr>
          </a:p>
        </p:txBody>
      </p:sp>
      <p:sp>
        <p:nvSpPr>
          <p:cNvPr id="205"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1E4C47E1-B522-4D2A-AC5A-2C7437CD7AEA}" type="slidenum">
              <a:rPr b="0" lang="en-US" sz="1200" spc="-1" strike="noStrike">
                <a:solidFill>
                  <a:srgbClr val="000000"/>
                </a:solidFill>
                <a:latin typeface="Arial"/>
                <a:ea typeface="ＭＳ Ｐゴシック"/>
              </a:rPr>
              <a:t>8</a:t>
            </a:fld>
            <a:endParaRPr b="0" lang="en-U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sldImg"/>
          </p:nvPr>
        </p:nvSpPr>
        <p:spPr>
          <a:xfrm>
            <a:off x="406440" y="696960"/>
            <a:ext cx="6197400" cy="3485880"/>
          </a:xfrm>
          <a:prstGeom prst="rect">
            <a:avLst/>
          </a:prstGeom>
        </p:spPr>
      </p:sp>
      <p:sp>
        <p:nvSpPr>
          <p:cNvPr id="207" name="PlaceHolder 2"/>
          <p:cNvSpPr>
            <a:spLocks noGrp="1"/>
          </p:cNvSpPr>
          <p:nvPr>
            <p:ph type="body"/>
          </p:nvPr>
        </p:nvSpPr>
        <p:spPr>
          <a:xfrm>
            <a:off x="700920" y="4415760"/>
            <a:ext cx="5608080" cy="4183200"/>
          </a:xfrm>
          <a:prstGeom prst="rect">
            <a:avLst/>
          </a:prstGeom>
        </p:spPr>
        <p:txBody>
          <a:bodyPr lIns="93240" rIns="93240" tIns="46440" bIns="46440">
            <a:noAutofit/>
          </a:bodyPr>
          <a:p>
            <a:pPr marL="216000" indent="-216000">
              <a:lnSpc>
                <a:spcPct val="100000"/>
              </a:lnSpc>
            </a:pPr>
            <a:r>
              <a:rPr b="0" lang="en-US" sz="2000" spc="-1" strike="noStrike">
                <a:latin typeface="Arial"/>
              </a:rPr>
              <a:t>There is an unwavering need for a simple, cost-effective, and permanent treatment for UVFP.</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Autologous muscle derived cells have shown promise in treating ENT pathologies, and we have taken this concept a step further to develop MEEs which are autologous derived, vector free, neurotrophic secreting muscle cells that can be generated in therapeutic quantities over the course of a couple weeks and still hold the myogenic benefits of muscle progenitor cells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A prior collaborative study with Wash U has revealed the long-term benefits of injectable MEEs for laryngeal reinnervation in large animals</a:t>
            </a:r>
            <a:endParaRPr b="0" lang="en-US" sz="2000" spc="-1" strike="noStrike">
              <a:latin typeface="Arial"/>
            </a:endParaRPr>
          </a:p>
        </p:txBody>
      </p:sp>
      <p:sp>
        <p:nvSpPr>
          <p:cNvPr id="208"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F2ADA68D-4E54-4359-A397-8AC6881B016D}" type="slidenum">
              <a:rPr b="0" lang="en-US" sz="1200" spc="-1" strike="noStrike">
                <a:solidFill>
                  <a:srgbClr val="000000"/>
                </a:solidFill>
                <a:latin typeface="Arial"/>
                <a:ea typeface="ＭＳ Ｐゴシック"/>
              </a:rPr>
              <a:t>8</a:t>
            </a:fld>
            <a:endParaRPr b="0" lang="en-U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PlaceHolder 1"/>
          <p:cNvSpPr>
            <a:spLocks noGrp="1"/>
          </p:cNvSpPr>
          <p:nvPr>
            <p:ph type="sldImg"/>
          </p:nvPr>
        </p:nvSpPr>
        <p:spPr>
          <a:xfrm>
            <a:off x="406440" y="696960"/>
            <a:ext cx="6197400" cy="3485880"/>
          </a:xfrm>
          <a:prstGeom prst="rect">
            <a:avLst/>
          </a:prstGeom>
        </p:spPr>
      </p:sp>
      <p:sp>
        <p:nvSpPr>
          <p:cNvPr id="210" name="PlaceHolder 2"/>
          <p:cNvSpPr>
            <a:spLocks noGrp="1"/>
          </p:cNvSpPr>
          <p:nvPr>
            <p:ph type="body"/>
          </p:nvPr>
        </p:nvSpPr>
        <p:spPr>
          <a:xfrm>
            <a:off x="700920" y="4415760"/>
            <a:ext cx="5608080" cy="4183200"/>
          </a:xfrm>
          <a:prstGeom prst="rect">
            <a:avLst/>
          </a:prstGeom>
        </p:spPr>
        <p:txBody>
          <a:bodyPr lIns="93240" rIns="93240" tIns="46440" bIns="46440">
            <a:noAutofit/>
          </a:bodyPr>
          <a:p>
            <a:pPr marL="216000" indent="-216000">
              <a:lnSpc>
                <a:spcPct val="100000"/>
              </a:lnSpc>
            </a:pPr>
            <a:r>
              <a:rPr b="0" lang="en-US" sz="2000" spc="-1" strike="noStrike">
                <a:latin typeface="Arial"/>
              </a:rPr>
              <a:t>This displays our study methods. In summary, pigs were subjected to full transection injury and strap muscle biopsies were harvested. Following the completion of MEE culture 3 weeks later, saline or cells in saline were injected targeting the thyroarytenoid muscle. One month later, pigs were further analyzed and full larynges were harvested for further analysis.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I just want to emphasize the following as this pertained to our study goals of molecular analysis the most.</a:t>
            </a:r>
            <a:endParaRPr b="0" lang="en-US" sz="2000" spc="-1" strike="noStrike">
              <a:latin typeface="Arial"/>
            </a:endParaRPr>
          </a:p>
        </p:txBody>
      </p:sp>
      <p:sp>
        <p:nvSpPr>
          <p:cNvPr id="211"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DF1D558C-2798-401C-ACC4-77E357081F8E}" type="slidenum">
              <a:rPr b="0" lang="en-US" sz="1200" spc="-1" strike="noStrike">
                <a:solidFill>
                  <a:srgbClr val="000000"/>
                </a:solidFill>
                <a:latin typeface="Arial"/>
                <a:ea typeface="ＭＳ Ｐゴシック"/>
              </a:rPr>
              <a:t>8</a:t>
            </a:fld>
            <a:endParaRPr b="0" lang="en-U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sldImg"/>
          </p:nvPr>
        </p:nvSpPr>
        <p:spPr>
          <a:xfrm>
            <a:off x="406440" y="696960"/>
            <a:ext cx="6197400" cy="3485880"/>
          </a:xfrm>
          <a:prstGeom prst="rect">
            <a:avLst/>
          </a:prstGeom>
        </p:spPr>
      </p:sp>
      <p:sp>
        <p:nvSpPr>
          <p:cNvPr id="213" name="PlaceHolder 2"/>
          <p:cNvSpPr>
            <a:spLocks noGrp="1"/>
          </p:cNvSpPr>
          <p:nvPr>
            <p:ph type="body"/>
          </p:nvPr>
        </p:nvSpPr>
        <p:spPr>
          <a:xfrm>
            <a:off x="700920" y="4415760"/>
            <a:ext cx="5608080" cy="4183200"/>
          </a:xfrm>
          <a:prstGeom prst="rect">
            <a:avLst/>
          </a:prstGeom>
        </p:spPr>
        <p:txBody>
          <a:bodyPr lIns="93240" rIns="93240" tIns="46440" bIns="46440">
            <a:noAutofit/>
          </a:bodyPr>
          <a:p>
            <a:pPr marL="216000" indent="-216000">
              <a:lnSpc>
                <a:spcPct val="100000"/>
              </a:lnSpc>
            </a:pPr>
            <a:r>
              <a:rPr b="0" lang="en-US" sz="2000" spc="-1" strike="noStrike">
                <a:latin typeface="Arial"/>
              </a:rPr>
              <a:t>Injected MEE aliquots display increased expression of neurotrophic and NMJ-related factors compared to MPCs.</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Of note, MEE retained a regenerative capacity of MPCs as seen by expression of PAX7. And our culture yields were consistently high.</a:t>
            </a:r>
            <a:endParaRPr b="0" lang="en-US" sz="2000" spc="-1" strike="noStrike">
              <a:latin typeface="Arial"/>
            </a:endParaRPr>
          </a:p>
        </p:txBody>
      </p:sp>
      <p:sp>
        <p:nvSpPr>
          <p:cNvPr id="214"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14E1B1E7-E753-49EC-BC77-CFD1F0AA1D1C}" type="slidenum">
              <a:rPr b="0" lang="en-US" sz="1200" spc="-1" strike="noStrike">
                <a:solidFill>
                  <a:srgbClr val="000000"/>
                </a:solidFill>
                <a:latin typeface="Arial"/>
                <a:ea typeface="ＭＳ Ｐゴシック"/>
              </a:rPr>
              <a:t>8</a:t>
            </a:fld>
            <a:endParaRPr b="0" lang="en-U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sldImg"/>
          </p:nvPr>
        </p:nvSpPr>
        <p:spPr>
          <a:xfrm>
            <a:off x="406440" y="696960"/>
            <a:ext cx="6197400" cy="3485880"/>
          </a:xfrm>
          <a:prstGeom prst="rect">
            <a:avLst/>
          </a:prstGeom>
        </p:spPr>
      </p:sp>
      <p:sp>
        <p:nvSpPr>
          <p:cNvPr id="216" name="PlaceHolder 2"/>
          <p:cNvSpPr>
            <a:spLocks noGrp="1"/>
          </p:cNvSpPr>
          <p:nvPr>
            <p:ph type="body"/>
          </p:nvPr>
        </p:nvSpPr>
        <p:spPr>
          <a:xfrm>
            <a:off x="700920" y="4415760"/>
            <a:ext cx="5608080" cy="4183200"/>
          </a:xfrm>
          <a:prstGeom prst="rect">
            <a:avLst/>
          </a:prstGeom>
        </p:spPr>
        <p:txBody>
          <a:bodyPr lIns="93240" rIns="93240" tIns="46440" bIns="46440">
            <a:noAutofit/>
          </a:bodyPr>
          <a:p>
            <a:pPr>
              <a:lnSpc>
                <a:spcPct val="100000"/>
              </a:lnSpc>
              <a:spcBef>
                <a:spcPts val="360"/>
              </a:spcBef>
              <a:tabLst>
                <a:tab algn="l" pos="0"/>
              </a:tabLst>
            </a:pPr>
            <a:r>
              <a:rPr b="0" lang="en-US" sz="2000" spc="-1" strike="noStrike">
                <a:latin typeface="Arial"/>
              </a:rPr>
              <a:t>The following video shows our injection approach, making sure to go past the false vocal fold and aiming for the TA muscle.</a:t>
            </a:r>
            <a:endParaRPr b="0" lang="en-US" sz="2000" spc="-1" strike="noStrike">
              <a:latin typeface="Arial"/>
            </a:endParaRPr>
          </a:p>
          <a:p>
            <a:pPr>
              <a:lnSpc>
                <a:spcPct val="100000"/>
              </a:lnSpc>
              <a:spcBef>
                <a:spcPts val="360"/>
              </a:spcBef>
              <a:tabLst>
                <a:tab algn="l" pos="0"/>
              </a:tabLst>
            </a:pPr>
            <a:endParaRPr b="0" lang="en-US" sz="2000" spc="-1" strike="noStrike">
              <a:latin typeface="Arial"/>
            </a:endParaRPr>
          </a:p>
          <a:p>
            <a:pPr>
              <a:lnSpc>
                <a:spcPct val="100000"/>
              </a:lnSpc>
              <a:spcBef>
                <a:spcPts val="360"/>
              </a:spcBef>
              <a:tabLst>
                <a:tab algn="l" pos="0"/>
              </a:tabLst>
            </a:pPr>
            <a:r>
              <a:rPr b="0" lang="en-US" sz="2000" spc="-1" strike="noStrike">
                <a:latin typeface="Arial"/>
              </a:rPr>
              <a:t>Directly after, proper injection placement was confirmed at the bedside with 2D ultrasound. Injected material is localized by its created shadow denoted by grey arrow. Injected material was distinguishable given saline is hypoechoic and MEEs were hyperechoic.</a:t>
            </a:r>
            <a:endParaRPr b="0" lang="en-US" sz="2000" spc="-1" strike="noStrike">
              <a:latin typeface="Arial"/>
            </a:endParaRPr>
          </a:p>
          <a:p>
            <a:pPr>
              <a:lnSpc>
                <a:spcPct val="100000"/>
              </a:lnSpc>
              <a:spcBef>
                <a:spcPts val="360"/>
              </a:spcBef>
              <a:tabLst>
                <a:tab algn="l" pos="0"/>
              </a:tabLst>
            </a:pPr>
            <a:endParaRPr b="0" lang="en-US" sz="2000" spc="-1" strike="noStrike">
              <a:latin typeface="Arial"/>
            </a:endParaRPr>
          </a:p>
          <a:p>
            <a:pPr>
              <a:lnSpc>
                <a:spcPct val="100000"/>
              </a:lnSpc>
              <a:spcBef>
                <a:spcPts val="360"/>
              </a:spcBef>
              <a:tabLst>
                <a:tab algn="l" pos="0"/>
              </a:tabLst>
            </a:pPr>
            <a:r>
              <a:rPr b="0" lang="en-US" sz="2000" spc="-1" strike="noStrike">
                <a:latin typeface="Arial"/>
              </a:rPr>
              <a:t>One can also appreciate the lack of gross inflammation (no erythema, induration, or mucosal irregularity) in MEE-pigs at 4 weeks post-injection.</a:t>
            </a:r>
            <a:endParaRPr b="0" lang="en-US" sz="2000" spc="-1" strike="noStrike">
              <a:latin typeface="Arial"/>
            </a:endParaRPr>
          </a:p>
        </p:txBody>
      </p:sp>
      <p:sp>
        <p:nvSpPr>
          <p:cNvPr id="217"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BAD9508F-D0E9-49B6-9321-E23CA9B01B79}" type="slidenum">
              <a:rPr b="0" lang="en-US" sz="1200" spc="-1" strike="noStrike">
                <a:solidFill>
                  <a:srgbClr val="000000"/>
                </a:solidFill>
                <a:latin typeface="Arial"/>
                <a:ea typeface="ＭＳ Ｐゴシック"/>
              </a:rPr>
              <a:t>8</a:t>
            </a:fld>
            <a:endParaRPr b="0" lang="en-U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sldImg"/>
          </p:nvPr>
        </p:nvSpPr>
        <p:spPr>
          <a:xfrm>
            <a:off x="406440" y="696960"/>
            <a:ext cx="6197400" cy="3485880"/>
          </a:xfrm>
          <a:prstGeom prst="rect">
            <a:avLst/>
          </a:prstGeom>
        </p:spPr>
      </p:sp>
      <p:sp>
        <p:nvSpPr>
          <p:cNvPr id="219" name="PlaceHolder 2"/>
          <p:cNvSpPr>
            <a:spLocks noGrp="1"/>
          </p:cNvSpPr>
          <p:nvPr>
            <p:ph type="body"/>
          </p:nvPr>
        </p:nvSpPr>
        <p:spPr>
          <a:xfrm>
            <a:off x="700920" y="4415760"/>
            <a:ext cx="5608080" cy="4183200"/>
          </a:xfrm>
          <a:prstGeom prst="rect">
            <a:avLst/>
          </a:prstGeom>
        </p:spPr>
        <p:txBody>
          <a:bodyPr lIns="93240" rIns="93240" tIns="46440" bIns="46440">
            <a:noAutofit/>
          </a:bodyPr>
          <a:p>
            <a:pPr marL="216000" indent="-216000">
              <a:lnSpc>
                <a:spcPct val="100000"/>
              </a:lnSpc>
            </a:pPr>
            <a:r>
              <a:rPr b="0" lang="en-US" sz="2000" spc="-1" strike="noStrike">
                <a:latin typeface="Arial"/>
              </a:rPr>
              <a:t>The following shows our set up for analyzing laryngeal volume via 3D ultrasound.</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We then outline adductor muscle regions using Vevo software.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Utilizing the equation of ellipsoid and normalizing to non-injured left sides to account for biological variation, we could compare groups (as well as to normal larynges) to reveal the benefit of MEE injection compared to saline only.</a:t>
            </a:r>
            <a:endParaRPr b="0" lang="en-US" sz="2000" spc="-1" strike="noStrike">
              <a:latin typeface="Arial"/>
            </a:endParaRPr>
          </a:p>
        </p:txBody>
      </p:sp>
      <p:sp>
        <p:nvSpPr>
          <p:cNvPr id="220"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A826624E-92CE-468B-90E2-697F03008284}" type="slidenum">
              <a:rPr b="0" lang="en-US" sz="1200" spc="-1" strike="noStrike">
                <a:solidFill>
                  <a:srgbClr val="000000"/>
                </a:solidFill>
                <a:latin typeface="Arial"/>
                <a:ea typeface="ＭＳ Ｐゴシック"/>
              </a:rPr>
              <a:t>8</a:t>
            </a:fld>
            <a:endParaRPr b="0" lang="en-US"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1"/>
          <p:cNvSpPr>
            <a:spLocks noGrp="1"/>
          </p:cNvSpPr>
          <p:nvPr>
            <p:ph type="sldImg"/>
          </p:nvPr>
        </p:nvSpPr>
        <p:spPr>
          <a:xfrm>
            <a:off x="406440" y="696960"/>
            <a:ext cx="6197400" cy="3485880"/>
          </a:xfrm>
          <a:prstGeom prst="rect">
            <a:avLst/>
          </a:prstGeom>
        </p:spPr>
      </p:sp>
      <p:sp>
        <p:nvSpPr>
          <p:cNvPr id="222" name="PlaceHolder 2"/>
          <p:cNvSpPr>
            <a:spLocks noGrp="1"/>
          </p:cNvSpPr>
          <p:nvPr>
            <p:ph type="body"/>
          </p:nvPr>
        </p:nvSpPr>
        <p:spPr>
          <a:xfrm>
            <a:off x="700920" y="4415760"/>
            <a:ext cx="5608080" cy="4183200"/>
          </a:xfrm>
          <a:prstGeom prst="rect">
            <a:avLst/>
          </a:prstGeom>
        </p:spPr>
        <p:txBody>
          <a:bodyPr lIns="93240" rIns="93240" tIns="46440" bIns="46440">
            <a:noAutofit/>
          </a:bodyPr>
          <a:p>
            <a:pPr marL="216000" indent="-216000">
              <a:lnSpc>
                <a:spcPct val="100000"/>
              </a:lnSpc>
            </a:pPr>
            <a:r>
              <a:rPr b="0" lang="en-US" sz="2000" spc="-1" strike="noStrike">
                <a:latin typeface="Arial"/>
              </a:rPr>
              <a:t>TA muscle showed increased expression of all tested neurotrophic factor 1-month after injection. I would like like to draw your attention to NTN-1, a chief guider or the regenerating RLN axon, as well as to the fact that although some of these factors have been studied prior, they have not been all at once.</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The majority of NMJ-related genes showed increased expression, and I just want to emphasize CHRNA1 as this gene’s protein product is what we targeted in histology staining.</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Lastly, the TA muscles still show regenerative ability through PAX7, and heightened angiogenic expression.</a:t>
            </a:r>
            <a:endParaRPr b="0" lang="en-US" sz="2000" spc="-1" strike="noStrike">
              <a:latin typeface="Arial"/>
            </a:endParaRPr>
          </a:p>
        </p:txBody>
      </p:sp>
      <p:sp>
        <p:nvSpPr>
          <p:cNvPr id="223"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0ED1D9BF-5DCB-47D4-8B83-ADE62A688484}" type="slidenum">
              <a:rPr b="0" lang="en-US" sz="1200" spc="-1" strike="noStrike">
                <a:solidFill>
                  <a:srgbClr val="000000"/>
                </a:solidFill>
                <a:latin typeface="Arial"/>
                <a:ea typeface="ＭＳ Ｐゴシック"/>
              </a:rPr>
              <a:t>&lt;number&gt;</a:t>
            </a:fld>
            <a:endParaRPr b="0" lang="en-US"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sldImg"/>
          </p:nvPr>
        </p:nvSpPr>
        <p:spPr>
          <a:xfrm>
            <a:off x="406440" y="696960"/>
            <a:ext cx="6197400" cy="3485880"/>
          </a:xfrm>
          <a:prstGeom prst="rect">
            <a:avLst/>
          </a:prstGeom>
        </p:spPr>
      </p:sp>
      <p:sp>
        <p:nvSpPr>
          <p:cNvPr id="225" name="PlaceHolder 2"/>
          <p:cNvSpPr>
            <a:spLocks noGrp="1"/>
          </p:cNvSpPr>
          <p:nvPr>
            <p:ph type="body"/>
          </p:nvPr>
        </p:nvSpPr>
        <p:spPr>
          <a:xfrm>
            <a:off x="700920" y="4415760"/>
            <a:ext cx="5608080" cy="4183200"/>
          </a:xfrm>
          <a:prstGeom prst="rect">
            <a:avLst/>
          </a:prstGeom>
        </p:spPr>
        <p:txBody>
          <a:bodyPr lIns="93240" rIns="93240" tIns="46440" bIns="46440">
            <a:noAutofit/>
          </a:bodyPr>
          <a:p>
            <a:pPr marL="216000" indent="-216000">
              <a:lnSpc>
                <a:spcPct val="100000"/>
              </a:lnSpc>
            </a:pPr>
            <a:r>
              <a:rPr b="0" lang="en-US" sz="2000" spc="-1" strike="noStrike">
                <a:latin typeface="Arial"/>
              </a:rPr>
              <a:t>Naturally, we wanted to try and localize where MEEs were injected. We saw areas of hypercellularity on H&amp;E slides and used these to concentrate IF analysis. </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This ultimately revealed evidence of continued viability and MEE-related protein expression 1-month after injection.</a:t>
            </a:r>
            <a:endParaRPr b="0" lang="en-US" sz="2000" spc="-1" strike="noStrike">
              <a:latin typeface="Arial"/>
            </a:endParaRPr>
          </a:p>
          <a:p>
            <a:pPr marL="216000" indent="-216000">
              <a:lnSpc>
                <a:spcPct val="100000"/>
              </a:lnSpc>
            </a:pPr>
            <a:endParaRPr b="0" lang="en-US" sz="2000" spc="-1" strike="noStrike">
              <a:latin typeface="Arial"/>
            </a:endParaRPr>
          </a:p>
          <a:p>
            <a:pPr marL="216000" indent="-216000">
              <a:lnSpc>
                <a:spcPct val="100000"/>
              </a:lnSpc>
            </a:pPr>
            <a:r>
              <a:rPr b="0" lang="en-US" sz="2000" spc="-1" strike="noStrike">
                <a:latin typeface="Arial"/>
              </a:rPr>
              <a:t>Taken together and with review of the literature, this hypercellularity is likely a result of high dosing density leading to nutrient starvation, a phenomenon described in cellular therapeutics but not widely studied in skeletal muscle therapy at this point. Additionally, this may self-resolve given we did not see this in the aforementioned long-term pilot study.</a:t>
            </a:r>
            <a:endParaRPr b="0" lang="en-US" sz="2000" spc="-1" strike="noStrike">
              <a:latin typeface="Arial"/>
            </a:endParaRPr>
          </a:p>
        </p:txBody>
      </p:sp>
      <p:sp>
        <p:nvSpPr>
          <p:cNvPr id="226"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13400694-7371-482B-899F-BB6D5FBF44E1}" type="slidenum">
              <a:rPr b="0" lang="en-US" sz="1200" spc="-1" strike="noStrike">
                <a:solidFill>
                  <a:srgbClr val="000000"/>
                </a:solidFill>
                <a:latin typeface="Arial"/>
                <a:ea typeface="ＭＳ Ｐゴシック"/>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31" name="PlaceHolder 2"/>
          <p:cNvSpPr>
            <a:spLocks noGrp="1"/>
          </p:cNvSpPr>
          <p:nvPr>
            <p:ph type="body"/>
          </p:nvPr>
        </p:nvSpPr>
        <p:spPr>
          <a:xfrm>
            <a:off x="609480" y="1447920"/>
            <a:ext cx="109724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32" name="PlaceHolder 3"/>
          <p:cNvSpPr>
            <a:spLocks noGrp="1"/>
          </p:cNvSpPr>
          <p:nvPr>
            <p:ph type="body"/>
          </p:nvPr>
        </p:nvSpPr>
        <p:spPr>
          <a:xfrm>
            <a:off x="609480" y="3676680"/>
            <a:ext cx="1097244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34" name="PlaceHolder 2"/>
          <p:cNvSpPr>
            <a:spLocks noGrp="1"/>
          </p:cNvSpPr>
          <p:nvPr>
            <p:ph type="body"/>
          </p:nvPr>
        </p:nvSpPr>
        <p:spPr>
          <a:xfrm>
            <a:off x="60948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35" name="PlaceHolder 3"/>
          <p:cNvSpPr>
            <a:spLocks noGrp="1"/>
          </p:cNvSpPr>
          <p:nvPr>
            <p:ph type="body"/>
          </p:nvPr>
        </p:nvSpPr>
        <p:spPr>
          <a:xfrm>
            <a:off x="623196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36" name="PlaceHolder 4"/>
          <p:cNvSpPr>
            <a:spLocks noGrp="1"/>
          </p:cNvSpPr>
          <p:nvPr>
            <p:ph type="body"/>
          </p:nvPr>
        </p:nvSpPr>
        <p:spPr>
          <a:xfrm>
            <a:off x="609480" y="367668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37" name="PlaceHolder 5"/>
          <p:cNvSpPr>
            <a:spLocks noGrp="1"/>
          </p:cNvSpPr>
          <p:nvPr>
            <p:ph type="body"/>
          </p:nvPr>
        </p:nvSpPr>
        <p:spPr>
          <a:xfrm>
            <a:off x="6231960" y="367668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39" name="PlaceHolder 2"/>
          <p:cNvSpPr>
            <a:spLocks noGrp="1"/>
          </p:cNvSpPr>
          <p:nvPr>
            <p:ph type="body"/>
          </p:nvPr>
        </p:nvSpPr>
        <p:spPr>
          <a:xfrm>
            <a:off x="609480" y="144792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40" name="PlaceHolder 3"/>
          <p:cNvSpPr>
            <a:spLocks noGrp="1"/>
          </p:cNvSpPr>
          <p:nvPr>
            <p:ph type="body"/>
          </p:nvPr>
        </p:nvSpPr>
        <p:spPr>
          <a:xfrm>
            <a:off x="4319640" y="144792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41" name="PlaceHolder 4"/>
          <p:cNvSpPr>
            <a:spLocks noGrp="1"/>
          </p:cNvSpPr>
          <p:nvPr>
            <p:ph type="body"/>
          </p:nvPr>
        </p:nvSpPr>
        <p:spPr>
          <a:xfrm>
            <a:off x="8029800" y="144792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42" name="PlaceHolder 5"/>
          <p:cNvSpPr>
            <a:spLocks noGrp="1"/>
          </p:cNvSpPr>
          <p:nvPr>
            <p:ph type="body"/>
          </p:nvPr>
        </p:nvSpPr>
        <p:spPr>
          <a:xfrm>
            <a:off x="609480" y="367668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43" name="PlaceHolder 6"/>
          <p:cNvSpPr>
            <a:spLocks noGrp="1"/>
          </p:cNvSpPr>
          <p:nvPr>
            <p:ph type="body"/>
          </p:nvPr>
        </p:nvSpPr>
        <p:spPr>
          <a:xfrm>
            <a:off x="4319640" y="367668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44" name="PlaceHolder 7"/>
          <p:cNvSpPr>
            <a:spLocks noGrp="1"/>
          </p:cNvSpPr>
          <p:nvPr>
            <p:ph type="body"/>
          </p:nvPr>
        </p:nvSpPr>
        <p:spPr>
          <a:xfrm>
            <a:off x="8029800" y="367668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52" name="PlaceHolder 2"/>
          <p:cNvSpPr>
            <a:spLocks noGrp="1"/>
          </p:cNvSpPr>
          <p:nvPr>
            <p:ph type="subTitle"/>
          </p:nvPr>
        </p:nvSpPr>
        <p:spPr>
          <a:xfrm>
            <a:off x="609480" y="1447920"/>
            <a:ext cx="10972440" cy="42667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54" name="PlaceHolder 2"/>
          <p:cNvSpPr>
            <a:spLocks noGrp="1"/>
          </p:cNvSpPr>
          <p:nvPr>
            <p:ph type="body"/>
          </p:nvPr>
        </p:nvSpPr>
        <p:spPr>
          <a:xfrm>
            <a:off x="609480" y="1447920"/>
            <a:ext cx="10972440" cy="42667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56" name="PlaceHolder 2"/>
          <p:cNvSpPr>
            <a:spLocks noGrp="1"/>
          </p:cNvSpPr>
          <p:nvPr>
            <p:ph type="body"/>
          </p:nvPr>
        </p:nvSpPr>
        <p:spPr>
          <a:xfrm>
            <a:off x="609480" y="1447920"/>
            <a:ext cx="5354280" cy="4266720"/>
          </a:xfrm>
          <a:prstGeom prst="rect">
            <a:avLst/>
          </a:prstGeom>
        </p:spPr>
        <p:txBody>
          <a:bodyPr lIns="0" rIns="0" tIns="0" bIns="0">
            <a:normAutofit/>
          </a:bodyPr>
          <a:p>
            <a:endParaRPr b="0" lang="en-US" sz="3200" spc="-1" strike="noStrike">
              <a:solidFill>
                <a:srgbClr val="000000"/>
              </a:solidFill>
              <a:latin typeface="Calibri"/>
            </a:endParaRPr>
          </a:p>
        </p:txBody>
      </p:sp>
      <p:sp>
        <p:nvSpPr>
          <p:cNvPr id="57" name="PlaceHolder 3"/>
          <p:cNvSpPr>
            <a:spLocks noGrp="1"/>
          </p:cNvSpPr>
          <p:nvPr>
            <p:ph type="body"/>
          </p:nvPr>
        </p:nvSpPr>
        <p:spPr>
          <a:xfrm>
            <a:off x="6231960" y="1447920"/>
            <a:ext cx="5354280" cy="42667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609480" y="22860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61" name="PlaceHolder 2"/>
          <p:cNvSpPr>
            <a:spLocks noGrp="1"/>
          </p:cNvSpPr>
          <p:nvPr>
            <p:ph type="body"/>
          </p:nvPr>
        </p:nvSpPr>
        <p:spPr>
          <a:xfrm>
            <a:off x="60948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62" name="PlaceHolder 3"/>
          <p:cNvSpPr>
            <a:spLocks noGrp="1"/>
          </p:cNvSpPr>
          <p:nvPr>
            <p:ph type="body"/>
          </p:nvPr>
        </p:nvSpPr>
        <p:spPr>
          <a:xfrm>
            <a:off x="6231960" y="1447920"/>
            <a:ext cx="5354280" cy="4266720"/>
          </a:xfrm>
          <a:prstGeom prst="rect">
            <a:avLst/>
          </a:prstGeom>
        </p:spPr>
        <p:txBody>
          <a:bodyPr lIns="0" rIns="0" tIns="0" bIns="0">
            <a:normAutofit/>
          </a:bodyPr>
          <a:p>
            <a:endParaRPr b="0" lang="en-US" sz="3200" spc="-1" strike="noStrike">
              <a:solidFill>
                <a:srgbClr val="000000"/>
              </a:solidFill>
              <a:latin typeface="Calibri"/>
            </a:endParaRPr>
          </a:p>
        </p:txBody>
      </p:sp>
      <p:sp>
        <p:nvSpPr>
          <p:cNvPr id="63" name="PlaceHolder 4"/>
          <p:cNvSpPr>
            <a:spLocks noGrp="1"/>
          </p:cNvSpPr>
          <p:nvPr>
            <p:ph type="body"/>
          </p:nvPr>
        </p:nvSpPr>
        <p:spPr>
          <a:xfrm>
            <a:off x="609480" y="367668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10" name="PlaceHolder 2"/>
          <p:cNvSpPr>
            <a:spLocks noGrp="1"/>
          </p:cNvSpPr>
          <p:nvPr>
            <p:ph type="subTitle"/>
          </p:nvPr>
        </p:nvSpPr>
        <p:spPr>
          <a:xfrm>
            <a:off x="609480" y="1447920"/>
            <a:ext cx="10972440" cy="42667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65" name="PlaceHolder 2"/>
          <p:cNvSpPr>
            <a:spLocks noGrp="1"/>
          </p:cNvSpPr>
          <p:nvPr>
            <p:ph type="body"/>
          </p:nvPr>
        </p:nvSpPr>
        <p:spPr>
          <a:xfrm>
            <a:off x="609480" y="1447920"/>
            <a:ext cx="5354280" cy="4266720"/>
          </a:xfrm>
          <a:prstGeom prst="rect">
            <a:avLst/>
          </a:prstGeom>
        </p:spPr>
        <p:txBody>
          <a:bodyPr lIns="0" rIns="0" tIns="0" bIns="0">
            <a:normAutofit/>
          </a:bodyPr>
          <a:p>
            <a:endParaRPr b="0" lang="en-US" sz="3200" spc="-1" strike="noStrike">
              <a:solidFill>
                <a:srgbClr val="000000"/>
              </a:solidFill>
              <a:latin typeface="Calibri"/>
            </a:endParaRPr>
          </a:p>
        </p:txBody>
      </p:sp>
      <p:sp>
        <p:nvSpPr>
          <p:cNvPr id="66" name="PlaceHolder 3"/>
          <p:cNvSpPr>
            <a:spLocks noGrp="1"/>
          </p:cNvSpPr>
          <p:nvPr>
            <p:ph type="body"/>
          </p:nvPr>
        </p:nvSpPr>
        <p:spPr>
          <a:xfrm>
            <a:off x="623196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67" name="PlaceHolder 4"/>
          <p:cNvSpPr>
            <a:spLocks noGrp="1"/>
          </p:cNvSpPr>
          <p:nvPr>
            <p:ph type="body"/>
          </p:nvPr>
        </p:nvSpPr>
        <p:spPr>
          <a:xfrm>
            <a:off x="6231960" y="367668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69" name="PlaceHolder 2"/>
          <p:cNvSpPr>
            <a:spLocks noGrp="1"/>
          </p:cNvSpPr>
          <p:nvPr>
            <p:ph type="body"/>
          </p:nvPr>
        </p:nvSpPr>
        <p:spPr>
          <a:xfrm>
            <a:off x="60948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70" name="PlaceHolder 3"/>
          <p:cNvSpPr>
            <a:spLocks noGrp="1"/>
          </p:cNvSpPr>
          <p:nvPr>
            <p:ph type="body"/>
          </p:nvPr>
        </p:nvSpPr>
        <p:spPr>
          <a:xfrm>
            <a:off x="623196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71" name="PlaceHolder 4"/>
          <p:cNvSpPr>
            <a:spLocks noGrp="1"/>
          </p:cNvSpPr>
          <p:nvPr>
            <p:ph type="body"/>
          </p:nvPr>
        </p:nvSpPr>
        <p:spPr>
          <a:xfrm>
            <a:off x="609480" y="3676680"/>
            <a:ext cx="1097244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73" name="PlaceHolder 2"/>
          <p:cNvSpPr>
            <a:spLocks noGrp="1"/>
          </p:cNvSpPr>
          <p:nvPr>
            <p:ph type="body"/>
          </p:nvPr>
        </p:nvSpPr>
        <p:spPr>
          <a:xfrm>
            <a:off x="609480" y="1447920"/>
            <a:ext cx="109724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74" name="PlaceHolder 3"/>
          <p:cNvSpPr>
            <a:spLocks noGrp="1"/>
          </p:cNvSpPr>
          <p:nvPr>
            <p:ph type="body"/>
          </p:nvPr>
        </p:nvSpPr>
        <p:spPr>
          <a:xfrm>
            <a:off x="609480" y="3676680"/>
            <a:ext cx="1097244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76" name="PlaceHolder 2"/>
          <p:cNvSpPr>
            <a:spLocks noGrp="1"/>
          </p:cNvSpPr>
          <p:nvPr>
            <p:ph type="body"/>
          </p:nvPr>
        </p:nvSpPr>
        <p:spPr>
          <a:xfrm>
            <a:off x="60948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77" name="PlaceHolder 3"/>
          <p:cNvSpPr>
            <a:spLocks noGrp="1"/>
          </p:cNvSpPr>
          <p:nvPr>
            <p:ph type="body"/>
          </p:nvPr>
        </p:nvSpPr>
        <p:spPr>
          <a:xfrm>
            <a:off x="623196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78" name="PlaceHolder 4"/>
          <p:cNvSpPr>
            <a:spLocks noGrp="1"/>
          </p:cNvSpPr>
          <p:nvPr>
            <p:ph type="body"/>
          </p:nvPr>
        </p:nvSpPr>
        <p:spPr>
          <a:xfrm>
            <a:off x="609480" y="367668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79" name="PlaceHolder 5"/>
          <p:cNvSpPr>
            <a:spLocks noGrp="1"/>
          </p:cNvSpPr>
          <p:nvPr>
            <p:ph type="body"/>
          </p:nvPr>
        </p:nvSpPr>
        <p:spPr>
          <a:xfrm>
            <a:off x="6231960" y="367668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81" name="PlaceHolder 2"/>
          <p:cNvSpPr>
            <a:spLocks noGrp="1"/>
          </p:cNvSpPr>
          <p:nvPr>
            <p:ph type="body"/>
          </p:nvPr>
        </p:nvSpPr>
        <p:spPr>
          <a:xfrm>
            <a:off x="609480" y="144792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82" name="PlaceHolder 3"/>
          <p:cNvSpPr>
            <a:spLocks noGrp="1"/>
          </p:cNvSpPr>
          <p:nvPr>
            <p:ph type="body"/>
          </p:nvPr>
        </p:nvSpPr>
        <p:spPr>
          <a:xfrm>
            <a:off x="4319640" y="144792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83" name="PlaceHolder 4"/>
          <p:cNvSpPr>
            <a:spLocks noGrp="1"/>
          </p:cNvSpPr>
          <p:nvPr>
            <p:ph type="body"/>
          </p:nvPr>
        </p:nvSpPr>
        <p:spPr>
          <a:xfrm>
            <a:off x="8029800" y="144792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84" name="PlaceHolder 5"/>
          <p:cNvSpPr>
            <a:spLocks noGrp="1"/>
          </p:cNvSpPr>
          <p:nvPr>
            <p:ph type="body"/>
          </p:nvPr>
        </p:nvSpPr>
        <p:spPr>
          <a:xfrm>
            <a:off x="609480" y="367668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85" name="PlaceHolder 6"/>
          <p:cNvSpPr>
            <a:spLocks noGrp="1"/>
          </p:cNvSpPr>
          <p:nvPr>
            <p:ph type="body"/>
          </p:nvPr>
        </p:nvSpPr>
        <p:spPr>
          <a:xfrm>
            <a:off x="4319640" y="367668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86" name="PlaceHolder 7"/>
          <p:cNvSpPr>
            <a:spLocks noGrp="1"/>
          </p:cNvSpPr>
          <p:nvPr>
            <p:ph type="body"/>
          </p:nvPr>
        </p:nvSpPr>
        <p:spPr>
          <a:xfrm>
            <a:off x="8029800" y="3676680"/>
            <a:ext cx="353304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12" name="PlaceHolder 2"/>
          <p:cNvSpPr>
            <a:spLocks noGrp="1"/>
          </p:cNvSpPr>
          <p:nvPr>
            <p:ph type="body"/>
          </p:nvPr>
        </p:nvSpPr>
        <p:spPr>
          <a:xfrm>
            <a:off x="609480" y="1447920"/>
            <a:ext cx="10972440" cy="42667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14" name="PlaceHolder 2"/>
          <p:cNvSpPr>
            <a:spLocks noGrp="1"/>
          </p:cNvSpPr>
          <p:nvPr>
            <p:ph type="body"/>
          </p:nvPr>
        </p:nvSpPr>
        <p:spPr>
          <a:xfrm>
            <a:off x="609480" y="1447920"/>
            <a:ext cx="5354280" cy="4266720"/>
          </a:xfrm>
          <a:prstGeom prst="rect">
            <a:avLst/>
          </a:prstGeom>
        </p:spPr>
        <p:txBody>
          <a:bodyPr lIns="0" rIns="0" tIns="0" bIns="0">
            <a:normAutofit/>
          </a:bodyPr>
          <a:p>
            <a:endParaRPr b="0" lang="en-US" sz="3200" spc="-1" strike="noStrike">
              <a:solidFill>
                <a:srgbClr val="000000"/>
              </a:solidFill>
              <a:latin typeface="Calibri"/>
            </a:endParaRPr>
          </a:p>
        </p:txBody>
      </p:sp>
      <p:sp>
        <p:nvSpPr>
          <p:cNvPr id="15" name="PlaceHolder 3"/>
          <p:cNvSpPr>
            <a:spLocks noGrp="1"/>
          </p:cNvSpPr>
          <p:nvPr>
            <p:ph type="body"/>
          </p:nvPr>
        </p:nvSpPr>
        <p:spPr>
          <a:xfrm>
            <a:off x="6231960" y="1447920"/>
            <a:ext cx="5354280" cy="42667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2860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19" name="PlaceHolder 2"/>
          <p:cNvSpPr>
            <a:spLocks noGrp="1"/>
          </p:cNvSpPr>
          <p:nvPr>
            <p:ph type="body"/>
          </p:nvPr>
        </p:nvSpPr>
        <p:spPr>
          <a:xfrm>
            <a:off x="60948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20" name="PlaceHolder 3"/>
          <p:cNvSpPr>
            <a:spLocks noGrp="1"/>
          </p:cNvSpPr>
          <p:nvPr>
            <p:ph type="body"/>
          </p:nvPr>
        </p:nvSpPr>
        <p:spPr>
          <a:xfrm>
            <a:off x="6231960" y="1447920"/>
            <a:ext cx="5354280" cy="4266720"/>
          </a:xfrm>
          <a:prstGeom prst="rect">
            <a:avLst/>
          </a:prstGeom>
        </p:spPr>
        <p:txBody>
          <a:bodyPr lIns="0" rIns="0" tIns="0" bIns="0">
            <a:normAutofit/>
          </a:bodyPr>
          <a:p>
            <a:endParaRPr b="0" lang="en-US" sz="3200" spc="-1" strike="noStrike">
              <a:solidFill>
                <a:srgbClr val="000000"/>
              </a:solidFill>
              <a:latin typeface="Calibri"/>
            </a:endParaRPr>
          </a:p>
        </p:txBody>
      </p:sp>
      <p:sp>
        <p:nvSpPr>
          <p:cNvPr id="21" name="PlaceHolder 4"/>
          <p:cNvSpPr>
            <a:spLocks noGrp="1"/>
          </p:cNvSpPr>
          <p:nvPr>
            <p:ph type="body"/>
          </p:nvPr>
        </p:nvSpPr>
        <p:spPr>
          <a:xfrm>
            <a:off x="609480" y="367668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23" name="PlaceHolder 2"/>
          <p:cNvSpPr>
            <a:spLocks noGrp="1"/>
          </p:cNvSpPr>
          <p:nvPr>
            <p:ph type="body"/>
          </p:nvPr>
        </p:nvSpPr>
        <p:spPr>
          <a:xfrm>
            <a:off x="609480" y="1447920"/>
            <a:ext cx="5354280" cy="4266720"/>
          </a:xfrm>
          <a:prstGeom prst="rect">
            <a:avLst/>
          </a:prstGeom>
        </p:spPr>
        <p:txBody>
          <a:bodyPr lIns="0" rIns="0" tIns="0" bIns="0">
            <a:normAutofit/>
          </a:bodyPr>
          <a:p>
            <a:endParaRPr b="0" lang="en-US" sz="3200" spc="-1" strike="noStrike">
              <a:solidFill>
                <a:srgbClr val="000000"/>
              </a:solidFill>
              <a:latin typeface="Calibri"/>
            </a:endParaRPr>
          </a:p>
        </p:txBody>
      </p:sp>
      <p:sp>
        <p:nvSpPr>
          <p:cNvPr id="24" name="PlaceHolder 3"/>
          <p:cNvSpPr>
            <a:spLocks noGrp="1"/>
          </p:cNvSpPr>
          <p:nvPr>
            <p:ph type="body"/>
          </p:nvPr>
        </p:nvSpPr>
        <p:spPr>
          <a:xfrm>
            <a:off x="623196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25" name="PlaceHolder 4"/>
          <p:cNvSpPr>
            <a:spLocks noGrp="1"/>
          </p:cNvSpPr>
          <p:nvPr>
            <p:ph type="body"/>
          </p:nvPr>
        </p:nvSpPr>
        <p:spPr>
          <a:xfrm>
            <a:off x="6231960" y="367668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28600"/>
            <a:ext cx="10972440" cy="1142640"/>
          </a:xfrm>
          <a:prstGeom prst="rect">
            <a:avLst/>
          </a:prstGeom>
        </p:spPr>
        <p:txBody>
          <a:bodyPr lIns="0" rIns="0" tIns="0" bIns="0" anchor="ctr">
            <a:noAutofit/>
          </a:bodyPr>
          <a:p>
            <a:endParaRPr b="0" lang="en-US" sz="4400" spc="-1" strike="noStrike">
              <a:solidFill>
                <a:srgbClr val="000000"/>
              </a:solidFill>
              <a:latin typeface="Arial"/>
            </a:endParaRPr>
          </a:p>
        </p:txBody>
      </p:sp>
      <p:sp>
        <p:nvSpPr>
          <p:cNvPr id="27" name="PlaceHolder 2"/>
          <p:cNvSpPr>
            <a:spLocks noGrp="1"/>
          </p:cNvSpPr>
          <p:nvPr>
            <p:ph type="body"/>
          </p:nvPr>
        </p:nvSpPr>
        <p:spPr>
          <a:xfrm>
            <a:off x="60948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28" name="PlaceHolder 3"/>
          <p:cNvSpPr>
            <a:spLocks noGrp="1"/>
          </p:cNvSpPr>
          <p:nvPr>
            <p:ph type="body"/>
          </p:nvPr>
        </p:nvSpPr>
        <p:spPr>
          <a:xfrm>
            <a:off x="6231960" y="1447920"/>
            <a:ext cx="5354280" cy="2035080"/>
          </a:xfrm>
          <a:prstGeom prst="rect">
            <a:avLst/>
          </a:prstGeom>
        </p:spPr>
        <p:txBody>
          <a:bodyPr lIns="0" rIns="0" tIns="0" bIns="0">
            <a:normAutofit/>
          </a:bodyPr>
          <a:p>
            <a:endParaRPr b="0" lang="en-US" sz="3200" spc="-1" strike="noStrike">
              <a:solidFill>
                <a:srgbClr val="000000"/>
              </a:solidFill>
              <a:latin typeface="Calibri"/>
            </a:endParaRPr>
          </a:p>
        </p:txBody>
      </p:sp>
      <p:sp>
        <p:nvSpPr>
          <p:cNvPr id="29" name="PlaceHolder 4"/>
          <p:cNvSpPr>
            <a:spLocks noGrp="1"/>
          </p:cNvSpPr>
          <p:nvPr>
            <p:ph type="body"/>
          </p:nvPr>
        </p:nvSpPr>
        <p:spPr>
          <a:xfrm>
            <a:off x="609480" y="3676680"/>
            <a:ext cx="10972440" cy="203508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hidden="1"/>
          <p:cNvSpPr/>
          <p:nvPr/>
        </p:nvSpPr>
        <p:spPr>
          <a:xfrm>
            <a:off x="0" y="5867280"/>
            <a:ext cx="12191760" cy="990360"/>
          </a:xfrm>
          <a:prstGeom prst="rect">
            <a:avLst/>
          </a:prstGeom>
          <a:solidFill>
            <a:srgbClr val="800000"/>
          </a:solidFill>
          <a:ln>
            <a:solidFill>
              <a:srgbClr val="800000"/>
            </a:solidFill>
            <a:round/>
          </a:ln>
        </p:spPr>
        <p:style>
          <a:lnRef idx="2">
            <a:schemeClr val="accent1">
              <a:shade val="50000"/>
            </a:schemeClr>
          </a:lnRef>
          <a:fillRef idx="1">
            <a:schemeClr val="accent1"/>
          </a:fillRef>
          <a:effectRef idx="0">
            <a:schemeClr val="accent1"/>
          </a:effectRef>
          <a:fontRef idx="minor"/>
        </p:style>
      </p:sp>
      <p:sp>
        <p:nvSpPr>
          <p:cNvPr id="1" name="Line 2"/>
          <p:cNvSpPr/>
          <p:nvPr/>
        </p:nvSpPr>
        <p:spPr>
          <a:xfrm>
            <a:off x="0" y="5867280"/>
            <a:ext cx="12191760" cy="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
        <p:nvSpPr>
          <p:cNvPr id="2" name="CustomShape 3" hidden="1"/>
          <p:cNvSpPr/>
          <p:nvPr/>
        </p:nvSpPr>
        <p:spPr>
          <a:xfrm>
            <a:off x="8180280" y="6245280"/>
            <a:ext cx="3858840" cy="30348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n-US" sz="1400" spc="-60" strike="noStrike">
                <a:solidFill>
                  <a:srgbClr val="ffffff"/>
                </a:solidFill>
                <a:latin typeface="Arial Narrow"/>
                <a:ea typeface="ＭＳ Ｐゴシック"/>
              </a:rPr>
              <a:t>FOUNDATIONS OF CLINICAL PRACTICE 1</a:t>
            </a:r>
            <a:endParaRPr b="0" lang="en-US" sz="1400" spc="-1" strike="noStrike">
              <a:latin typeface="Arial"/>
            </a:endParaRPr>
          </a:p>
        </p:txBody>
      </p:sp>
      <p:pic>
        <p:nvPicPr>
          <p:cNvPr id="3" name="Picture 2" descr=""/>
          <p:cNvPicPr/>
          <p:nvPr/>
        </p:nvPicPr>
        <p:blipFill>
          <a:blip r:embed="rId2"/>
          <a:stretch/>
        </p:blipFill>
        <p:spPr>
          <a:xfrm>
            <a:off x="228600" y="6043320"/>
            <a:ext cx="3313440" cy="709560"/>
          </a:xfrm>
          <a:prstGeom prst="rect">
            <a:avLst/>
          </a:prstGeom>
          <a:ln>
            <a:noFill/>
          </a:ln>
        </p:spPr>
      </p:pic>
      <p:sp>
        <p:nvSpPr>
          <p:cNvPr id="4" name="CustomShape 4"/>
          <p:cNvSpPr/>
          <p:nvPr/>
        </p:nvSpPr>
        <p:spPr>
          <a:xfrm>
            <a:off x="0" y="0"/>
            <a:ext cx="12191760" cy="5638320"/>
          </a:xfrm>
          <a:prstGeom prst="rect">
            <a:avLst/>
          </a:prstGeom>
          <a:solidFill>
            <a:srgbClr val="800000"/>
          </a:solidFill>
          <a:ln>
            <a:solidFill>
              <a:srgbClr val="800000"/>
            </a:solidFill>
            <a:round/>
          </a:ln>
        </p:spPr>
        <p:style>
          <a:lnRef idx="2">
            <a:schemeClr val="accent1">
              <a:shade val="50000"/>
            </a:schemeClr>
          </a:lnRef>
          <a:fillRef idx="1">
            <a:schemeClr val="accent1"/>
          </a:fillRef>
          <a:effectRef idx="0">
            <a:schemeClr val="accent1"/>
          </a:effectRef>
          <a:fontRef idx="minor"/>
        </p:style>
      </p:sp>
      <p:sp>
        <p:nvSpPr>
          <p:cNvPr id="5" name="Line 5"/>
          <p:cNvSpPr/>
          <p:nvPr/>
        </p:nvSpPr>
        <p:spPr>
          <a:xfrm>
            <a:off x="0" y="5638680"/>
            <a:ext cx="12191760" cy="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
        <p:nvSpPr>
          <p:cNvPr id="6" name="PlaceHolder 6"/>
          <p:cNvSpPr>
            <a:spLocks noGrp="1"/>
          </p:cNvSpPr>
          <p:nvPr>
            <p:ph type="title"/>
          </p:nvPr>
        </p:nvSpPr>
        <p:spPr>
          <a:xfrm>
            <a:off x="914400" y="2130480"/>
            <a:ext cx="10362960" cy="1469520"/>
          </a:xfrm>
          <a:prstGeom prst="rect">
            <a:avLst/>
          </a:prstGeom>
        </p:spPr>
        <p:txBody>
          <a:bodyPr anchor="ctr">
            <a:noAutofit/>
          </a:bodyPr>
          <a:p>
            <a:pPr algn="ctr">
              <a:lnSpc>
                <a:spcPct val="100000"/>
              </a:lnSpc>
            </a:pPr>
            <a:r>
              <a:rPr b="0" lang="en-US" sz="4400" spc="-1" strike="noStrike">
                <a:solidFill>
                  <a:srgbClr val="ffffff"/>
                </a:solidFill>
                <a:latin typeface="Calibri"/>
                <a:ea typeface="ＭＳ Ｐゴシック"/>
              </a:rPr>
              <a:t>Click to edit Master title style</a:t>
            </a:r>
            <a:endParaRPr b="0" lang="en-US" sz="4400" spc="-1" strike="noStrike">
              <a:solidFill>
                <a:srgbClr val="000000"/>
              </a:solidFill>
              <a:latin typeface="Arial"/>
            </a:endParaRPr>
          </a:p>
        </p:txBody>
      </p:sp>
      <p:pic>
        <p:nvPicPr>
          <p:cNvPr id="7" name="Picture 1" descr=""/>
          <p:cNvPicPr/>
          <p:nvPr/>
        </p:nvPicPr>
        <p:blipFill>
          <a:blip r:embed="rId3"/>
          <a:stretch/>
        </p:blipFill>
        <p:spPr>
          <a:xfrm>
            <a:off x="4343400" y="5791320"/>
            <a:ext cx="3705840" cy="1005480"/>
          </a:xfrm>
          <a:prstGeom prst="rect">
            <a:avLst/>
          </a:prstGeom>
          <a:ln>
            <a:noFill/>
          </a:ln>
        </p:spPr>
      </p:pic>
      <p:sp>
        <p:nvSpPr>
          <p:cNvPr id="8"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 name="CustomShape 1"/>
          <p:cNvSpPr/>
          <p:nvPr/>
        </p:nvSpPr>
        <p:spPr>
          <a:xfrm>
            <a:off x="0" y="5867280"/>
            <a:ext cx="12191760" cy="990360"/>
          </a:xfrm>
          <a:prstGeom prst="rect">
            <a:avLst/>
          </a:prstGeom>
          <a:solidFill>
            <a:srgbClr val="800000"/>
          </a:solidFill>
          <a:ln>
            <a:solidFill>
              <a:srgbClr val="800000"/>
            </a:solidFill>
            <a:round/>
          </a:ln>
        </p:spPr>
        <p:style>
          <a:lnRef idx="2">
            <a:schemeClr val="accent1">
              <a:shade val="50000"/>
            </a:schemeClr>
          </a:lnRef>
          <a:fillRef idx="1">
            <a:schemeClr val="accent1"/>
          </a:fillRef>
          <a:effectRef idx="0">
            <a:schemeClr val="accent1"/>
          </a:effectRef>
          <a:fontRef idx="minor"/>
        </p:style>
      </p:sp>
      <p:sp>
        <p:nvSpPr>
          <p:cNvPr id="46" name="Line 2"/>
          <p:cNvSpPr/>
          <p:nvPr/>
        </p:nvSpPr>
        <p:spPr>
          <a:xfrm>
            <a:off x="0" y="5867280"/>
            <a:ext cx="12191760" cy="0"/>
          </a:xfrm>
          <a:prstGeom prst="line">
            <a:avLst/>
          </a:prstGeom>
          <a:ln w="38160">
            <a:solidFill>
              <a:schemeClr val="tx1"/>
            </a:solidFill>
            <a:round/>
          </a:ln>
        </p:spPr>
        <p:style>
          <a:lnRef idx="1">
            <a:schemeClr val="accent1"/>
          </a:lnRef>
          <a:fillRef idx="0">
            <a:schemeClr val="accent1"/>
          </a:fillRef>
          <a:effectRef idx="0">
            <a:schemeClr val="accent1"/>
          </a:effectRef>
          <a:fontRef idx="minor"/>
        </p:style>
      </p:sp>
      <p:sp>
        <p:nvSpPr>
          <p:cNvPr id="47" name="CustomShape 3"/>
          <p:cNvSpPr/>
          <p:nvPr/>
        </p:nvSpPr>
        <p:spPr>
          <a:xfrm>
            <a:off x="8180280" y="6245280"/>
            <a:ext cx="3858840" cy="30348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n-US" sz="1400" spc="-60" strike="noStrike">
                <a:solidFill>
                  <a:srgbClr val="ffffff"/>
                </a:solidFill>
                <a:latin typeface="Arial Narrow"/>
                <a:ea typeface="ＭＳ Ｐゴシック"/>
              </a:rPr>
              <a:t>FOUNDATIONS OF CLINICAL PRACTICE 1</a:t>
            </a:r>
            <a:endParaRPr b="0" lang="en-US" sz="1400" spc="-1" strike="noStrike">
              <a:latin typeface="Arial"/>
            </a:endParaRPr>
          </a:p>
        </p:txBody>
      </p:sp>
      <p:pic>
        <p:nvPicPr>
          <p:cNvPr id="48" name="Picture 2" descr=""/>
          <p:cNvPicPr/>
          <p:nvPr/>
        </p:nvPicPr>
        <p:blipFill>
          <a:blip r:embed="rId2"/>
          <a:stretch/>
        </p:blipFill>
        <p:spPr>
          <a:xfrm>
            <a:off x="228600" y="6043320"/>
            <a:ext cx="3313440" cy="709560"/>
          </a:xfrm>
          <a:prstGeom prst="rect">
            <a:avLst/>
          </a:prstGeom>
          <a:ln>
            <a:noFill/>
          </a:ln>
        </p:spPr>
      </p:pic>
      <p:sp>
        <p:nvSpPr>
          <p:cNvPr id="49" name="PlaceHolder 4"/>
          <p:cNvSpPr>
            <a:spLocks noGrp="1"/>
          </p:cNvSpPr>
          <p:nvPr>
            <p:ph type="title"/>
          </p:nvPr>
        </p:nvSpPr>
        <p:spPr>
          <a:xfrm>
            <a:off x="609480" y="228600"/>
            <a:ext cx="10972440" cy="1142640"/>
          </a:xfrm>
          <a:prstGeom prst="rect">
            <a:avLst/>
          </a:prstGeom>
        </p:spPr>
        <p:txBody>
          <a:bodyPr anchor="ctr">
            <a:noAutofit/>
          </a:bodyPr>
          <a:p>
            <a:pPr algn="ctr">
              <a:lnSpc>
                <a:spcPct val="100000"/>
              </a:lnSpc>
            </a:pPr>
            <a:r>
              <a:rPr b="0" lang="en-US" sz="4400" spc="-1" strike="noStrike">
                <a:solidFill>
                  <a:srgbClr val="000000"/>
                </a:solidFill>
                <a:latin typeface="Calibri"/>
                <a:ea typeface="ＭＳ Ｐゴシック"/>
              </a:rPr>
              <a:t>Click to edit Master title style</a:t>
            </a:r>
            <a:endParaRPr b="0" lang="en-US" sz="4400" spc="-1" strike="noStrike">
              <a:solidFill>
                <a:srgbClr val="000000"/>
              </a:solidFill>
              <a:latin typeface="Arial"/>
            </a:endParaRPr>
          </a:p>
        </p:txBody>
      </p:sp>
      <p:sp>
        <p:nvSpPr>
          <p:cNvPr id="50" name="PlaceHolder 5"/>
          <p:cNvSpPr>
            <a:spLocks noGrp="1"/>
          </p:cNvSpPr>
          <p:nvPr>
            <p:ph type="body"/>
          </p:nvPr>
        </p:nvSpPr>
        <p:spPr>
          <a:xfrm>
            <a:off x="609480" y="1447920"/>
            <a:ext cx="10972440" cy="4266720"/>
          </a:xfrm>
          <a:prstGeom prst="rect">
            <a:avLst/>
          </a:prstGeom>
        </p:spPr>
        <p:txBody>
          <a:bodyPr>
            <a:no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ea typeface="ＭＳ Ｐゴシック"/>
              </a:rPr>
              <a:t>Click to edit Master text styles</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ea typeface="ＭＳ Ｐゴシック"/>
              </a:rPr>
              <a:t>Second level</a:t>
            </a:r>
            <a:endParaRPr b="0" lang="en-US"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en-US" sz="2400" spc="-1" strike="noStrike">
                <a:solidFill>
                  <a:srgbClr val="000000"/>
                </a:solidFill>
                <a:latin typeface="Calibri"/>
                <a:ea typeface="ＭＳ Ｐゴシック"/>
              </a:rPr>
              <a:t>Third level</a:t>
            </a:r>
            <a:endParaRPr b="0" lang="en-US"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en-US" sz="2000" spc="-1" strike="noStrike">
                <a:solidFill>
                  <a:srgbClr val="000000"/>
                </a:solidFill>
                <a:latin typeface="Calibri"/>
                <a:ea typeface="ＭＳ Ｐゴシック"/>
              </a:rPr>
              <a:t>Fourth level</a:t>
            </a:r>
            <a:endParaRPr b="0" lang="en-US"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en-US" sz="2000" spc="-1" strike="noStrike">
                <a:solidFill>
                  <a:srgbClr val="000000"/>
                </a:solidFill>
                <a:latin typeface="Calibri"/>
                <a:ea typeface="ＭＳ Ｐゴシック"/>
              </a:rPr>
              <a:t>Fifth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slideLayout" Target="../slideLayouts/slideLayout13.xml"/><Relationship Id="rId4"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jpeg"/><Relationship Id="rId3" Type="http://schemas.openxmlformats.org/officeDocument/2006/relationships/image" Target="../media/image11.png"/><Relationship Id="rId4" Type="http://schemas.openxmlformats.org/officeDocument/2006/relationships/slideLayout" Target="../slideLayouts/slideLayout13.xml"/><Relationship Id="rId5"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png"/><Relationship Id="rId7" Type="http://schemas.openxmlformats.org/officeDocument/2006/relationships/slideLayout" Target="../slideLayouts/slideLayout13.xml"/><Relationship Id="rId8"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video" Target="../media/media19.mp4"/><Relationship Id="rId3" Type="http://schemas.microsoft.com/office/2007/relationships/media" Target="../media/media19.mp4"/><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23.jpeg"/><Relationship Id="rId8" Type="http://schemas.openxmlformats.org/officeDocument/2006/relationships/image" Target="../media/image24.png"/><Relationship Id="rId9" Type="http://schemas.openxmlformats.org/officeDocument/2006/relationships/slideLayout" Target="../slideLayouts/slideLayout13.xml"/><Relationship Id="rId10"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slideLayout" Target="../slideLayouts/slideLayout13.xml"/><Relationship Id="rId7"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slideLayout" Target="../slideLayouts/slideLayout13.xml"/><Relationship Id="rId6"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4.png"/><Relationship Id="rId2" Type="http://schemas.microsoft.com/office/2007/relationships/hdphoto" Target="../media/hdphoto1.wdp"/><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slideLayout" Target="../slideLayouts/slideLayout13.xml"/><Relationship Id="rId7" Type="http://schemas.openxmlformats.org/officeDocument/2006/relationships/notesSlide" Target="../notesSlides/notesSlide8.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TextShape 1"/>
          <p:cNvSpPr txBox="1"/>
          <p:nvPr/>
        </p:nvSpPr>
        <p:spPr>
          <a:xfrm>
            <a:off x="361800" y="407880"/>
            <a:ext cx="11467800" cy="2182320"/>
          </a:xfrm>
          <a:prstGeom prst="rect">
            <a:avLst/>
          </a:prstGeom>
          <a:noFill/>
          <a:ln>
            <a:noFill/>
          </a:ln>
        </p:spPr>
        <p:txBody>
          <a:bodyPr anchor="ctr">
            <a:noAutofit/>
          </a:bodyPr>
          <a:p>
            <a:pPr algn="ctr">
              <a:lnSpc>
                <a:spcPct val="100000"/>
              </a:lnSpc>
            </a:pPr>
            <a:r>
              <a:rPr b="1" lang="en-US" sz="5000" spc="-1" strike="noStrike">
                <a:solidFill>
                  <a:srgbClr val="ffffff"/>
                </a:solidFill>
                <a:latin typeface="Calibri"/>
                <a:ea typeface="ＭＳ Ｐゴシック"/>
              </a:rPr>
              <a:t>Early Changes In Porcine Larynges Following Injection Of Motor-Endplate Expressing Muscle Cells For The Treatment Of Unilateral Vocal Fold Paralysis</a:t>
            </a:r>
            <a:endParaRPr b="0" lang="en-US" sz="5000" spc="-1" strike="noStrike">
              <a:solidFill>
                <a:srgbClr val="000000"/>
              </a:solidFill>
              <a:latin typeface="Arial"/>
            </a:endParaRPr>
          </a:p>
        </p:txBody>
      </p:sp>
      <p:sp>
        <p:nvSpPr>
          <p:cNvPr id="94" name="TextShape 2"/>
          <p:cNvSpPr txBox="1"/>
          <p:nvPr/>
        </p:nvSpPr>
        <p:spPr>
          <a:xfrm>
            <a:off x="228600" y="4419720"/>
            <a:ext cx="11601000" cy="609120"/>
          </a:xfrm>
          <a:prstGeom prst="rect">
            <a:avLst/>
          </a:prstGeom>
          <a:noFill/>
          <a:ln>
            <a:noFill/>
          </a:ln>
        </p:spPr>
        <p:txBody>
          <a:bodyPr>
            <a:normAutofit fontScale="50000"/>
          </a:bodyPr>
          <a:p>
            <a:pPr algn="ctr">
              <a:lnSpc>
                <a:spcPct val="100000"/>
              </a:lnSpc>
              <a:spcBef>
                <a:spcPts val="641"/>
              </a:spcBef>
              <a:tabLst>
                <a:tab algn="l" pos="0"/>
              </a:tabLst>
            </a:pPr>
            <a:r>
              <a:rPr b="0" i="1" lang="en-US" sz="3200" spc="-1" strike="noStrike">
                <a:solidFill>
                  <a:srgbClr val="ffffff"/>
                </a:solidFill>
                <a:latin typeface="Calibri"/>
                <a:ea typeface="ＭＳ Ｐゴシック"/>
              </a:rPr>
              <a:t>Presented at the American Broncho-Esophageal Association’s Annual Meeting - May 6</a:t>
            </a:r>
            <a:r>
              <a:rPr b="0" i="1" lang="en-US" sz="3200" spc="-1" strike="noStrike" baseline="30000">
                <a:solidFill>
                  <a:srgbClr val="ffffff"/>
                </a:solidFill>
                <a:latin typeface="Calibri"/>
                <a:ea typeface="ＭＳ Ｐゴシック"/>
              </a:rPr>
              <a:t>th</a:t>
            </a:r>
            <a:r>
              <a:rPr b="0" i="1" lang="en-US" sz="3200" spc="-1" strike="noStrike">
                <a:solidFill>
                  <a:srgbClr val="ffffff"/>
                </a:solidFill>
                <a:latin typeface="Calibri"/>
                <a:ea typeface="ＭＳ Ｐゴシック"/>
              </a:rPr>
              <a:t>, 2023</a:t>
            </a:r>
            <a:endParaRPr b="0" lang="en-US" sz="3200" spc="-1" strike="noStrike">
              <a:latin typeface="Arial"/>
            </a:endParaRPr>
          </a:p>
        </p:txBody>
      </p:sp>
      <p:sp>
        <p:nvSpPr>
          <p:cNvPr id="95" name="CustomShape 3"/>
          <p:cNvSpPr/>
          <p:nvPr/>
        </p:nvSpPr>
        <p:spPr>
          <a:xfrm>
            <a:off x="4267080" y="6477120"/>
            <a:ext cx="3885840" cy="3805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96" name="CustomShape 4"/>
          <p:cNvSpPr/>
          <p:nvPr/>
        </p:nvSpPr>
        <p:spPr>
          <a:xfrm>
            <a:off x="0" y="3048120"/>
            <a:ext cx="12191760" cy="1142640"/>
          </a:xfrm>
          <a:prstGeom prst="rect">
            <a:avLst/>
          </a:prstGeom>
          <a:noFill/>
          <a:ln>
            <a:noFill/>
          </a:ln>
        </p:spPr>
        <p:style>
          <a:lnRef idx="0"/>
          <a:fillRef idx="0"/>
          <a:effectRef idx="0"/>
          <a:fontRef idx="minor"/>
        </p:style>
        <p:txBody>
          <a:bodyPr>
            <a:noAutofit/>
          </a:bodyPr>
          <a:p>
            <a:pPr algn="ctr">
              <a:lnSpc>
                <a:spcPct val="100000"/>
              </a:lnSpc>
              <a:spcBef>
                <a:spcPts val="519"/>
              </a:spcBef>
              <a:tabLst>
                <a:tab algn="l" pos="0"/>
              </a:tabLst>
            </a:pPr>
            <a:r>
              <a:rPr b="0" lang="en-US" sz="2600" spc="-1" strike="noStrike">
                <a:solidFill>
                  <a:srgbClr val="ffffff"/>
                </a:solidFill>
                <a:latin typeface="Calibri"/>
                <a:ea typeface="ＭＳ Ｐゴシック"/>
              </a:rPr>
              <a:t>Samuel Kaefer, Lujuan Zhang MD, Rachel Morrison PhD, Sarah Brookes DVM PhD, Oluwaseyi Awonusi MD, Elizabeth Shay MD, Orlando Hoilett PhD, Jennifer Anderson PhD, Craig Goergen PhD, Sherry Voytik-Harbin PhD, Stacey Halum MD FACS</a:t>
            </a:r>
            <a:endParaRPr b="0" lang="en-US" sz="2600" spc="-1" strike="noStrike">
              <a:latin typeface="Arial"/>
            </a:endParaRPr>
          </a:p>
        </p:txBody>
      </p:sp>
      <p:sp>
        <p:nvSpPr>
          <p:cNvPr id="97" name="CustomShape 5"/>
          <p:cNvSpPr/>
          <p:nvPr/>
        </p:nvSpPr>
        <p:spPr>
          <a:xfrm>
            <a:off x="4260600" y="5745240"/>
            <a:ext cx="3416040" cy="761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pic>
        <p:nvPicPr>
          <p:cNvPr id="98" name="Picture 7" descr="A picture containing text&#10;&#10;Description automatically generated"/>
          <p:cNvPicPr/>
          <p:nvPr/>
        </p:nvPicPr>
        <p:blipFill>
          <a:blip r:embed="rId1"/>
          <a:stretch/>
        </p:blipFill>
        <p:spPr>
          <a:xfrm>
            <a:off x="361800" y="5833440"/>
            <a:ext cx="3587760" cy="731160"/>
          </a:xfrm>
          <a:prstGeom prst="rect">
            <a:avLst/>
          </a:prstGeom>
          <a:ln>
            <a:noFill/>
          </a:ln>
        </p:spPr>
      </p:pic>
      <p:pic>
        <p:nvPicPr>
          <p:cNvPr id="99" name="Picture 11" descr="Logo&#10;&#10;Description automatically generated"/>
          <p:cNvPicPr/>
          <p:nvPr/>
        </p:nvPicPr>
        <p:blipFill>
          <a:blip r:embed="rId2"/>
          <a:stretch/>
        </p:blipFill>
        <p:spPr>
          <a:xfrm>
            <a:off x="8578800" y="5737320"/>
            <a:ext cx="1442160" cy="932760"/>
          </a:xfrm>
          <a:prstGeom prst="rect">
            <a:avLst/>
          </a:prstGeom>
          <a:ln>
            <a:noFill/>
          </a:ln>
        </p:spPr>
      </p:pic>
      <p:sp>
        <p:nvSpPr>
          <p:cNvPr id="100" name="CustomShape 6"/>
          <p:cNvSpPr/>
          <p:nvPr/>
        </p:nvSpPr>
        <p:spPr>
          <a:xfrm>
            <a:off x="1828800" y="4876920"/>
            <a:ext cx="8534160" cy="609120"/>
          </a:xfrm>
          <a:prstGeom prst="rect">
            <a:avLst/>
          </a:prstGeom>
          <a:noFill/>
          <a:ln>
            <a:noFill/>
          </a:ln>
        </p:spPr>
        <p:style>
          <a:lnRef idx="0"/>
          <a:fillRef idx="0"/>
          <a:effectRef idx="0"/>
          <a:fontRef idx="minor"/>
        </p:style>
        <p:txBody>
          <a:bodyPr>
            <a:normAutofit/>
          </a:bodyPr>
          <a:p>
            <a:pPr algn="ctr">
              <a:lnSpc>
                <a:spcPct val="100000"/>
              </a:lnSpc>
              <a:spcBef>
                <a:spcPts val="641"/>
              </a:spcBef>
              <a:tabLst>
                <a:tab algn="l" pos="0"/>
              </a:tabLst>
            </a:pPr>
            <a:r>
              <a:rPr b="0" i="1" lang="en-US" sz="3200" spc="-1" strike="noStrike" u="sng">
                <a:solidFill>
                  <a:srgbClr val="ffffff"/>
                </a:solidFill>
                <a:uFillTx/>
                <a:latin typeface="Calibri"/>
                <a:ea typeface="ＭＳ Ｐゴシック"/>
              </a:rPr>
              <a:t>CTSI 2023 Annual Meeting Poster Consideration</a:t>
            </a:r>
            <a:endParaRPr b="0" lang="en-US" sz="3200" spc="-1" strike="noStrike">
              <a:latin typeface="Arial"/>
            </a:endParaRPr>
          </a:p>
        </p:txBody>
      </p:sp>
      <p:pic>
        <p:nvPicPr>
          <p:cNvPr id="101" name="Picture 2" descr="image"/>
          <p:cNvPicPr/>
          <p:nvPr/>
        </p:nvPicPr>
        <p:blipFill>
          <a:blip r:embed="rId3"/>
          <a:stretch/>
        </p:blipFill>
        <p:spPr>
          <a:xfrm>
            <a:off x="4685760" y="5761080"/>
            <a:ext cx="2819880" cy="98100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TextShape 1"/>
          <p:cNvSpPr txBox="1"/>
          <p:nvPr/>
        </p:nvSpPr>
        <p:spPr>
          <a:xfrm>
            <a:off x="343080" y="-304920"/>
            <a:ext cx="11505960" cy="1142640"/>
          </a:xfrm>
          <a:prstGeom prst="rect">
            <a:avLst/>
          </a:prstGeom>
          <a:noFill/>
          <a:ln>
            <a:noFill/>
          </a:ln>
        </p:spPr>
        <p:txBody>
          <a:bodyPr anchor="ctr">
            <a:noAutofit/>
          </a:bodyPr>
          <a:p>
            <a:pPr algn="ctr">
              <a:lnSpc>
                <a:spcPct val="100000"/>
              </a:lnSpc>
            </a:pPr>
            <a:r>
              <a:rPr b="1" lang="en-US" sz="4400" spc="-1" strike="noStrike">
                <a:solidFill>
                  <a:srgbClr val="000000"/>
                </a:solidFill>
                <a:latin typeface="Arial"/>
                <a:ea typeface="ＭＳ Ｐゴシック"/>
              </a:rPr>
              <a:t>Background </a:t>
            </a:r>
            <a:endParaRPr b="0" lang="en-US" sz="4400" spc="-1" strike="noStrike">
              <a:solidFill>
                <a:srgbClr val="000000"/>
              </a:solidFill>
              <a:latin typeface="Arial"/>
            </a:endParaRPr>
          </a:p>
        </p:txBody>
      </p:sp>
      <p:sp>
        <p:nvSpPr>
          <p:cNvPr id="103" name="TextShape 2"/>
          <p:cNvSpPr txBox="1"/>
          <p:nvPr/>
        </p:nvSpPr>
        <p:spPr>
          <a:xfrm>
            <a:off x="380880" y="609480"/>
            <a:ext cx="11429640" cy="1142640"/>
          </a:xfrm>
          <a:prstGeom prst="rect">
            <a:avLst/>
          </a:prstGeom>
          <a:noFill/>
          <a:ln>
            <a:noFill/>
          </a:ln>
        </p:spPr>
        <p:txBody>
          <a:bodyPr>
            <a:normAutofit/>
          </a:bodyPr>
          <a:p>
            <a:pPr lvl="1" marL="800280" indent="-456840">
              <a:lnSpc>
                <a:spcPct val="100000"/>
              </a:lnSpc>
              <a:spcBef>
                <a:spcPts val="479"/>
              </a:spcBef>
              <a:buClr>
                <a:srgbClr val="000000"/>
              </a:buClr>
              <a:buFont typeface="Arial"/>
              <a:buChar char="•"/>
            </a:pPr>
            <a:r>
              <a:rPr b="0" lang="en-US" sz="2400" spc="-1" strike="noStrike">
                <a:solidFill>
                  <a:srgbClr val="000000"/>
                </a:solidFill>
                <a:latin typeface="Arial"/>
                <a:ea typeface="ＭＳ Ｐゴシック"/>
              </a:rPr>
              <a:t>There is an unwavering need for a simple, cost-effective, and permanent treatment for UVFP secondary to RLN injury.</a:t>
            </a:r>
            <a:endParaRPr b="0" lang="en-US" sz="2400" spc="-1" strike="noStrike">
              <a:solidFill>
                <a:srgbClr val="000000"/>
              </a:solidFill>
              <a:latin typeface="Calibri"/>
            </a:endParaRPr>
          </a:p>
          <a:p>
            <a:endParaRPr b="0" lang="en-US" sz="2400" spc="-1" strike="noStrike">
              <a:solidFill>
                <a:srgbClr val="000000"/>
              </a:solidFill>
              <a:latin typeface="Calibri"/>
            </a:endParaRPr>
          </a:p>
        </p:txBody>
      </p:sp>
      <p:sp>
        <p:nvSpPr>
          <p:cNvPr id="104" name="Line 3"/>
          <p:cNvSpPr/>
          <p:nvPr/>
        </p:nvSpPr>
        <p:spPr>
          <a:xfrm>
            <a:off x="0" y="0"/>
            <a:ext cx="914400" cy="0"/>
          </a:xfrm>
          <a:prstGeom prst="line">
            <a:avLst/>
          </a:prstGeom>
          <a:ln>
            <a:solidFill>
              <a:schemeClr val="accent1">
                <a:shade val="95000"/>
                <a:satMod val="105000"/>
              </a:schemeClr>
            </a:solidFill>
          </a:ln>
        </p:spPr>
        <p:style>
          <a:lnRef idx="1">
            <a:schemeClr val="accent1"/>
          </a:lnRef>
          <a:fillRef idx="0">
            <a:schemeClr val="accent1"/>
          </a:fillRef>
          <a:effectRef idx="0">
            <a:schemeClr val="accent1"/>
          </a:effectRef>
          <a:fontRef idx="minor"/>
        </p:style>
      </p:sp>
      <p:sp>
        <p:nvSpPr>
          <p:cNvPr id="105" name="CustomShape 4"/>
          <p:cNvSpPr/>
          <p:nvPr/>
        </p:nvSpPr>
        <p:spPr>
          <a:xfrm>
            <a:off x="9144000" y="6095880"/>
            <a:ext cx="2895120" cy="533160"/>
          </a:xfrm>
          <a:prstGeom prst="rect">
            <a:avLst/>
          </a:prstGeom>
          <a:solidFill>
            <a:srgbClr val="7f0000"/>
          </a:solidFill>
          <a:ln>
            <a:noFill/>
          </a:ln>
        </p:spPr>
        <p:style>
          <a:lnRef idx="2">
            <a:schemeClr val="accent1">
              <a:shade val="50000"/>
            </a:schemeClr>
          </a:lnRef>
          <a:fillRef idx="1">
            <a:schemeClr val="accent1"/>
          </a:fillRef>
          <a:effectRef idx="0">
            <a:schemeClr val="accent1"/>
          </a:effectRef>
          <a:fontRef idx="minor"/>
        </p:style>
      </p:sp>
      <p:sp>
        <p:nvSpPr>
          <p:cNvPr id="106" name="CustomShape 5"/>
          <p:cNvSpPr/>
          <p:nvPr/>
        </p:nvSpPr>
        <p:spPr>
          <a:xfrm>
            <a:off x="341280" y="1531080"/>
            <a:ext cx="11429640" cy="2742840"/>
          </a:xfrm>
          <a:prstGeom prst="rect">
            <a:avLst/>
          </a:prstGeom>
          <a:noFill/>
          <a:ln>
            <a:noFill/>
          </a:ln>
        </p:spPr>
        <p:style>
          <a:lnRef idx="0"/>
          <a:fillRef idx="0"/>
          <a:effectRef idx="0"/>
          <a:fontRef idx="minor"/>
        </p:style>
        <p:txBody>
          <a:bodyPr>
            <a:normAutofit/>
          </a:bodyPr>
          <a:p>
            <a:pPr lvl="1" marL="800280" indent="-456840">
              <a:lnSpc>
                <a:spcPct val="100000"/>
              </a:lnSpc>
              <a:spcBef>
                <a:spcPts val="479"/>
              </a:spcBef>
              <a:buClr>
                <a:srgbClr val="000000"/>
              </a:buClr>
              <a:buFont typeface="Arial"/>
              <a:buChar char="•"/>
            </a:pPr>
            <a:r>
              <a:rPr b="0" lang="en-US" sz="2400" spc="-1" strike="noStrike">
                <a:solidFill>
                  <a:srgbClr val="000000"/>
                </a:solidFill>
                <a:latin typeface="Arial"/>
                <a:ea typeface="ＭＳ Ｐゴシック"/>
              </a:rPr>
              <a:t>AMDCs have shown promise in OTO-HNS pathologies,</a:t>
            </a:r>
            <a:r>
              <a:rPr b="0" lang="en-US" sz="2400" spc="-1" strike="noStrike" baseline="30000">
                <a:solidFill>
                  <a:srgbClr val="000000"/>
                </a:solidFill>
                <a:latin typeface="Arial"/>
                <a:ea typeface="ＭＳ Ｐゴシック"/>
              </a:rPr>
              <a:t>1</a:t>
            </a:r>
            <a:r>
              <a:rPr b="0" lang="en-US" sz="2400" spc="-1" strike="noStrike">
                <a:solidFill>
                  <a:srgbClr val="000000"/>
                </a:solidFill>
                <a:latin typeface="Arial"/>
                <a:ea typeface="ＭＳ Ｐゴシック"/>
              </a:rPr>
              <a:t> and within the Halum lab we have taken this biotherapeutic a step further with Motor Endplate-Expressing Muscle Cells (MEEs):</a:t>
            </a:r>
            <a:endParaRPr b="0" lang="en-US" sz="2400" spc="-1" strike="noStrike">
              <a:latin typeface="Arial"/>
            </a:endParaRPr>
          </a:p>
          <a:p>
            <a:pPr lvl="2" marL="1200240" indent="-456840">
              <a:lnSpc>
                <a:spcPct val="100000"/>
              </a:lnSpc>
              <a:spcBef>
                <a:spcPts val="479"/>
              </a:spcBef>
              <a:buClr>
                <a:srgbClr val="000000"/>
              </a:buClr>
              <a:buFont typeface="Arial"/>
              <a:buChar char="•"/>
            </a:pPr>
            <a:r>
              <a:rPr b="0" lang="en-US" sz="2400" spc="-1" strike="noStrike">
                <a:solidFill>
                  <a:srgbClr val="000000"/>
                </a:solidFill>
                <a:latin typeface="Arial"/>
                <a:ea typeface="ＭＳ Ｐゴシック"/>
              </a:rPr>
              <a:t>Vector-free, autologous-derived, neurotrophic secreting, generated in therapeutic quantities in 3-4 weeks, still holding myogenic benefits.</a:t>
            </a:r>
            <a:r>
              <a:rPr b="0" lang="en-US" sz="2400" spc="-1" strike="noStrike" baseline="30000">
                <a:solidFill>
                  <a:srgbClr val="000000"/>
                </a:solidFill>
                <a:latin typeface="Arial"/>
                <a:ea typeface="ＭＳ Ｐゴシック"/>
              </a:rPr>
              <a:t>2</a:t>
            </a:r>
            <a:endParaRPr b="0" lang="en-US" sz="2400" spc="-1" strike="noStrike">
              <a:latin typeface="Arial"/>
            </a:endParaRPr>
          </a:p>
          <a:p>
            <a:pPr>
              <a:lnSpc>
                <a:spcPct val="100000"/>
              </a:lnSpc>
              <a:spcBef>
                <a:spcPts val="479"/>
              </a:spcBef>
            </a:pPr>
            <a:endParaRPr b="0" lang="en-US" sz="2400" spc="-1" strike="noStrike">
              <a:latin typeface="Arial"/>
            </a:endParaRPr>
          </a:p>
        </p:txBody>
      </p:sp>
      <p:sp>
        <p:nvSpPr>
          <p:cNvPr id="107" name="CustomShape 6"/>
          <p:cNvSpPr/>
          <p:nvPr/>
        </p:nvSpPr>
        <p:spPr>
          <a:xfrm>
            <a:off x="-76320" y="4876920"/>
            <a:ext cx="5409720" cy="10040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i="1" lang="en-US" sz="1000" spc="-1" strike="noStrike">
                <a:solidFill>
                  <a:srgbClr val="000000"/>
                </a:solidFill>
                <a:latin typeface="Arial"/>
                <a:ea typeface="ＭＳ Ｐゴシック"/>
              </a:rPr>
              <a:t>Abbreviations:</a:t>
            </a:r>
            <a:endParaRPr b="0" lang="en-US" sz="1000" spc="-1" strike="noStrike">
              <a:latin typeface="Arial"/>
            </a:endParaRPr>
          </a:p>
          <a:p>
            <a:pPr>
              <a:lnSpc>
                <a:spcPct val="100000"/>
              </a:lnSpc>
            </a:pPr>
            <a:r>
              <a:rPr b="0" lang="en-US" sz="1000" spc="-1" strike="noStrike">
                <a:solidFill>
                  <a:srgbClr val="000000"/>
                </a:solidFill>
                <a:latin typeface="Arial"/>
                <a:ea typeface="ＭＳ Ｐゴシック"/>
              </a:rPr>
              <a:t>UVFP = Unilateral vocal fold paralysis</a:t>
            </a:r>
            <a:endParaRPr b="0" lang="en-US" sz="1000" spc="-1" strike="noStrike">
              <a:latin typeface="Arial"/>
            </a:endParaRPr>
          </a:p>
          <a:p>
            <a:pPr>
              <a:lnSpc>
                <a:spcPct val="100000"/>
              </a:lnSpc>
            </a:pPr>
            <a:r>
              <a:rPr b="0" lang="en-US" sz="1000" spc="-1" strike="noStrike">
                <a:solidFill>
                  <a:srgbClr val="000000"/>
                </a:solidFill>
                <a:latin typeface="Arial"/>
                <a:ea typeface="ＭＳ Ｐゴシック"/>
              </a:rPr>
              <a:t>AMDCs = Autologous muscle-derived cells</a:t>
            </a:r>
            <a:endParaRPr b="0" lang="en-US" sz="1000" spc="-1" strike="noStrike">
              <a:latin typeface="Arial"/>
            </a:endParaRPr>
          </a:p>
          <a:p>
            <a:pPr>
              <a:lnSpc>
                <a:spcPct val="100000"/>
              </a:lnSpc>
            </a:pPr>
            <a:r>
              <a:rPr b="0" lang="en-US" sz="1000" spc="-1" strike="noStrike">
                <a:solidFill>
                  <a:srgbClr val="000000"/>
                </a:solidFill>
                <a:latin typeface="Arial"/>
                <a:ea typeface="ＭＳ Ｐゴシック"/>
              </a:rPr>
              <a:t>OTO-HNS = Otolaryngology-Head and Neck Surgery</a:t>
            </a:r>
            <a:endParaRPr b="0" lang="en-US" sz="1000" spc="-1" strike="noStrike">
              <a:latin typeface="Arial"/>
            </a:endParaRPr>
          </a:p>
          <a:p>
            <a:pPr>
              <a:lnSpc>
                <a:spcPct val="100000"/>
              </a:lnSpc>
            </a:pPr>
            <a:r>
              <a:rPr b="0" lang="en-US" sz="1000" spc="-1" strike="noStrike">
                <a:solidFill>
                  <a:srgbClr val="000000"/>
                </a:solidFill>
                <a:latin typeface="Arial"/>
                <a:ea typeface="ＭＳ Ｐゴシック"/>
              </a:rPr>
              <a:t>MEE = Motor endplate-expressing muscle cells</a:t>
            </a:r>
            <a:endParaRPr b="0" lang="en-US" sz="1000" spc="-1" strike="noStrike">
              <a:latin typeface="Arial"/>
            </a:endParaRPr>
          </a:p>
          <a:p>
            <a:pPr>
              <a:lnSpc>
                <a:spcPct val="100000"/>
              </a:lnSpc>
            </a:pPr>
            <a:r>
              <a:rPr b="0" lang="en-US" sz="1000" spc="-1" strike="noStrike">
                <a:solidFill>
                  <a:srgbClr val="000000"/>
                </a:solidFill>
                <a:latin typeface="Arial"/>
                <a:ea typeface="ＭＳ Ｐゴシック"/>
              </a:rPr>
              <a:t>RLN = Recurrent Laryngeal Nerve</a:t>
            </a:r>
            <a:endParaRPr b="0" lang="en-US" sz="1000" spc="-1" strike="noStrike">
              <a:latin typeface="Arial"/>
            </a:endParaRPr>
          </a:p>
        </p:txBody>
      </p:sp>
      <p:pic>
        <p:nvPicPr>
          <p:cNvPr id="108" name="Picture 2" descr="Weldon School of Biomedical Engineering | Purdue Team Store"/>
          <p:cNvPicPr/>
          <p:nvPr/>
        </p:nvPicPr>
        <p:blipFill>
          <a:blip r:embed="rId1"/>
          <a:stretch/>
        </p:blipFill>
        <p:spPr>
          <a:xfrm>
            <a:off x="9982080" y="5976000"/>
            <a:ext cx="1980720" cy="805320"/>
          </a:xfrm>
          <a:prstGeom prst="rect">
            <a:avLst/>
          </a:prstGeom>
          <a:ln>
            <a:solidFill>
              <a:schemeClr val="bg1"/>
            </a:solidFill>
          </a:ln>
        </p:spPr>
      </p:pic>
      <p:sp>
        <p:nvSpPr>
          <p:cNvPr id="109" name="CustomShape 7"/>
          <p:cNvSpPr/>
          <p:nvPr/>
        </p:nvSpPr>
        <p:spPr>
          <a:xfrm>
            <a:off x="339480" y="3429000"/>
            <a:ext cx="11505960" cy="1142640"/>
          </a:xfrm>
          <a:prstGeom prst="rect">
            <a:avLst/>
          </a:prstGeom>
          <a:noFill/>
          <a:ln>
            <a:noFill/>
          </a:ln>
        </p:spPr>
        <p:style>
          <a:lnRef idx="0"/>
          <a:fillRef idx="0"/>
          <a:effectRef idx="0"/>
          <a:fontRef idx="minor"/>
        </p:style>
        <p:txBody>
          <a:bodyPr anchor="ctr">
            <a:normAutofit/>
          </a:bodyPr>
          <a:p>
            <a:pPr algn="ctr">
              <a:lnSpc>
                <a:spcPct val="100000"/>
              </a:lnSpc>
            </a:pPr>
            <a:r>
              <a:rPr b="1" lang="en-US" sz="4400" spc="-1" strike="noStrike">
                <a:solidFill>
                  <a:srgbClr val="000000"/>
                </a:solidFill>
                <a:latin typeface="Arial"/>
                <a:ea typeface="ＭＳ Ｐゴシック"/>
              </a:rPr>
              <a:t>Purpose of Study</a:t>
            </a:r>
            <a:endParaRPr b="0" lang="en-US" sz="4400" spc="-1" strike="noStrike">
              <a:latin typeface="Arial"/>
            </a:endParaRPr>
          </a:p>
        </p:txBody>
      </p:sp>
      <p:sp>
        <p:nvSpPr>
          <p:cNvPr id="110" name="CustomShape 8"/>
          <p:cNvSpPr/>
          <p:nvPr/>
        </p:nvSpPr>
        <p:spPr>
          <a:xfrm>
            <a:off x="339480" y="4343400"/>
            <a:ext cx="11429640" cy="4190760"/>
          </a:xfrm>
          <a:prstGeom prst="rect">
            <a:avLst/>
          </a:prstGeom>
          <a:noFill/>
          <a:ln>
            <a:noFill/>
          </a:ln>
        </p:spPr>
        <p:style>
          <a:lnRef idx="0"/>
          <a:fillRef idx="0"/>
          <a:effectRef idx="0"/>
          <a:fontRef idx="minor"/>
        </p:style>
        <p:txBody>
          <a:bodyPr>
            <a:normAutofit/>
          </a:bodyPr>
          <a:p>
            <a:pPr lvl="1" marL="800280" indent="-456840">
              <a:lnSpc>
                <a:spcPct val="100000"/>
              </a:lnSpc>
              <a:spcBef>
                <a:spcPts val="479"/>
              </a:spcBef>
              <a:buClr>
                <a:srgbClr val="000000"/>
              </a:buClr>
              <a:buFont typeface="Arial"/>
              <a:buChar char="•"/>
            </a:pPr>
            <a:r>
              <a:rPr b="0" lang="en-US" sz="2400" spc="-1" strike="noStrike">
                <a:solidFill>
                  <a:srgbClr val="000000"/>
                </a:solidFill>
                <a:latin typeface="Arial"/>
                <a:ea typeface="ＭＳ Ｐゴシック"/>
              </a:rPr>
              <a:t>Do MEEs injected into denervated laryngeal muscle positively impact the molecular microenvironment to promote RLN reinnervation?</a:t>
            </a:r>
            <a:endParaRPr b="0" lang="en-US" sz="2400" spc="-1" strike="noStrike">
              <a:latin typeface="Arial"/>
            </a:endParaRPr>
          </a:p>
          <a:p>
            <a:pPr marL="343080">
              <a:lnSpc>
                <a:spcPct val="100000"/>
              </a:lnSpc>
              <a:spcBef>
                <a:spcPts val="479"/>
              </a:spcBef>
              <a:tabLst>
                <a:tab algn="l" pos="0"/>
              </a:tabLst>
            </a:pPr>
            <a:endParaRPr b="0" lang="en-US" sz="2400" spc="-1" strike="noStrike">
              <a:latin typeface="Arial"/>
            </a:endParaRPr>
          </a:p>
        </p:txBody>
      </p:sp>
      <p:pic>
        <p:nvPicPr>
          <p:cNvPr id="111" name="Picture 2" descr="image"/>
          <p:cNvPicPr/>
          <p:nvPr/>
        </p:nvPicPr>
        <p:blipFill>
          <a:blip r:embed="rId2"/>
          <a:stretch/>
        </p:blipFill>
        <p:spPr>
          <a:xfrm>
            <a:off x="4821120" y="5916240"/>
            <a:ext cx="2549160" cy="88668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nodeType="withEffect" fill="hold" presetClass="entr" presetID="1">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TextShape 1"/>
          <p:cNvSpPr txBox="1"/>
          <p:nvPr/>
        </p:nvSpPr>
        <p:spPr>
          <a:xfrm>
            <a:off x="343080" y="133560"/>
            <a:ext cx="11505960" cy="1142640"/>
          </a:xfrm>
          <a:prstGeom prst="rect">
            <a:avLst/>
          </a:prstGeom>
          <a:noFill/>
          <a:ln>
            <a:noFill/>
          </a:ln>
        </p:spPr>
        <p:txBody>
          <a:bodyPr anchor="ctr">
            <a:noAutofit/>
          </a:bodyPr>
          <a:p>
            <a:pPr algn="ctr">
              <a:lnSpc>
                <a:spcPct val="100000"/>
              </a:lnSpc>
            </a:pPr>
            <a:r>
              <a:rPr b="1" lang="en-US" sz="4400" spc="-1" strike="noStrike">
                <a:solidFill>
                  <a:srgbClr val="000000"/>
                </a:solidFill>
                <a:latin typeface="Arial"/>
                <a:ea typeface="ＭＳ Ｐゴシック"/>
              </a:rPr>
              <a:t>Methods</a:t>
            </a:r>
            <a:endParaRPr b="0" lang="en-US" sz="4400" spc="-1" strike="noStrike">
              <a:solidFill>
                <a:srgbClr val="000000"/>
              </a:solidFill>
              <a:latin typeface="Arial"/>
            </a:endParaRPr>
          </a:p>
        </p:txBody>
      </p:sp>
      <p:sp>
        <p:nvSpPr>
          <p:cNvPr id="113" name="Line 2"/>
          <p:cNvSpPr/>
          <p:nvPr/>
        </p:nvSpPr>
        <p:spPr>
          <a:xfrm>
            <a:off x="0" y="0"/>
            <a:ext cx="914400" cy="0"/>
          </a:xfrm>
          <a:prstGeom prst="line">
            <a:avLst/>
          </a:prstGeom>
          <a:ln>
            <a:solidFill>
              <a:schemeClr val="accent1">
                <a:shade val="95000"/>
                <a:satMod val="105000"/>
              </a:schemeClr>
            </a:solidFill>
          </a:ln>
        </p:spPr>
        <p:style>
          <a:lnRef idx="1">
            <a:schemeClr val="accent1"/>
          </a:lnRef>
          <a:fillRef idx="0">
            <a:schemeClr val="accent1"/>
          </a:fillRef>
          <a:effectRef idx="0">
            <a:schemeClr val="accent1"/>
          </a:effectRef>
          <a:fontRef idx="minor"/>
        </p:style>
      </p:sp>
      <p:sp>
        <p:nvSpPr>
          <p:cNvPr id="114" name="CustomShape 3"/>
          <p:cNvSpPr/>
          <p:nvPr/>
        </p:nvSpPr>
        <p:spPr>
          <a:xfrm>
            <a:off x="9144000" y="6095880"/>
            <a:ext cx="2895120" cy="533160"/>
          </a:xfrm>
          <a:prstGeom prst="rect">
            <a:avLst/>
          </a:prstGeom>
          <a:solidFill>
            <a:srgbClr val="7f0000"/>
          </a:solidFill>
          <a:ln>
            <a:noFill/>
          </a:ln>
        </p:spPr>
        <p:style>
          <a:lnRef idx="2">
            <a:schemeClr val="accent1">
              <a:shade val="50000"/>
            </a:schemeClr>
          </a:lnRef>
          <a:fillRef idx="1">
            <a:schemeClr val="accent1"/>
          </a:fillRef>
          <a:effectRef idx="0">
            <a:schemeClr val="accent1"/>
          </a:effectRef>
          <a:fontRef idx="minor"/>
        </p:style>
      </p:sp>
      <p:pic>
        <p:nvPicPr>
          <p:cNvPr id="115" name="Picture 2" descr=""/>
          <p:cNvPicPr/>
          <p:nvPr/>
        </p:nvPicPr>
        <p:blipFill>
          <a:blip r:embed="rId1"/>
          <a:stretch/>
        </p:blipFill>
        <p:spPr>
          <a:xfrm>
            <a:off x="0" y="1082520"/>
            <a:ext cx="12191760" cy="2955600"/>
          </a:xfrm>
          <a:prstGeom prst="rect">
            <a:avLst/>
          </a:prstGeom>
          <a:ln>
            <a:noFill/>
          </a:ln>
        </p:spPr>
      </p:pic>
      <p:sp>
        <p:nvSpPr>
          <p:cNvPr id="116" name="CustomShape 4"/>
          <p:cNvSpPr/>
          <p:nvPr/>
        </p:nvSpPr>
        <p:spPr>
          <a:xfrm>
            <a:off x="328320" y="4038480"/>
            <a:ext cx="11505960" cy="1461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800" spc="-1" strike="noStrike">
                <a:solidFill>
                  <a:srgbClr val="000000"/>
                </a:solidFill>
                <a:latin typeface="Arial"/>
                <a:ea typeface="ＭＳ Ｐゴシック"/>
              </a:rPr>
              <a:t>Muscle Harvest = 1 to 2 grams from laryngeal strap muscles</a:t>
            </a:r>
            <a:endParaRPr b="0" lang="en-US" sz="1800" spc="-1" strike="noStrike">
              <a:latin typeface="Arial"/>
            </a:endParaRPr>
          </a:p>
          <a:p>
            <a:pPr algn="ctr">
              <a:lnSpc>
                <a:spcPct val="100000"/>
              </a:lnSpc>
            </a:pPr>
            <a:r>
              <a:rPr b="0" lang="en-US" sz="1800" spc="-1" strike="noStrike">
                <a:solidFill>
                  <a:srgbClr val="000000"/>
                </a:solidFill>
                <a:latin typeface="Arial"/>
                <a:ea typeface="ＭＳ Ｐゴシック"/>
              </a:rPr>
              <a:t>Voice = voice recording, LEMG = laryngeal electromyography, LAP = laryngeal adductor pressure</a:t>
            </a:r>
            <a:endParaRPr b="0" lang="en-US" sz="1800" spc="-1" strike="noStrike">
              <a:latin typeface="Arial"/>
            </a:endParaRPr>
          </a:p>
          <a:p>
            <a:pPr marL="285840" indent="-285480" algn="ctr">
              <a:lnSpc>
                <a:spcPct val="100000"/>
              </a:lnSpc>
              <a:buClr>
                <a:srgbClr val="000000"/>
              </a:buClr>
              <a:buFont typeface="Arial"/>
              <a:buChar char="•"/>
            </a:pPr>
            <a:r>
              <a:rPr b="0" lang="en-US" sz="1800" spc="-1" strike="noStrike">
                <a:solidFill>
                  <a:srgbClr val="000000"/>
                </a:solidFill>
                <a:latin typeface="Arial"/>
                <a:ea typeface="ＭＳ Ｐゴシック"/>
              </a:rPr>
              <a:t>= data collected prior to anesthesia. </a:t>
            </a:r>
            <a:endParaRPr b="0" lang="en-US" sz="1800" spc="-1" strike="noStrike">
              <a:latin typeface="Arial"/>
            </a:endParaRPr>
          </a:p>
          <a:p>
            <a:pPr marL="285840" indent="-285480" algn="ctr">
              <a:lnSpc>
                <a:spcPct val="100000"/>
              </a:lnSpc>
              <a:buClr>
                <a:srgbClr val="000000"/>
              </a:buClr>
              <a:buFont typeface="Arial"/>
              <a:buChar char="•"/>
            </a:pPr>
            <a:r>
              <a:rPr b="0" lang="en-US" sz="1800" spc="-1" strike="noStrike">
                <a:solidFill>
                  <a:srgbClr val="000000"/>
                </a:solidFill>
                <a:latin typeface="Arial"/>
                <a:ea typeface="ＭＳ Ｐゴシック"/>
              </a:rPr>
              <a:t>^ = further analysis through 3D ultrasound, quantitative polymerase chain reaction, and immunohistochemistry were performed.</a:t>
            </a:r>
            <a:endParaRPr b="0" lang="en-US" sz="1800" spc="-1" strike="noStrike">
              <a:latin typeface="Arial"/>
            </a:endParaRPr>
          </a:p>
        </p:txBody>
      </p:sp>
      <p:sp>
        <p:nvSpPr>
          <p:cNvPr id="117" name="CustomShape 5"/>
          <p:cNvSpPr/>
          <p:nvPr/>
        </p:nvSpPr>
        <p:spPr>
          <a:xfrm>
            <a:off x="10744200" y="2573280"/>
            <a:ext cx="1371240" cy="245880"/>
          </a:xfrm>
          <a:prstGeom prst="rect">
            <a:avLst/>
          </a:prstGeom>
          <a:noFill/>
          <a:ln w="38160">
            <a:solidFill>
              <a:srgbClr val="7e0000"/>
            </a:solidFill>
            <a:round/>
          </a:ln>
        </p:spPr>
        <p:style>
          <a:lnRef idx="0"/>
          <a:fillRef idx="0"/>
          <a:effectRef idx="0"/>
          <a:fontRef idx="minor"/>
        </p:style>
      </p:sp>
      <p:sp>
        <p:nvSpPr>
          <p:cNvPr id="118" name="CustomShape 6"/>
          <p:cNvSpPr/>
          <p:nvPr/>
        </p:nvSpPr>
        <p:spPr>
          <a:xfrm>
            <a:off x="10744200" y="3640680"/>
            <a:ext cx="1371240" cy="245880"/>
          </a:xfrm>
          <a:prstGeom prst="rect">
            <a:avLst/>
          </a:prstGeom>
          <a:noFill/>
          <a:ln w="38160">
            <a:solidFill>
              <a:srgbClr val="7e0000"/>
            </a:solidFill>
            <a:round/>
          </a:ln>
        </p:spPr>
        <p:style>
          <a:lnRef idx="0"/>
          <a:fillRef idx="0"/>
          <a:effectRef idx="0"/>
          <a:fontRef idx="minor"/>
        </p:style>
      </p:sp>
      <p:sp>
        <p:nvSpPr>
          <p:cNvPr id="119" name="Line 7"/>
          <p:cNvSpPr/>
          <p:nvPr/>
        </p:nvSpPr>
        <p:spPr>
          <a:xfrm>
            <a:off x="1828800" y="5181480"/>
            <a:ext cx="8839080" cy="0"/>
          </a:xfrm>
          <a:prstGeom prst="line">
            <a:avLst/>
          </a:prstGeom>
          <a:ln w="38160">
            <a:solidFill>
              <a:srgbClr val="7e0000"/>
            </a:solidFill>
            <a:round/>
          </a:ln>
        </p:spPr>
        <p:style>
          <a:lnRef idx="1">
            <a:schemeClr val="accent1"/>
          </a:lnRef>
          <a:fillRef idx="0">
            <a:schemeClr val="accent1"/>
          </a:fillRef>
          <a:effectRef idx="0">
            <a:schemeClr val="accent1"/>
          </a:effectRef>
          <a:fontRef idx="minor"/>
        </p:style>
      </p:sp>
      <p:sp>
        <p:nvSpPr>
          <p:cNvPr id="120" name="Line 8"/>
          <p:cNvSpPr/>
          <p:nvPr/>
        </p:nvSpPr>
        <p:spPr>
          <a:xfrm>
            <a:off x="4076640" y="5449680"/>
            <a:ext cx="4076640" cy="0"/>
          </a:xfrm>
          <a:prstGeom prst="line">
            <a:avLst/>
          </a:prstGeom>
          <a:ln w="38160">
            <a:solidFill>
              <a:srgbClr val="7e0000"/>
            </a:solidFill>
            <a:round/>
          </a:ln>
        </p:spPr>
        <p:style>
          <a:lnRef idx="1">
            <a:schemeClr val="accent1"/>
          </a:lnRef>
          <a:fillRef idx="0">
            <a:schemeClr val="accent1"/>
          </a:fillRef>
          <a:effectRef idx="0">
            <a:schemeClr val="accent1"/>
          </a:effectRef>
          <a:fontRef idx="minor"/>
        </p:style>
      </p:sp>
      <p:pic>
        <p:nvPicPr>
          <p:cNvPr id="121" name="Picture 2" descr="Weldon School of Biomedical Engineering | Purdue Team Store"/>
          <p:cNvPicPr/>
          <p:nvPr/>
        </p:nvPicPr>
        <p:blipFill>
          <a:blip r:embed="rId2"/>
          <a:stretch/>
        </p:blipFill>
        <p:spPr>
          <a:xfrm>
            <a:off x="9982080" y="5976000"/>
            <a:ext cx="1980720" cy="805320"/>
          </a:xfrm>
          <a:prstGeom prst="rect">
            <a:avLst/>
          </a:prstGeom>
          <a:ln>
            <a:solidFill>
              <a:schemeClr val="bg1"/>
            </a:solidFill>
          </a:ln>
        </p:spPr>
      </p:pic>
      <p:pic>
        <p:nvPicPr>
          <p:cNvPr id="122" name="Picture 2" descr="image"/>
          <p:cNvPicPr/>
          <p:nvPr/>
        </p:nvPicPr>
        <p:blipFill>
          <a:blip r:embed="rId3"/>
          <a:stretch/>
        </p:blipFill>
        <p:spPr>
          <a:xfrm>
            <a:off x="4821120" y="5916240"/>
            <a:ext cx="2549160" cy="886680"/>
          </a:xfrm>
          <a:prstGeom prst="rect">
            <a:avLst/>
          </a:prstGeom>
          <a:ln>
            <a:noFill/>
          </a:ln>
        </p:spPr>
      </p:pic>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childTnLst>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117"/>
                                        </p:tgtEl>
                                        <p:attrNameLst>
                                          <p:attrName>style.visibility</p:attrName>
                                        </p:attrNameLst>
                                      </p:cBhvr>
                                      <p:to>
                                        <p:strVal val="visible"/>
                                      </p:to>
                                    </p:set>
                                  </p:childTnLst>
                                </p:cTn>
                              </p:par>
                              <p:par>
                                <p:cTn id="15" nodeType="withEffect" fill="hold" presetClass="entr" presetID="1">
                                  <p:stCondLst>
                                    <p:cond delay="0"/>
                                  </p:stCondLst>
                                  <p:childTnLst>
                                    <p:set>
                                      <p:cBhvr>
                                        <p:cTn id="16" dur="1" fill="hold">
                                          <p:stCondLst>
                                            <p:cond delay="0"/>
                                          </p:stCondLst>
                                        </p:cTn>
                                        <p:tgtEl>
                                          <p:spTgt spid="118"/>
                                        </p:tgtEl>
                                        <p:attrNameLst>
                                          <p:attrName>style.visibility</p:attrName>
                                        </p:attrNameLst>
                                      </p:cBhvr>
                                      <p:to>
                                        <p:strVal val="visible"/>
                                      </p:to>
                                    </p:set>
                                  </p:childTnLst>
                                </p:cTn>
                              </p:par>
                              <p:par>
                                <p:cTn id="17" nodeType="withEffect" fill="hold" presetClass="entr" presetID="1">
                                  <p:stCondLst>
                                    <p:cond delay="0"/>
                                  </p:stCondLst>
                                  <p:childTnLst>
                                    <p:set>
                                      <p:cBhvr>
                                        <p:cTn id="18" dur="1" fill="hold">
                                          <p:stCondLst>
                                            <p:cond delay="0"/>
                                          </p:stCondLst>
                                        </p:cTn>
                                        <p:tgtEl>
                                          <p:spTgt spid="119"/>
                                        </p:tgtEl>
                                        <p:attrNameLst>
                                          <p:attrName>style.visibility</p:attrName>
                                        </p:attrNameLst>
                                      </p:cBhvr>
                                      <p:to>
                                        <p:strVal val="visible"/>
                                      </p:to>
                                    </p:set>
                                  </p:childTnLst>
                                </p:cTn>
                              </p:par>
                              <p:par>
                                <p:cTn id="19" nodeType="withEffect" fill="hold" presetClass="entr" presetID="1">
                                  <p:stCondLst>
                                    <p:cond delay="0"/>
                                  </p:stCondLst>
                                  <p:childTnLst>
                                    <p:set>
                                      <p:cBhvr>
                                        <p:cTn id="2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TextShape 1"/>
          <p:cNvSpPr txBox="1"/>
          <p:nvPr/>
        </p:nvSpPr>
        <p:spPr>
          <a:xfrm>
            <a:off x="0" y="76320"/>
            <a:ext cx="12191760" cy="1142640"/>
          </a:xfrm>
          <a:prstGeom prst="rect">
            <a:avLst/>
          </a:prstGeom>
          <a:noFill/>
          <a:ln>
            <a:noFill/>
          </a:ln>
        </p:spPr>
        <p:txBody>
          <a:bodyPr anchor="ctr">
            <a:noAutofit/>
          </a:bodyPr>
          <a:p>
            <a:pPr algn="ctr">
              <a:lnSpc>
                <a:spcPct val="100000"/>
              </a:lnSpc>
            </a:pPr>
            <a:r>
              <a:rPr b="1" lang="en-US" sz="3800" spc="-1" strike="noStrike">
                <a:solidFill>
                  <a:srgbClr val="000000"/>
                </a:solidFill>
                <a:latin typeface="Arial"/>
                <a:ea typeface="ＭＳ Ｐゴシック"/>
              </a:rPr>
              <a:t>Increased Expression of Neurotrophic, Angiogenic, and NMJ-related Genes in MEEs Compared to MPCs</a:t>
            </a:r>
            <a:endParaRPr b="0" lang="en-US" sz="3800" spc="-1" strike="noStrike">
              <a:solidFill>
                <a:srgbClr val="000000"/>
              </a:solidFill>
              <a:latin typeface="Arial"/>
            </a:endParaRPr>
          </a:p>
        </p:txBody>
      </p:sp>
      <p:sp>
        <p:nvSpPr>
          <p:cNvPr id="124" name="TextShape 2"/>
          <p:cNvSpPr txBox="1"/>
          <p:nvPr/>
        </p:nvSpPr>
        <p:spPr>
          <a:xfrm>
            <a:off x="2936880" y="3929400"/>
            <a:ext cx="6317640" cy="1708920"/>
          </a:xfrm>
          <a:prstGeom prst="rect">
            <a:avLst/>
          </a:prstGeom>
          <a:noFill/>
          <a:ln>
            <a:noFill/>
          </a:ln>
        </p:spPr>
        <p:txBody>
          <a:bodyPr>
            <a:normAutofit/>
          </a:bodyPr>
          <a:p>
            <a:pPr lvl="1" marL="800280" indent="-456840">
              <a:lnSpc>
                <a:spcPct val="100000"/>
              </a:lnSpc>
              <a:spcBef>
                <a:spcPts val="519"/>
              </a:spcBef>
              <a:buClr>
                <a:srgbClr val="000000"/>
              </a:buClr>
              <a:buFont typeface="Arial"/>
              <a:buChar char="•"/>
            </a:pPr>
            <a:r>
              <a:rPr b="0" lang="en-US" sz="2600" spc="-1" strike="noStrike">
                <a:solidFill>
                  <a:srgbClr val="000000"/>
                </a:solidFill>
                <a:latin typeface="Arial"/>
                <a:ea typeface="ＭＳ Ｐゴシック"/>
              </a:rPr>
              <a:t>MEEs also retaining pool of satellite (regenerative) cells (</a:t>
            </a:r>
            <a:r>
              <a:rPr b="0" i="1" lang="en-US" sz="2600" spc="-1" strike="noStrike">
                <a:solidFill>
                  <a:srgbClr val="000000"/>
                </a:solidFill>
                <a:latin typeface="Arial"/>
                <a:ea typeface="ＭＳ Ｐゴシック"/>
              </a:rPr>
              <a:t>PAX7</a:t>
            </a:r>
            <a:r>
              <a:rPr b="0" lang="en-US" sz="2600" spc="-1" strike="noStrike">
                <a:solidFill>
                  <a:srgbClr val="000000"/>
                </a:solidFill>
                <a:latin typeface="Arial"/>
                <a:ea typeface="ＭＳ Ｐゴシック"/>
              </a:rPr>
              <a:t>).</a:t>
            </a:r>
            <a:r>
              <a:rPr b="0" lang="en-US" sz="2600" spc="-1" strike="noStrike" baseline="30000">
                <a:solidFill>
                  <a:srgbClr val="000000"/>
                </a:solidFill>
                <a:latin typeface="Arial"/>
                <a:ea typeface="ＭＳ Ｐゴシック"/>
              </a:rPr>
              <a:t>3</a:t>
            </a:r>
            <a:endParaRPr b="0" lang="en-US" sz="2600" spc="-1" strike="noStrike">
              <a:solidFill>
                <a:srgbClr val="000000"/>
              </a:solidFill>
              <a:latin typeface="Calibri"/>
            </a:endParaRPr>
          </a:p>
          <a:p>
            <a:pPr lvl="1" marL="800280" indent="-456840">
              <a:lnSpc>
                <a:spcPct val="100000"/>
              </a:lnSpc>
              <a:spcBef>
                <a:spcPts val="519"/>
              </a:spcBef>
              <a:buClr>
                <a:srgbClr val="000000"/>
              </a:buClr>
              <a:buFont typeface="Arial"/>
              <a:buChar char="•"/>
            </a:pPr>
            <a:r>
              <a:rPr b="0" lang="en-US" sz="2600" spc="-1" strike="noStrike">
                <a:solidFill>
                  <a:srgbClr val="000000"/>
                </a:solidFill>
                <a:latin typeface="Arial"/>
                <a:ea typeface="ＭＳ Ｐゴシック"/>
              </a:rPr>
              <a:t>Average viability of injected MEEs was 97.64% (s.d. 1.86).</a:t>
            </a:r>
            <a:endParaRPr b="0" lang="en-US" sz="2600" spc="-1" strike="noStrike">
              <a:solidFill>
                <a:srgbClr val="000000"/>
              </a:solidFill>
              <a:latin typeface="Calibri"/>
            </a:endParaRPr>
          </a:p>
        </p:txBody>
      </p:sp>
      <p:sp>
        <p:nvSpPr>
          <p:cNvPr id="125" name="Line 3"/>
          <p:cNvSpPr/>
          <p:nvPr/>
        </p:nvSpPr>
        <p:spPr>
          <a:xfrm>
            <a:off x="0" y="0"/>
            <a:ext cx="914400" cy="0"/>
          </a:xfrm>
          <a:prstGeom prst="line">
            <a:avLst/>
          </a:prstGeom>
          <a:ln>
            <a:solidFill>
              <a:schemeClr val="accent1">
                <a:shade val="95000"/>
                <a:satMod val="105000"/>
              </a:schemeClr>
            </a:solidFill>
          </a:ln>
        </p:spPr>
        <p:style>
          <a:lnRef idx="1">
            <a:schemeClr val="accent1"/>
          </a:lnRef>
          <a:fillRef idx="0">
            <a:schemeClr val="accent1"/>
          </a:fillRef>
          <a:effectRef idx="0">
            <a:schemeClr val="accent1"/>
          </a:effectRef>
          <a:fontRef idx="minor"/>
        </p:style>
      </p:sp>
      <p:sp>
        <p:nvSpPr>
          <p:cNvPr id="126" name="CustomShape 4"/>
          <p:cNvSpPr/>
          <p:nvPr/>
        </p:nvSpPr>
        <p:spPr>
          <a:xfrm>
            <a:off x="9144000" y="6095880"/>
            <a:ext cx="2895120" cy="533160"/>
          </a:xfrm>
          <a:prstGeom prst="rect">
            <a:avLst/>
          </a:prstGeom>
          <a:solidFill>
            <a:srgbClr val="7f0000"/>
          </a:solidFill>
          <a:ln>
            <a:noFill/>
          </a:ln>
        </p:spPr>
        <p:style>
          <a:lnRef idx="2">
            <a:schemeClr val="accent1">
              <a:shade val="50000"/>
            </a:schemeClr>
          </a:lnRef>
          <a:fillRef idx="1">
            <a:schemeClr val="accent1"/>
          </a:fillRef>
          <a:effectRef idx="0">
            <a:schemeClr val="accent1"/>
          </a:effectRef>
          <a:fontRef idx="minor"/>
        </p:style>
      </p:sp>
      <p:grpSp>
        <p:nvGrpSpPr>
          <p:cNvPr id="127" name="Group 5"/>
          <p:cNvGrpSpPr/>
          <p:nvPr/>
        </p:nvGrpSpPr>
        <p:grpSpPr>
          <a:xfrm>
            <a:off x="45360" y="1295280"/>
            <a:ext cx="12101040" cy="2605680"/>
            <a:chOff x="45360" y="1295280"/>
            <a:chExt cx="12101040" cy="2605680"/>
          </a:xfrm>
        </p:grpSpPr>
        <p:grpSp>
          <p:nvGrpSpPr>
            <p:cNvPr id="128" name="Group 6"/>
            <p:cNvGrpSpPr/>
            <p:nvPr/>
          </p:nvGrpSpPr>
          <p:grpSpPr>
            <a:xfrm>
              <a:off x="45360" y="1295280"/>
              <a:ext cx="6050160" cy="2559960"/>
              <a:chOff x="45360" y="1295280"/>
              <a:chExt cx="6050160" cy="2559960"/>
            </a:xfrm>
          </p:grpSpPr>
          <p:pic>
            <p:nvPicPr>
              <p:cNvPr id="129" name="Picture 8" descr="Diagram, engineering drawing&#10;&#10;Description automatically generated"/>
              <p:cNvPicPr/>
              <p:nvPr/>
            </p:nvPicPr>
            <p:blipFill>
              <a:blip r:embed="rId1"/>
              <a:stretch/>
            </p:blipFill>
            <p:spPr>
              <a:xfrm>
                <a:off x="3156480" y="1295280"/>
                <a:ext cx="2939040" cy="2559960"/>
              </a:xfrm>
              <a:prstGeom prst="rect">
                <a:avLst/>
              </a:prstGeom>
              <a:ln>
                <a:noFill/>
              </a:ln>
            </p:spPr>
          </p:pic>
          <p:pic>
            <p:nvPicPr>
              <p:cNvPr id="130" name="Picture 9" descr="Diagram, engineering drawing&#10;&#10;Description automatically generated"/>
              <p:cNvPicPr/>
              <p:nvPr/>
            </p:nvPicPr>
            <p:blipFill>
              <a:blip r:embed="rId2"/>
              <a:stretch/>
            </p:blipFill>
            <p:spPr>
              <a:xfrm>
                <a:off x="45360" y="1295280"/>
                <a:ext cx="3156120" cy="2483280"/>
              </a:xfrm>
              <a:prstGeom prst="rect">
                <a:avLst/>
              </a:prstGeom>
              <a:ln>
                <a:noFill/>
              </a:ln>
            </p:spPr>
          </p:pic>
        </p:grpSp>
        <p:grpSp>
          <p:nvGrpSpPr>
            <p:cNvPr id="131" name="Group 7"/>
            <p:cNvGrpSpPr/>
            <p:nvPr/>
          </p:nvGrpSpPr>
          <p:grpSpPr>
            <a:xfrm>
              <a:off x="6166800" y="1295280"/>
              <a:ext cx="5979600" cy="2605680"/>
              <a:chOff x="6166800" y="1295280"/>
              <a:chExt cx="5979600" cy="2605680"/>
            </a:xfrm>
          </p:grpSpPr>
          <p:pic>
            <p:nvPicPr>
              <p:cNvPr id="132" name="Picture 5" descr="Diagram, engineering drawing&#10;&#10;Description automatically generated"/>
              <p:cNvPicPr/>
              <p:nvPr/>
            </p:nvPicPr>
            <p:blipFill>
              <a:blip r:embed="rId3"/>
              <a:stretch/>
            </p:blipFill>
            <p:spPr>
              <a:xfrm>
                <a:off x="6166800" y="1295280"/>
                <a:ext cx="3029400" cy="2536200"/>
              </a:xfrm>
              <a:prstGeom prst="rect">
                <a:avLst/>
              </a:prstGeom>
              <a:ln>
                <a:noFill/>
              </a:ln>
            </p:spPr>
          </p:pic>
          <p:pic>
            <p:nvPicPr>
              <p:cNvPr id="133" name="Picture 11" descr="Diagram, engineering drawing&#10;&#10;Description automatically generated"/>
              <p:cNvPicPr/>
              <p:nvPr/>
            </p:nvPicPr>
            <p:blipFill>
              <a:blip r:embed="rId4"/>
              <a:stretch/>
            </p:blipFill>
            <p:spPr>
              <a:xfrm>
                <a:off x="9222120" y="1295280"/>
                <a:ext cx="2924280" cy="2605680"/>
              </a:xfrm>
              <a:prstGeom prst="rect">
                <a:avLst/>
              </a:prstGeom>
              <a:ln>
                <a:noFill/>
              </a:ln>
            </p:spPr>
          </p:pic>
        </p:grpSp>
      </p:grpSp>
      <p:sp>
        <p:nvSpPr>
          <p:cNvPr id="134" name="CustomShape 8"/>
          <p:cNvSpPr/>
          <p:nvPr/>
        </p:nvSpPr>
        <p:spPr>
          <a:xfrm rot="5400000">
            <a:off x="4642920" y="2477880"/>
            <a:ext cx="1947240" cy="653760"/>
          </a:xfrm>
          <a:prstGeom prst="rect">
            <a:avLst/>
          </a:prstGeom>
          <a:noFill/>
          <a:ln w="38160">
            <a:solidFill>
              <a:srgbClr val="7e0000"/>
            </a:solidFill>
            <a:round/>
          </a:ln>
        </p:spPr>
        <p:style>
          <a:lnRef idx="0"/>
          <a:fillRef idx="0"/>
          <a:effectRef idx="0"/>
          <a:fontRef idx="minor"/>
        </p:style>
      </p:sp>
      <p:sp>
        <p:nvSpPr>
          <p:cNvPr id="135" name="CustomShape 9"/>
          <p:cNvSpPr/>
          <p:nvPr/>
        </p:nvSpPr>
        <p:spPr>
          <a:xfrm>
            <a:off x="-33120" y="5159520"/>
            <a:ext cx="5409720" cy="6994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i="1" lang="en-US" sz="1000" spc="-1" strike="noStrike">
                <a:solidFill>
                  <a:srgbClr val="000000"/>
                </a:solidFill>
                <a:latin typeface="Arial"/>
                <a:ea typeface="ＭＳ Ｐゴシック"/>
              </a:rPr>
              <a:t>Abbreviations:</a:t>
            </a:r>
            <a:endParaRPr b="0" lang="en-US" sz="1000" spc="-1" strike="noStrike">
              <a:latin typeface="Arial"/>
            </a:endParaRPr>
          </a:p>
          <a:p>
            <a:pPr>
              <a:lnSpc>
                <a:spcPct val="100000"/>
              </a:lnSpc>
            </a:pPr>
            <a:r>
              <a:rPr b="0" lang="en-US" sz="1000" spc="-1" strike="noStrike">
                <a:solidFill>
                  <a:srgbClr val="000000"/>
                </a:solidFill>
                <a:latin typeface="Arial"/>
                <a:ea typeface="ＭＳ Ｐゴシック"/>
              </a:rPr>
              <a:t>NMJ = Neuromuscular junction</a:t>
            </a:r>
            <a:endParaRPr b="0" lang="en-US" sz="1000" spc="-1" strike="noStrike">
              <a:latin typeface="Arial"/>
            </a:endParaRPr>
          </a:p>
          <a:p>
            <a:pPr>
              <a:lnSpc>
                <a:spcPct val="100000"/>
              </a:lnSpc>
            </a:pPr>
            <a:r>
              <a:rPr b="0" lang="en-US" sz="1000" spc="-1" strike="noStrike">
                <a:solidFill>
                  <a:srgbClr val="000000"/>
                </a:solidFill>
                <a:latin typeface="Arial"/>
                <a:ea typeface="ＭＳ Ｐゴシック"/>
              </a:rPr>
              <a:t>MEE = Motor endplate-expressing muscle cells</a:t>
            </a:r>
            <a:endParaRPr b="0" lang="en-US" sz="1000" spc="-1" strike="noStrike">
              <a:latin typeface="Arial"/>
            </a:endParaRPr>
          </a:p>
          <a:p>
            <a:pPr>
              <a:lnSpc>
                <a:spcPct val="100000"/>
              </a:lnSpc>
            </a:pPr>
            <a:r>
              <a:rPr b="0" lang="en-US" sz="1000" spc="-1" strike="noStrike">
                <a:solidFill>
                  <a:srgbClr val="000000"/>
                </a:solidFill>
                <a:latin typeface="Arial"/>
                <a:ea typeface="ＭＳ Ｐゴシック"/>
              </a:rPr>
              <a:t>MPC = Muscle progenitor cell (harvested muscle)</a:t>
            </a:r>
            <a:endParaRPr b="0" lang="en-US" sz="1000" spc="-1" strike="noStrike">
              <a:latin typeface="Arial"/>
            </a:endParaRPr>
          </a:p>
        </p:txBody>
      </p:sp>
      <p:sp>
        <p:nvSpPr>
          <p:cNvPr id="136" name="CustomShape 10"/>
          <p:cNvSpPr/>
          <p:nvPr/>
        </p:nvSpPr>
        <p:spPr>
          <a:xfrm>
            <a:off x="9189000" y="5320080"/>
            <a:ext cx="3036960" cy="54720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i="1" lang="en-US" sz="1000" spc="-1" strike="noStrike">
                <a:solidFill>
                  <a:srgbClr val="000000"/>
                </a:solidFill>
                <a:latin typeface="Arial"/>
                <a:ea typeface="ＭＳ Ｐゴシック"/>
              </a:rPr>
              <a:t>Stats:</a:t>
            </a:r>
            <a:endParaRPr b="0" lang="en-US" sz="1000" spc="-1" strike="noStrike">
              <a:latin typeface="Arial"/>
            </a:endParaRPr>
          </a:p>
          <a:p>
            <a:pPr algn="r">
              <a:lnSpc>
                <a:spcPct val="100000"/>
              </a:lnSpc>
            </a:pPr>
            <a:r>
              <a:rPr b="0" lang="en-US" sz="1000" spc="-1" strike="noStrike">
                <a:solidFill>
                  <a:srgbClr val="000000"/>
                </a:solidFill>
                <a:latin typeface="Arial"/>
                <a:ea typeface="ＭＳ Ｐゴシック"/>
              </a:rPr>
              <a:t>a = </a:t>
            </a:r>
            <a:r>
              <a:rPr b="0" lang="en-US" sz="1000" spc="-1" strike="noStrike">
                <a:solidFill>
                  <a:srgbClr val="000000"/>
                </a:solidFill>
                <a:latin typeface="Arial"/>
                <a:ea typeface="ＭＳ Ｐゴシック"/>
              </a:rPr>
              <a:t> ≤ 0.05</a:t>
            </a:r>
            <a:endParaRPr b="0" lang="en-US" sz="1000" spc="-1" strike="noStrike">
              <a:latin typeface="Arial"/>
            </a:endParaRPr>
          </a:p>
          <a:p>
            <a:pPr algn="r">
              <a:lnSpc>
                <a:spcPct val="100000"/>
              </a:lnSpc>
            </a:pPr>
            <a:r>
              <a:rPr b="0" lang="en-US" sz="1000" spc="-1" strike="noStrike">
                <a:solidFill>
                  <a:srgbClr val="000000"/>
                </a:solidFill>
                <a:latin typeface="Arial"/>
                <a:ea typeface="ＭＳ Ｐゴシック"/>
              </a:rPr>
              <a:t> </a:t>
            </a:r>
            <a:r>
              <a:rPr b="0" lang="en-US" sz="1000" spc="-1" strike="noStrike">
                <a:solidFill>
                  <a:srgbClr val="000000"/>
                </a:solidFill>
                <a:latin typeface="Arial"/>
                <a:ea typeface="ＭＳ Ｐゴシック"/>
              </a:rPr>
              <a:t>2-tailed T-test MEE vs. MPC</a:t>
            </a:r>
            <a:endParaRPr b="0" lang="en-US" sz="1000" spc="-1" strike="noStrike">
              <a:latin typeface="Arial"/>
            </a:endParaRPr>
          </a:p>
        </p:txBody>
      </p:sp>
      <p:pic>
        <p:nvPicPr>
          <p:cNvPr id="137" name="Picture 2" descr="Weldon School of Biomedical Engineering | Purdue Team Store"/>
          <p:cNvPicPr/>
          <p:nvPr/>
        </p:nvPicPr>
        <p:blipFill>
          <a:blip r:embed="rId5"/>
          <a:stretch/>
        </p:blipFill>
        <p:spPr>
          <a:xfrm>
            <a:off x="9982080" y="5976000"/>
            <a:ext cx="1980720" cy="805320"/>
          </a:xfrm>
          <a:prstGeom prst="rect">
            <a:avLst/>
          </a:prstGeom>
          <a:ln>
            <a:solidFill>
              <a:schemeClr val="bg1"/>
            </a:solidFill>
          </a:ln>
        </p:spPr>
      </p:pic>
      <p:pic>
        <p:nvPicPr>
          <p:cNvPr id="138" name="Picture 2" descr="image"/>
          <p:cNvPicPr/>
          <p:nvPr/>
        </p:nvPicPr>
        <p:blipFill>
          <a:blip r:embed="rId6"/>
          <a:stretch/>
        </p:blipFill>
        <p:spPr>
          <a:xfrm>
            <a:off x="4821120" y="5916240"/>
            <a:ext cx="2549160" cy="88668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Line 1"/>
          <p:cNvSpPr/>
          <p:nvPr/>
        </p:nvSpPr>
        <p:spPr>
          <a:xfrm>
            <a:off x="0" y="0"/>
            <a:ext cx="914400" cy="0"/>
          </a:xfrm>
          <a:prstGeom prst="line">
            <a:avLst/>
          </a:prstGeom>
          <a:ln>
            <a:solidFill>
              <a:schemeClr val="accent1">
                <a:shade val="95000"/>
                <a:satMod val="105000"/>
              </a:schemeClr>
            </a:solidFill>
          </a:ln>
        </p:spPr>
        <p:style>
          <a:lnRef idx="1">
            <a:schemeClr val="accent1"/>
          </a:lnRef>
          <a:fillRef idx="0">
            <a:schemeClr val="accent1"/>
          </a:fillRef>
          <a:effectRef idx="0">
            <a:schemeClr val="accent1"/>
          </a:effectRef>
          <a:fontRef idx="minor"/>
        </p:style>
      </p:sp>
      <p:sp>
        <p:nvSpPr>
          <p:cNvPr id="140" name="CustomShape 2"/>
          <p:cNvSpPr/>
          <p:nvPr/>
        </p:nvSpPr>
        <p:spPr>
          <a:xfrm>
            <a:off x="9144000" y="6095880"/>
            <a:ext cx="2895120" cy="533160"/>
          </a:xfrm>
          <a:prstGeom prst="rect">
            <a:avLst/>
          </a:prstGeom>
          <a:solidFill>
            <a:srgbClr val="7f0000"/>
          </a:solidFill>
          <a:ln>
            <a:noFill/>
          </a:ln>
        </p:spPr>
        <p:style>
          <a:lnRef idx="2">
            <a:schemeClr val="accent1">
              <a:shade val="50000"/>
            </a:schemeClr>
          </a:lnRef>
          <a:fillRef idx="1">
            <a:schemeClr val="accent1"/>
          </a:fillRef>
          <a:effectRef idx="0">
            <a:schemeClr val="accent1"/>
          </a:effectRef>
          <a:fontRef idx="minor"/>
        </p:style>
      </p:sp>
      <p:pic>
        <p:nvPicPr>
          <p:cNvPr id="141" name="Picture 5" descr=""/>
          <p:cNvPicPr/>
          <p:nvPr/>
        </p:nvPicPr>
        <p:blipFill>
          <a:blip r:embed="rId1"/>
          <a:stretch/>
        </p:blipFill>
        <p:spPr>
          <a:xfrm>
            <a:off x="4285080" y="1771200"/>
            <a:ext cx="2975040" cy="1846440"/>
          </a:xfrm>
          <a:prstGeom prst="rect">
            <a:avLst/>
          </a:prstGeom>
          <a:ln>
            <a:noFill/>
          </a:ln>
        </p:spPr>
      </p:pic>
      <p:pic>
        <p:nvPicPr>
          <p:cNvPr id="142" name="Picture 1" descr="">
            <a:hlinkClick r:id="" action="ppaction://media"/>
          </p:cNvPr>
          <p:cNvPicPr/>
          <p:nvPr>
            <a:videoFile r:link="rId2"/>
            <p:extLst>
              <p:ext uri="{DAA4B4D4-6D71-4841-9C94-3DE7FCFB9230}">
                <p14:media r:embed="rId3"/>
              </p:ext>
            </p:extLst>
          </p:nvPr>
        </p:nvPicPr>
        <p:blipFill>
          <a:blip r:embed="rId4"/>
        </p:blipFill>
        <p:spPr>
          <a:xfrm>
            <a:off x="304920" y="1415520"/>
            <a:ext cx="2966040" cy="4290840"/>
          </a:xfrm>
          <a:prstGeom prst="rect">
            <a:avLst/>
          </a:prstGeom>
          <a:ln>
            <a:noFill/>
          </a:ln>
        </p:spPr>
      </p:pic>
      <p:pic>
        <p:nvPicPr>
          <p:cNvPr id="143" name="Picture 12" descr=""/>
          <p:cNvPicPr/>
          <p:nvPr/>
        </p:nvPicPr>
        <p:blipFill>
          <a:blip r:embed="rId5"/>
          <a:stretch/>
        </p:blipFill>
        <p:spPr>
          <a:xfrm>
            <a:off x="4038480" y="3694320"/>
            <a:ext cx="3467880" cy="2066040"/>
          </a:xfrm>
          <a:prstGeom prst="rect">
            <a:avLst/>
          </a:prstGeom>
          <a:ln>
            <a:noFill/>
          </a:ln>
        </p:spPr>
      </p:pic>
      <p:sp>
        <p:nvSpPr>
          <p:cNvPr id="144" name="CustomShape 3"/>
          <p:cNvSpPr/>
          <p:nvPr/>
        </p:nvSpPr>
        <p:spPr>
          <a:xfrm>
            <a:off x="7831800" y="3305520"/>
            <a:ext cx="696240" cy="324000"/>
          </a:xfrm>
          <a:prstGeom prst="rightArrow">
            <a:avLst>
              <a:gd name="adj1" fmla="val 50000"/>
              <a:gd name="adj2" fmla="val 50000"/>
            </a:avLst>
          </a:prstGeom>
          <a:solidFill>
            <a:srgbClr val="7f0000"/>
          </a:solidFill>
          <a:ln>
            <a:solidFill>
              <a:srgbClr val="7f0000"/>
            </a:solidFill>
            <a:round/>
          </a:ln>
        </p:spPr>
        <p:style>
          <a:lnRef idx="2">
            <a:schemeClr val="accent1">
              <a:shade val="50000"/>
            </a:schemeClr>
          </a:lnRef>
          <a:fillRef idx="1">
            <a:schemeClr val="accent1"/>
          </a:fillRef>
          <a:effectRef idx="0">
            <a:schemeClr val="accent1"/>
          </a:effectRef>
          <a:fontRef idx="minor"/>
        </p:style>
      </p:sp>
      <p:sp>
        <p:nvSpPr>
          <p:cNvPr id="145" name="CustomShape 4"/>
          <p:cNvSpPr/>
          <p:nvPr/>
        </p:nvSpPr>
        <p:spPr>
          <a:xfrm>
            <a:off x="186480" y="198000"/>
            <a:ext cx="3084480" cy="1401840"/>
          </a:xfrm>
          <a:prstGeom prst="rect">
            <a:avLst/>
          </a:prstGeom>
          <a:noFill/>
          <a:ln>
            <a:noFill/>
          </a:ln>
        </p:spPr>
        <p:style>
          <a:lnRef idx="0"/>
          <a:fillRef idx="0"/>
          <a:effectRef idx="0"/>
          <a:fontRef idx="minor"/>
        </p:style>
        <p:txBody>
          <a:bodyPr>
            <a:normAutofit/>
          </a:bodyPr>
          <a:p>
            <a:pPr algn="ctr">
              <a:lnSpc>
                <a:spcPts val="2421"/>
              </a:lnSpc>
              <a:spcBef>
                <a:spcPts val="641"/>
              </a:spcBef>
              <a:tabLst>
                <a:tab algn="l" pos="0"/>
              </a:tabLst>
            </a:pPr>
            <a:r>
              <a:rPr b="1" lang="en-US" sz="3200" spc="-1" strike="noStrike">
                <a:solidFill>
                  <a:srgbClr val="000000"/>
                </a:solidFill>
                <a:latin typeface="Arial"/>
                <a:ea typeface="ＭＳ Ｐゴシック"/>
              </a:rPr>
              <a:t>Injection</a:t>
            </a:r>
            <a:endParaRPr b="0" lang="en-US" sz="3200" spc="-1" strike="noStrike">
              <a:latin typeface="Arial"/>
            </a:endParaRPr>
          </a:p>
          <a:p>
            <a:pPr algn="ctr">
              <a:lnSpc>
                <a:spcPts val="2421"/>
              </a:lnSpc>
              <a:spcBef>
                <a:spcPts val="641"/>
              </a:spcBef>
              <a:tabLst>
                <a:tab algn="l" pos="0"/>
              </a:tabLst>
            </a:pPr>
            <a:endParaRPr b="0" lang="en-US" sz="3200" spc="-1" strike="noStrike">
              <a:latin typeface="Arial"/>
            </a:endParaRPr>
          </a:p>
          <a:p>
            <a:pPr algn="ctr">
              <a:lnSpc>
                <a:spcPts val="2421"/>
              </a:lnSpc>
              <a:spcBef>
                <a:spcPts val="641"/>
              </a:spcBef>
              <a:tabLst>
                <a:tab algn="l" pos="0"/>
              </a:tabLst>
            </a:pPr>
            <a:r>
              <a:rPr b="1" lang="en-US" sz="3200" spc="-1" strike="noStrike">
                <a:solidFill>
                  <a:srgbClr val="000000"/>
                </a:solidFill>
                <a:latin typeface="Arial"/>
                <a:ea typeface="ＭＳ Ｐゴシック"/>
              </a:rPr>
              <a:t>(3 weeks)</a:t>
            </a:r>
            <a:endParaRPr b="0" lang="en-US" sz="3200" spc="-1" strike="noStrike">
              <a:latin typeface="Arial"/>
            </a:endParaRPr>
          </a:p>
        </p:txBody>
      </p:sp>
      <p:sp>
        <p:nvSpPr>
          <p:cNvPr id="146" name="Line 5"/>
          <p:cNvSpPr/>
          <p:nvPr/>
        </p:nvSpPr>
        <p:spPr>
          <a:xfrm>
            <a:off x="1730880" y="533160"/>
            <a:ext cx="0" cy="457200"/>
          </a:xfrm>
          <a:prstGeom prst="line">
            <a:avLst/>
          </a:prstGeom>
          <a:ln w="76320">
            <a:solidFill>
              <a:srgbClr val="7f0000"/>
            </a:solidFill>
            <a:round/>
          </a:ln>
        </p:spPr>
        <p:style>
          <a:lnRef idx="1">
            <a:schemeClr val="accent1"/>
          </a:lnRef>
          <a:fillRef idx="0">
            <a:schemeClr val="accent1"/>
          </a:fillRef>
          <a:effectRef idx="0">
            <a:schemeClr val="accent1"/>
          </a:effectRef>
          <a:fontRef idx="minor"/>
        </p:style>
      </p:sp>
      <p:sp>
        <p:nvSpPr>
          <p:cNvPr id="147" name="CustomShape 6"/>
          <p:cNvSpPr/>
          <p:nvPr/>
        </p:nvSpPr>
        <p:spPr>
          <a:xfrm>
            <a:off x="8961120" y="179640"/>
            <a:ext cx="2671560" cy="1401840"/>
          </a:xfrm>
          <a:prstGeom prst="rect">
            <a:avLst/>
          </a:prstGeom>
          <a:noFill/>
          <a:ln>
            <a:noFill/>
          </a:ln>
        </p:spPr>
        <p:style>
          <a:lnRef idx="0"/>
          <a:fillRef idx="0"/>
          <a:effectRef idx="0"/>
          <a:fontRef idx="minor"/>
        </p:style>
        <p:txBody>
          <a:bodyPr>
            <a:normAutofit/>
          </a:bodyPr>
          <a:p>
            <a:pPr algn="ctr">
              <a:lnSpc>
                <a:spcPts val="2421"/>
              </a:lnSpc>
              <a:spcBef>
                <a:spcPts val="641"/>
              </a:spcBef>
              <a:tabLst>
                <a:tab algn="l" pos="0"/>
              </a:tabLst>
            </a:pPr>
            <a:r>
              <a:rPr b="1" lang="en-US" sz="3200" spc="-1" strike="noStrike">
                <a:solidFill>
                  <a:srgbClr val="000000"/>
                </a:solidFill>
                <a:latin typeface="Arial"/>
                <a:ea typeface="ＭＳ Ｐゴシック"/>
              </a:rPr>
              <a:t>Study End</a:t>
            </a:r>
            <a:endParaRPr b="0" lang="en-US" sz="3200" spc="-1" strike="noStrike">
              <a:latin typeface="Arial"/>
            </a:endParaRPr>
          </a:p>
          <a:p>
            <a:pPr algn="ctr">
              <a:lnSpc>
                <a:spcPts val="2421"/>
              </a:lnSpc>
              <a:spcBef>
                <a:spcPts val="641"/>
              </a:spcBef>
              <a:tabLst>
                <a:tab algn="l" pos="0"/>
              </a:tabLst>
            </a:pPr>
            <a:endParaRPr b="0" lang="en-US" sz="3200" spc="-1" strike="noStrike">
              <a:latin typeface="Arial"/>
            </a:endParaRPr>
          </a:p>
          <a:p>
            <a:pPr algn="ctr">
              <a:lnSpc>
                <a:spcPts val="2421"/>
              </a:lnSpc>
              <a:spcBef>
                <a:spcPts val="641"/>
              </a:spcBef>
              <a:tabLst>
                <a:tab algn="l" pos="0"/>
              </a:tabLst>
            </a:pPr>
            <a:r>
              <a:rPr b="1" lang="en-US" sz="3200" spc="-1" strike="noStrike">
                <a:solidFill>
                  <a:srgbClr val="000000"/>
                </a:solidFill>
                <a:latin typeface="Arial"/>
                <a:ea typeface="ＭＳ Ｐゴシック"/>
              </a:rPr>
              <a:t>(7 weeks)</a:t>
            </a:r>
            <a:endParaRPr b="0" lang="en-US" sz="3200" spc="-1" strike="noStrike">
              <a:latin typeface="Arial"/>
            </a:endParaRPr>
          </a:p>
        </p:txBody>
      </p:sp>
      <p:sp>
        <p:nvSpPr>
          <p:cNvPr id="148" name="Line 7"/>
          <p:cNvSpPr/>
          <p:nvPr/>
        </p:nvSpPr>
        <p:spPr>
          <a:xfrm>
            <a:off x="1728720" y="765000"/>
            <a:ext cx="8568360" cy="0"/>
          </a:xfrm>
          <a:prstGeom prst="line">
            <a:avLst/>
          </a:prstGeom>
          <a:ln w="152280">
            <a:solidFill>
              <a:srgbClr val="7f0000"/>
            </a:solidFill>
            <a:round/>
          </a:ln>
        </p:spPr>
        <p:style>
          <a:lnRef idx="1">
            <a:schemeClr val="accent1"/>
          </a:lnRef>
          <a:fillRef idx="0">
            <a:schemeClr val="accent1"/>
          </a:fillRef>
          <a:effectRef idx="0">
            <a:schemeClr val="accent1"/>
          </a:effectRef>
          <a:fontRef idx="minor"/>
        </p:style>
      </p:sp>
      <p:sp>
        <p:nvSpPr>
          <p:cNvPr id="149" name="Line 8"/>
          <p:cNvSpPr/>
          <p:nvPr/>
        </p:nvSpPr>
        <p:spPr>
          <a:xfrm>
            <a:off x="10303200" y="533160"/>
            <a:ext cx="0" cy="457200"/>
          </a:xfrm>
          <a:prstGeom prst="line">
            <a:avLst/>
          </a:prstGeom>
          <a:ln w="76320">
            <a:solidFill>
              <a:srgbClr val="7f0000"/>
            </a:solidFill>
            <a:round/>
          </a:ln>
        </p:spPr>
        <p:style>
          <a:lnRef idx="1">
            <a:schemeClr val="accent1"/>
          </a:lnRef>
          <a:fillRef idx="0">
            <a:schemeClr val="accent1"/>
          </a:fillRef>
          <a:effectRef idx="0">
            <a:schemeClr val="accent1"/>
          </a:effectRef>
          <a:fontRef idx="minor"/>
        </p:style>
      </p:sp>
      <p:sp>
        <p:nvSpPr>
          <p:cNvPr id="150" name="TextShape 9"/>
          <p:cNvSpPr txBox="1"/>
          <p:nvPr/>
        </p:nvSpPr>
        <p:spPr>
          <a:xfrm>
            <a:off x="4620960" y="1150560"/>
            <a:ext cx="2303280" cy="719280"/>
          </a:xfrm>
          <a:prstGeom prst="rect">
            <a:avLst/>
          </a:prstGeom>
          <a:noFill/>
          <a:ln>
            <a:noFill/>
          </a:ln>
        </p:spPr>
        <p:txBody>
          <a:bodyPr>
            <a:normAutofit/>
          </a:bodyPr>
          <a:p>
            <a:pPr>
              <a:lnSpc>
                <a:spcPct val="100000"/>
              </a:lnSpc>
              <a:spcBef>
                <a:spcPts val="519"/>
              </a:spcBef>
              <a:tabLst>
                <a:tab algn="l" pos="0"/>
              </a:tabLst>
            </a:pPr>
            <a:r>
              <a:rPr b="0" lang="en-US" sz="2600" spc="-1" strike="noStrike">
                <a:solidFill>
                  <a:srgbClr val="000000"/>
                </a:solidFill>
                <a:latin typeface="Arial"/>
                <a:ea typeface="ＭＳ Ｐゴシック"/>
              </a:rPr>
              <a:t>2D Ultrasound</a:t>
            </a:r>
            <a:endParaRPr b="0" lang="en-US" sz="2600" spc="-1" strike="noStrike">
              <a:solidFill>
                <a:srgbClr val="000000"/>
              </a:solidFill>
              <a:latin typeface="Calibri"/>
            </a:endParaRPr>
          </a:p>
        </p:txBody>
      </p:sp>
      <p:grpSp>
        <p:nvGrpSpPr>
          <p:cNvPr id="151" name="Group 10"/>
          <p:cNvGrpSpPr/>
          <p:nvPr/>
        </p:nvGrpSpPr>
        <p:grpSpPr>
          <a:xfrm>
            <a:off x="3426120" y="3237120"/>
            <a:ext cx="457200" cy="457200"/>
            <a:chOff x="3426120" y="3237120"/>
            <a:chExt cx="457200" cy="457200"/>
          </a:xfrm>
        </p:grpSpPr>
        <p:sp>
          <p:nvSpPr>
            <p:cNvPr id="152" name="Line 11"/>
            <p:cNvSpPr/>
            <p:nvPr/>
          </p:nvSpPr>
          <p:spPr>
            <a:xfrm>
              <a:off x="3654720" y="3237120"/>
              <a:ext cx="0" cy="457200"/>
            </a:xfrm>
            <a:prstGeom prst="line">
              <a:avLst/>
            </a:prstGeom>
            <a:ln w="76320">
              <a:solidFill>
                <a:srgbClr val="7f0000"/>
              </a:solidFill>
              <a:round/>
            </a:ln>
          </p:spPr>
          <p:style>
            <a:lnRef idx="1">
              <a:schemeClr val="accent1"/>
            </a:lnRef>
            <a:fillRef idx="0">
              <a:schemeClr val="accent1"/>
            </a:fillRef>
            <a:effectRef idx="0">
              <a:schemeClr val="accent1"/>
            </a:effectRef>
            <a:fontRef idx="minor"/>
          </p:style>
        </p:sp>
        <p:sp>
          <p:nvSpPr>
            <p:cNvPr id="153" name="Line 12"/>
            <p:cNvSpPr/>
            <p:nvPr/>
          </p:nvSpPr>
          <p:spPr>
            <a:xfrm flipH="1">
              <a:off x="3426120" y="3454560"/>
              <a:ext cx="457200" cy="0"/>
            </a:xfrm>
            <a:prstGeom prst="line">
              <a:avLst/>
            </a:prstGeom>
            <a:ln w="76320">
              <a:solidFill>
                <a:srgbClr val="7f0000"/>
              </a:solidFill>
              <a:round/>
            </a:ln>
          </p:spPr>
          <p:style>
            <a:lnRef idx="1">
              <a:schemeClr val="accent1"/>
            </a:lnRef>
            <a:fillRef idx="0">
              <a:schemeClr val="accent1"/>
            </a:fillRef>
            <a:effectRef idx="0">
              <a:schemeClr val="accent1"/>
            </a:effectRef>
            <a:fontRef idx="minor"/>
          </p:style>
        </p:sp>
      </p:grpSp>
      <p:pic>
        <p:nvPicPr>
          <p:cNvPr id="154" name="Picture 34" descr=""/>
          <p:cNvPicPr/>
          <p:nvPr/>
        </p:nvPicPr>
        <p:blipFill>
          <a:blip r:embed="rId6"/>
          <a:stretch/>
        </p:blipFill>
        <p:spPr>
          <a:xfrm>
            <a:off x="8911800" y="1415520"/>
            <a:ext cx="2975040" cy="4299120"/>
          </a:xfrm>
          <a:prstGeom prst="rect">
            <a:avLst/>
          </a:prstGeom>
          <a:ln>
            <a:noFill/>
          </a:ln>
        </p:spPr>
      </p:pic>
      <p:pic>
        <p:nvPicPr>
          <p:cNvPr id="155" name="Picture 2" descr="Weldon School of Biomedical Engineering | Purdue Team Store"/>
          <p:cNvPicPr/>
          <p:nvPr/>
        </p:nvPicPr>
        <p:blipFill>
          <a:blip r:embed="rId7"/>
          <a:stretch/>
        </p:blipFill>
        <p:spPr>
          <a:xfrm>
            <a:off x="9982080" y="5976000"/>
            <a:ext cx="1980720" cy="805320"/>
          </a:xfrm>
          <a:prstGeom prst="rect">
            <a:avLst/>
          </a:prstGeom>
          <a:ln>
            <a:solidFill>
              <a:schemeClr val="bg1"/>
            </a:solidFill>
          </a:ln>
        </p:spPr>
      </p:pic>
      <p:pic>
        <p:nvPicPr>
          <p:cNvPr id="156" name="Picture 2" descr="image"/>
          <p:cNvPicPr/>
          <p:nvPr/>
        </p:nvPicPr>
        <p:blipFill>
          <a:blip r:embed="rId8"/>
          <a:stretch/>
        </p:blipFill>
        <p:spPr>
          <a:xfrm>
            <a:off x="4821120" y="5916240"/>
            <a:ext cx="2549160" cy="886680"/>
          </a:xfrm>
          <a:prstGeom prst="rect">
            <a:avLst/>
          </a:prstGeom>
          <a:ln>
            <a:noFill/>
          </a:ln>
        </p:spPr>
      </p:pic>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childTnLst>
                  <p:par>
                    <p:cTn id="23" fill="hold">
                      <p:stCondLst>
                        <p:cond delay="0"/>
                      </p:stCondLst>
                      <p:childTnLst>
                        <p:par>
                          <p:cTn id="24" fill="hold">
                            <p:stCondLst>
                              <p:cond delay="0"/>
                            </p:stCondLst>
                            <p:childTnLst>
                              <p:par>
                                <p:cTn id="25" nodeType="afterEffect" fill="hold" presetClass="mediacall">
                                  <p:stCondLst>
                                    <p:cond delay="0"/>
                                  </p:stCondLst>
                                  <p:childTnLst>
                                    <p:cmd type="call">
                                      <p:cBhvr>
                                        <p:cTn id="26" dur="17461" fill="hold"/>
                                        <p:tgtEl>
                                          <p:spTgt spid="142"/>
                                        </p:tgtEl>
                                      </p:cBhvr>
                                    </p:cmd>
                                  </p:childTnLst>
                                </p:cTn>
                              </p:par>
                            </p:childTnLst>
                          </p:cTn>
                        </p:par>
                      </p:childTnLst>
                    </p:cTn>
                  </p:par>
                </p:childTnLst>
              </p:cTn>
              <p:prevCondLst>
                <p:cond evt="onPrev">
                  <p:tgtEl>
                    <p:sldTgt/>
                  </p:tgtEl>
                </p:cond>
              </p:prevCondLst>
              <p:nextCondLst>
                <p:cond evt="onNext">
                  <p:tgtEl>
                    <p:sldTgt/>
                  </p:tgtEl>
                </p:cond>
              </p:nextCondLst>
            </p:seq>
            <p:seq>
              <p:cTn id="27" restart="whenNotActive" nodeType="interactiveSeq" fill="hold">
                <p:stCondLst>
                  <p:cond delay="0" evt="onClick">
                    <p:tgtEl>
                      <p:spTgt spid="142"/>
                    </p:tgtEl>
                  </p:cond>
                </p:stCondLst>
                <p:childTnLst>
                  <p:par>
                    <p:cTn id="28" fill="hold">
                      <p:stCondLst>
                        <p:cond delay="0" evt="onClick">
                          <p:tgtEl>
                            <p:spTgt spid="142"/>
                          </p:tgtEl>
                        </p:cond>
                      </p:stCondLst>
                      <p:childTnLst>
                        <p:par>
                          <p:cTn id="29" fill="hold">
                            <p:stCondLst>
                              <p:cond delay="0"/>
                            </p:stCondLst>
                            <p:childTnLst>
                              <p:par>
                                <p:cTn id="30" nodeType="clickEffect" fill="hold" presetClass="mediacall">
                                  <p:stCondLst>
                                    <p:cond delay="0"/>
                                  </p:stCondLst>
                                  <p:childTnLst>
                                    <p:cmd type="call" cmd="togglePause">
                                      <p:cBhvr>
                                        <p:cTn id="31" dur="1" fill="hold"/>
                                        <p:tgtEl>
                                          <p:spTgt spid="14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TextShape 1"/>
          <p:cNvSpPr txBox="1"/>
          <p:nvPr/>
        </p:nvSpPr>
        <p:spPr>
          <a:xfrm>
            <a:off x="0" y="-343080"/>
            <a:ext cx="12191760" cy="1142640"/>
          </a:xfrm>
          <a:prstGeom prst="rect">
            <a:avLst/>
          </a:prstGeom>
          <a:noFill/>
          <a:ln>
            <a:noFill/>
          </a:ln>
        </p:spPr>
        <p:txBody>
          <a:bodyPr anchor="ctr">
            <a:noAutofit/>
          </a:bodyPr>
          <a:p>
            <a:pPr algn="ctr">
              <a:lnSpc>
                <a:spcPct val="100000"/>
              </a:lnSpc>
            </a:pPr>
            <a:r>
              <a:rPr b="1" lang="en-US" sz="2550" spc="-1" strike="noStrike">
                <a:solidFill>
                  <a:srgbClr val="000000"/>
                </a:solidFill>
                <a:latin typeface="Arial"/>
                <a:ea typeface="ＭＳ Ｐゴシック"/>
              </a:rPr>
              <a:t>MEE Injected Larynges Showed Greater Adductor Volume compared to Saline</a:t>
            </a:r>
            <a:endParaRPr b="0" lang="en-US" sz="2550" spc="-1" strike="noStrike">
              <a:solidFill>
                <a:srgbClr val="000000"/>
              </a:solidFill>
              <a:latin typeface="Arial"/>
            </a:endParaRPr>
          </a:p>
        </p:txBody>
      </p:sp>
      <p:sp>
        <p:nvSpPr>
          <p:cNvPr id="158" name="Line 2"/>
          <p:cNvSpPr/>
          <p:nvPr/>
        </p:nvSpPr>
        <p:spPr>
          <a:xfrm>
            <a:off x="0" y="0"/>
            <a:ext cx="914400" cy="0"/>
          </a:xfrm>
          <a:prstGeom prst="line">
            <a:avLst/>
          </a:prstGeom>
          <a:ln>
            <a:solidFill>
              <a:schemeClr val="accent1">
                <a:shade val="95000"/>
                <a:satMod val="105000"/>
              </a:schemeClr>
            </a:solidFill>
          </a:ln>
        </p:spPr>
        <p:style>
          <a:lnRef idx="1">
            <a:schemeClr val="accent1"/>
          </a:lnRef>
          <a:fillRef idx="0">
            <a:schemeClr val="accent1"/>
          </a:fillRef>
          <a:effectRef idx="0">
            <a:schemeClr val="accent1"/>
          </a:effectRef>
          <a:fontRef idx="minor"/>
        </p:style>
      </p:sp>
      <p:sp>
        <p:nvSpPr>
          <p:cNvPr id="159" name="CustomShape 3"/>
          <p:cNvSpPr/>
          <p:nvPr/>
        </p:nvSpPr>
        <p:spPr>
          <a:xfrm>
            <a:off x="9144000" y="6095880"/>
            <a:ext cx="2895120" cy="533160"/>
          </a:xfrm>
          <a:prstGeom prst="rect">
            <a:avLst/>
          </a:prstGeom>
          <a:solidFill>
            <a:srgbClr val="7f0000"/>
          </a:solidFill>
          <a:ln>
            <a:noFill/>
          </a:ln>
        </p:spPr>
        <p:style>
          <a:lnRef idx="2">
            <a:schemeClr val="accent1">
              <a:shade val="50000"/>
            </a:schemeClr>
          </a:lnRef>
          <a:fillRef idx="1">
            <a:schemeClr val="accent1"/>
          </a:fillRef>
          <a:effectRef idx="0">
            <a:schemeClr val="accent1"/>
          </a:effectRef>
          <a:fontRef idx="minor"/>
        </p:style>
      </p:sp>
      <p:pic>
        <p:nvPicPr>
          <p:cNvPr id="160" name="Picture 5" descr=""/>
          <p:cNvPicPr/>
          <p:nvPr/>
        </p:nvPicPr>
        <p:blipFill>
          <a:blip r:embed="rId1"/>
          <a:stretch/>
        </p:blipFill>
        <p:spPr>
          <a:xfrm>
            <a:off x="252000" y="533520"/>
            <a:ext cx="3100680" cy="5226840"/>
          </a:xfrm>
          <a:prstGeom prst="rect">
            <a:avLst/>
          </a:prstGeom>
          <a:ln>
            <a:noFill/>
          </a:ln>
        </p:spPr>
      </p:pic>
      <p:pic>
        <p:nvPicPr>
          <p:cNvPr id="161" name="Picture 8" descr="A picture containing diagram&#10;&#10;Description automatically generated"/>
          <p:cNvPicPr/>
          <p:nvPr/>
        </p:nvPicPr>
        <p:blipFill>
          <a:blip r:embed="rId2"/>
          <a:stretch/>
        </p:blipFill>
        <p:spPr>
          <a:xfrm>
            <a:off x="7939080" y="533520"/>
            <a:ext cx="4149360" cy="2895120"/>
          </a:xfrm>
          <a:prstGeom prst="rect">
            <a:avLst/>
          </a:prstGeom>
          <a:ln>
            <a:noFill/>
          </a:ln>
        </p:spPr>
      </p:pic>
      <p:sp>
        <p:nvSpPr>
          <p:cNvPr id="162" name="CustomShape 4"/>
          <p:cNvSpPr/>
          <p:nvPr/>
        </p:nvSpPr>
        <p:spPr>
          <a:xfrm>
            <a:off x="3647160" y="1447920"/>
            <a:ext cx="3872160" cy="380520"/>
          </a:xfrm>
          <a:prstGeom prst="rightArrow">
            <a:avLst>
              <a:gd name="adj1" fmla="val 50000"/>
              <a:gd name="adj2" fmla="val 50000"/>
            </a:avLst>
          </a:prstGeom>
          <a:solidFill>
            <a:srgbClr val="7f0000"/>
          </a:solidFill>
          <a:ln>
            <a:solidFill>
              <a:srgbClr val="7f0000"/>
            </a:solidFill>
            <a:round/>
          </a:ln>
        </p:spPr>
        <p:style>
          <a:lnRef idx="2">
            <a:schemeClr val="accent1">
              <a:shade val="50000"/>
            </a:schemeClr>
          </a:lnRef>
          <a:fillRef idx="1">
            <a:schemeClr val="accent1"/>
          </a:fillRef>
          <a:effectRef idx="0">
            <a:schemeClr val="accent1"/>
          </a:effectRef>
          <a:fontRef idx="minor"/>
        </p:style>
      </p:sp>
      <p:pic>
        <p:nvPicPr>
          <p:cNvPr id="163" name="Picture 12" descr="A picture containing diagram&#10;&#10;Description automatically generated"/>
          <p:cNvPicPr/>
          <p:nvPr/>
        </p:nvPicPr>
        <p:blipFill>
          <a:blip r:embed="rId3"/>
          <a:stretch/>
        </p:blipFill>
        <p:spPr>
          <a:xfrm>
            <a:off x="3871800" y="2585880"/>
            <a:ext cx="3411720" cy="3174480"/>
          </a:xfrm>
          <a:prstGeom prst="rect">
            <a:avLst/>
          </a:prstGeom>
          <a:ln>
            <a:noFill/>
          </a:ln>
        </p:spPr>
      </p:pic>
      <p:sp>
        <p:nvSpPr>
          <p:cNvPr id="164" name="CustomShape 5"/>
          <p:cNvSpPr/>
          <p:nvPr/>
        </p:nvSpPr>
        <p:spPr>
          <a:xfrm flipH="1" rot="16200000">
            <a:off x="8424720" y="2828520"/>
            <a:ext cx="861480" cy="2672280"/>
          </a:xfrm>
          <a:prstGeom prst="bentUpArrow">
            <a:avLst>
              <a:gd name="adj1" fmla="val 25000"/>
              <a:gd name="adj2" fmla="val 25000"/>
              <a:gd name="adj3" fmla="val 25000"/>
            </a:avLst>
          </a:prstGeom>
          <a:solidFill>
            <a:srgbClr val="7f0000"/>
          </a:solidFill>
          <a:ln>
            <a:solidFill>
              <a:srgbClr val="7f0000"/>
            </a:solidFill>
            <a:round/>
          </a:ln>
        </p:spPr>
        <p:style>
          <a:lnRef idx="2">
            <a:schemeClr val="accent1">
              <a:shade val="50000"/>
            </a:schemeClr>
          </a:lnRef>
          <a:fillRef idx="1">
            <a:schemeClr val="accent1"/>
          </a:fillRef>
          <a:effectRef idx="0">
            <a:schemeClr val="accent1"/>
          </a:effectRef>
          <a:fontRef idx="minor"/>
        </p:style>
      </p:sp>
      <p:sp>
        <p:nvSpPr>
          <p:cNvPr id="165" name="CustomShape 6"/>
          <p:cNvSpPr/>
          <p:nvPr/>
        </p:nvSpPr>
        <p:spPr>
          <a:xfrm>
            <a:off x="9154800" y="5005800"/>
            <a:ext cx="3036960" cy="8517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i="1" lang="en-US" sz="1000" spc="-1" strike="noStrike">
                <a:solidFill>
                  <a:srgbClr val="000000"/>
                </a:solidFill>
                <a:latin typeface="Arial"/>
                <a:ea typeface="ＭＳ Ｐゴシック"/>
              </a:rPr>
              <a:t>Stats:</a:t>
            </a:r>
            <a:endParaRPr b="0" lang="en-US" sz="1000" spc="-1" strike="noStrike">
              <a:latin typeface="Arial"/>
            </a:endParaRPr>
          </a:p>
          <a:p>
            <a:pPr algn="r">
              <a:lnSpc>
                <a:spcPct val="100000"/>
              </a:lnSpc>
            </a:pPr>
            <a:r>
              <a:rPr b="0" lang="en-US" sz="1000" spc="-1" strike="noStrike">
                <a:solidFill>
                  <a:srgbClr val="000000"/>
                </a:solidFill>
                <a:latin typeface="Arial"/>
                <a:ea typeface="ＭＳ Ｐゴシック"/>
              </a:rPr>
              <a:t>* = </a:t>
            </a:r>
            <a:r>
              <a:rPr b="0" lang="en-US" sz="1000" spc="-1" strike="noStrike">
                <a:solidFill>
                  <a:srgbClr val="000000"/>
                </a:solidFill>
                <a:latin typeface="Arial"/>
                <a:ea typeface="ＭＳ Ｐゴシック"/>
              </a:rPr>
              <a:t>p ≤ 0.05</a:t>
            </a:r>
            <a:endParaRPr b="0" lang="en-US" sz="1000" spc="-1" strike="noStrike">
              <a:latin typeface="Arial"/>
            </a:endParaRPr>
          </a:p>
          <a:p>
            <a:pPr algn="r">
              <a:lnSpc>
                <a:spcPct val="100000"/>
              </a:lnSpc>
            </a:pPr>
            <a:r>
              <a:rPr b="0" lang="en-US" sz="1000" spc="-1" strike="noStrike">
                <a:solidFill>
                  <a:srgbClr val="000000"/>
                </a:solidFill>
                <a:latin typeface="Arial"/>
                <a:ea typeface="ＭＳ Ｐゴシック"/>
              </a:rPr>
              <a:t>** = p ≤ 0.01</a:t>
            </a:r>
            <a:endParaRPr b="0" lang="en-US" sz="1000" spc="-1" strike="noStrike">
              <a:latin typeface="Arial"/>
            </a:endParaRPr>
          </a:p>
          <a:p>
            <a:pPr algn="r">
              <a:lnSpc>
                <a:spcPct val="100000"/>
              </a:lnSpc>
            </a:pPr>
            <a:r>
              <a:rPr b="0" lang="en-US" sz="1000" spc="-1" strike="noStrike">
                <a:solidFill>
                  <a:srgbClr val="000000"/>
                </a:solidFill>
                <a:latin typeface="Arial"/>
                <a:ea typeface="ＭＳ Ｐゴシック"/>
              </a:rPr>
              <a:t>**** = p ≤ 0.0001</a:t>
            </a:r>
            <a:endParaRPr b="0" lang="en-US" sz="1000" spc="-1" strike="noStrike">
              <a:latin typeface="Arial"/>
            </a:endParaRPr>
          </a:p>
          <a:p>
            <a:pPr algn="r">
              <a:lnSpc>
                <a:spcPct val="100000"/>
              </a:lnSpc>
            </a:pPr>
            <a:r>
              <a:rPr b="0" lang="en-US" sz="1000" spc="-1" strike="noStrike">
                <a:solidFill>
                  <a:srgbClr val="000000"/>
                </a:solidFill>
                <a:latin typeface="Arial"/>
                <a:ea typeface="ＭＳ Ｐゴシック"/>
              </a:rPr>
              <a:t>Tukey’s Multiple Comparisons</a:t>
            </a:r>
            <a:endParaRPr b="0" lang="en-US" sz="1000" spc="-1" strike="noStrike">
              <a:latin typeface="Arial"/>
            </a:endParaRPr>
          </a:p>
        </p:txBody>
      </p:sp>
      <p:sp>
        <p:nvSpPr>
          <p:cNvPr id="166" name="CustomShape 7"/>
          <p:cNvSpPr/>
          <p:nvPr/>
        </p:nvSpPr>
        <p:spPr>
          <a:xfrm>
            <a:off x="5349600" y="3970080"/>
            <a:ext cx="7012440" cy="1142640"/>
          </a:xfrm>
          <a:prstGeom prst="rect">
            <a:avLst/>
          </a:prstGeom>
          <a:noFill/>
          <a:ln>
            <a:noFill/>
          </a:ln>
        </p:spPr>
        <p:style>
          <a:lnRef idx="0"/>
          <a:fillRef idx="0"/>
          <a:effectRef idx="0"/>
          <a:fontRef idx="minor"/>
        </p:style>
        <p:txBody>
          <a:bodyPr anchor="ctr">
            <a:noAutofit/>
          </a:bodyPr>
          <a:p>
            <a:pPr algn="ctr">
              <a:lnSpc>
                <a:spcPct val="100000"/>
              </a:lnSpc>
            </a:pPr>
            <a:r>
              <a:rPr b="0" lang="en-US" sz="2600" spc="-1" strike="noStrike">
                <a:solidFill>
                  <a:srgbClr val="000000"/>
                </a:solidFill>
                <a:latin typeface="Arial"/>
                <a:ea typeface="ＭＳ Ｐゴシック"/>
              </a:rPr>
              <a:t>Ellipsoid</a:t>
            </a:r>
            <a:endParaRPr b="0" lang="en-US" sz="2600" spc="-1" strike="noStrike">
              <a:latin typeface="Arial"/>
            </a:endParaRPr>
          </a:p>
          <a:p>
            <a:pPr algn="ctr">
              <a:lnSpc>
                <a:spcPct val="100000"/>
              </a:lnSpc>
            </a:pPr>
            <a:endParaRPr b="0" lang="en-US" sz="2600" spc="-1" strike="noStrike">
              <a:latin typeface="Arial"/>
            </a:endParaRPr>
          </a:p>
          <a:p>
            <a:pPr algn="ctr">
              <a:lnSpc>
                <a:spcPct val="100000"/>
              </a:lnSpc>
            </a:pPr>
            <a:endParaRPr b="0" lang="en-US" sz="2600" spc="-1" strike="noStrike">
              <a:latin typeface="Arial"/>
            </a:endParaRPr>
          </a:p>
        </p:txBody>
      </p:sp>
      <p:pic>
        <p:nvPicPr>
          <p:cNvPr id="167" name="Picture 2" descr="Weldon School of Biomedical Engineering | Purdue Team Store"/>
          <p:cNvPicPr/>
          <p:nvPr/>
        </p:nvPicPr>
        <p:blipFill>
          <a:blip r:embed="rId4"/>
          <a:stretch/>
        </p:blipFill>
        <p:spPr>
          <a:xfrm>
            <a:off x="9982080" y="5976000"/>
            <a:ext cx="1980720" cy="805320"/>
          </a:xfrm>
          <a:prstGeom prst="rect">
            <a:avLst/>
          </a:prstGeom>
          <a:ln>
            <a:solidFill>
              <a:schemeClr val="bg1"/>
            </a:solidFill>
          </a:ln>
        </p:spPr>
      </p:pic>
      <p:pic>
        <p:nvPicPr>
          <p:cNvPr id="168" name="Picture 2" descr="image"/>
          <p:cNvPicPr/>
          <p:nvPr/>
        </p:nvPicPr>
        <p:blipFill>
          <a:blip r:embed="rId5"/>
          <a:stretch/>
        </p:blipFill>
        <p:spPr>
          <a:xfrm>
            <a:off x="4821120" y="5916240"/>
            <a:ext cx="2549160" cy="88668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 name="Picture 10" descr="A picture containing chart&#10;&#10;Description automatically generated"/>
          <p:cNvPicPr/>
          <p:nvPr/>
        </p:nvPicPr>
        <p:blipFill>
          <a:blip r:embed="rId1"/>
          <a:stretch/>
        </p:blipFill>
        <p:spPr>
          <a:xfrm>
            <a:off x="1077120" y="2806200"/>
            <a:ext cx="9334440" cy="2081520"/>
          </a:xfrm>
          <a:prstGeom prst="rect">
            <a:avLst/>
          </a:prstGeom>
          <a:ln>
            <a:noFill/>
          </a:ln>
        </p:spPr>
      </p:pic>
      <p:pic>
        <p:nvPicPr>
          <p:cNvPr id="170" name="Picture 8" descr="A picture containing chart&#10;&#10;Description automatically generated"/>
          <p:cNvPicPr/>
          <p:nvPr/>
        </p:nvPicPr>
        <p:blipFill>
          <a:blip r:embed="rId2"/>
          <a:stretch/>
        </p:blipFill>
        <p:spPr>
          <a:xfrm>
            <a:off x="266400" y="609480"/>
            <a:ext cx="11696760" cy="2133360"/>
          </a:xfrm>
          <a:prstGeom prst="rect">
            <a:avLst/>
          </a:prstGeom>
          <a:ln>
            <a:noFill/>
          </a:ln>
        </p:spPr>
      </p:pic>
      <p:sp>
        <p:nvSpPr>
          <p:cNvPr id="171" name="TextShape 1"/>
          <p:cNvSpPr txBox="1"/>
          <p:nvPr/>
        </p:nvSpPr>
        <p:spPr>
          <a:xfrm>
            <a:off x="0" y="-304920"/>
            <a:ext cx="12191760" cy="1142640"/>
          </a:xfrm>
          <a:prstGeom prst="rect">
            <a:avLst/>
          </a:prstGeom>
          <a:noFill/>
          <a:ln>
            <a:noFill/>
          </a:ln>
        </p:spPr>
        <p:txBody>
          <a:bodyPr anchor="ctr">
            <a:noAutofit/>
          </a:bodyPr>
          <a:p>
            <a:pPr algn="ctr">
              <a:lnSpc>
                <a:spcPct val="100000"/>
              </a:lnSpc>
            </a:pPr>
            <a:r>
              <a:rPr b="1" lang="en-US" sz="3200" spc="-1" strike="noStrike">
                <a:solidFill>
                  <a:srgbClr val="000000"/>
                </a:solidFill>
                <a:latin typeface="Arial"/>
                <a:ea typeface="ＭＳ Ｐゴシック"/>
              </a:rPr>
              <a:t>Retained neurotrophic and NMJ-related expression</a:t>
            </a:r>
            <a:endParaRPr b="0" lang="en-US" sz="3200" spc="-1" strike="noStrike">
              <a:solidFill>
                <a:srgbClr val="000000"/>
              </a:solidFill>
              <a:latin typeface="Arial"/>
            </a:endParaRPr>
          </a:p>
        </p:txBody>
      </p:sp>
      <p:sp>
        <p:nvSpPr>
          <p:cNvPr id="172" name="Line 2"/>
          <p:cNvSpPr/>
          <p:nvPr/>
        </p:nvSpPr>
        <p:spPr>
          <a:xfrm>
            <a:off x="0" y="0"/>
            <a:ext cx="914400" cy="0"/>
          </a:xfrm>
          <a:prstGeom prst="line">
            <a:avLst/>
          </a:prstGeom>
          <a:ln>
            <a:solidFill>
              <a:schemeClr val="accent1">
                <a:shade val="95000"/>
                <a:satMod val="105000"/>
              </a:schemeClr>
            </a:solidFill>
          </a:ln>
        </p:spPr>
        <p:style>
          <a:lnRef idx="1">
            <a:schemeClr val="accent1"/>
          </a:lnRef>
          <a:fillRef idx="0">
            <a:schemeClr val="accent1"/>
          </a:fillRef>
          <a:effectRef idx="0">
            <a:schemeClr val="accent1"/>
          </a:effectRef>
          <a:fontRef idx="minor"/>
        </p:style>
      </p:sp>
      <p:sp>
        <p:nvSpPr>
          <p:cNvPr id="173" name="CustomShape 3"/>
          <p:cNvSpPr/>
          <p:nvPr/>
        </p:nvSpPr>
        <p:spPr>
          <a:xfrm>
            <a:off x="9144000" y="6095880"/>
            <a:ext cx="2895120" cy="533160"/>
          </a:xfrm>
          <a:prstGeom prst="rect">
            <a:avLst/>
          </a:prstGeom>
          <a:solidFill>
            <a:srgbClr val="7f0000"/>
          </a:solidFill>
          <a:ln>
            <a:noFill/>
          </a:ln>
        </p:spPr>
        <p:style>
          <a:lnRef idx="2">
            <a:schemeClr val="accent1">
              <a:shade val="50000"/>
            </a:schemeClr>
          </a:lnRef>
          <a:fillRef idx="1">
            <a:schemeClr val="accent1"/>
          </a:fillRef>
          <a:effectRef idx="0">
            <a:schemeClr val="accent1"/>
          </a:effectRef>
          <a:fontRef idx="minor"/>
        </p:style>
      </p:sp>
      <p:sp>
        <p:nvSpPr>
          <p:cNvPr id="174" name="TextShape 4"/>
          <p:cNvSpPr txBox="1"/>
          <p:nvPr/>
        </p:nvSpPr>
        <p:spPr>
          <a:xfrm>
            <a:off x="0" y="4830120"/>
            <a:ext cx="5314680" cy="901440"/>
          </a:xfrm>
          <a:prstGeom prst="rect">
            <a:avLst/>
          </a:prstGeom>
          <a:solidFill>
            <a:srgbClr val="ffffff"/>
          </a:solidFill>
          <a:ln>
            <a:noFill/>
          </a:ln>
        </p:spPr>
        <p:txBody>
          <a:bodyPr>
            <a:noAutofit/>
          </a:bodyPr>
          <a:p>
            <a:pPr lvl="1" marL="800280" indent="-456840">
              <a:lnSpc>
                <a:spcPct val="100000"/>
              </a:lnSpc>
              <a:spcBef>
                <a:spcPts val="519"/>
              </a:spcBef>
              <a:buClr>
                <a:srgbClr val="000000"/>
              </a:buClr>
              <a:buFont typeface="Arial"/>
              <a:buChar char="•"/>
            </a:pPr>
            <a:r>
              <a:rPr b="0" lang="en-US" sz="2600" spc="-1" strike="noStrike">
                <a:solidFill>
                  <a:srgbClr val="000000"/>
                </a:solidFill>
                <a:latin typeface="Arial"/>
                <a:ea typeface="ＭＳ Ｐゴシック"/>
              </a:rPr>
              <a:t>Comparable expression of satellite pool marker, </a:t>
            </a:r>
            <a:r>
              <a:rPr b="0" i="1" lang="en-US" sz="2600" spc="-1" strike="noStrike">
                <a:solidFill>
                  <a:srgbClr val="000000"/>
                </a:solidFill>
                <a:latin typeface="Arial"/>
                <a:ea typeface="ＭＳ Ｐゴシック"/>
              </a:rPr>
              <a:t>PAX7</a:t>
            </a:r>
            <a:r>
              <a:rPr b="0" lang="en-US" sz="2600" spc="-1" strike="noStrike">
                <a:solidFill>
                  <a:srgbClr val="000000"/>
                </a:solidFill>
                <a:latin typeface="Arial"/>
                <a:ea typeface="ＭＳ Ｐゴシック"/>
              </a:rPr>
              <a:t>.</a:t>
            </a:r>
            <a:endParaRPr b="0" lang="en-US" sz="2600" spc="-1" strike="noStrike">
              <a:solidFill>
                <a:srgbClr val="000000"/>
              </a:solidFill>
              <a:latin typeface="Calibri"/>
            </a:endParaRPr>
          </a:p>
          <a:p>
            <a:pPr>
              <a:lnSpc>
                <a:spcPct val="100000"/>
              </a:lnSpc>
              <a:spcBef>
                <a:spcPts val="519"/>
              </a:spcBef>
              <a:tabLst>
                <a:tab algn="l" pos="0"/>
              </a:tabLst>
            </a:pPr>
            <a:endParaRPr b="0" lang="en-US" sz="2600" spc="-1" strike="noStrike">
              <a:solidFill>
                <a:srgbClr val="000000"/>
              </a:solidFill>
              <a:latin typeface="Calibri"/>
            </a:endParaRPr>
          </a:p>
        </p:txBody>
      </p:sp>
      <p:pic>
        <p:nvPicPr>
          <p:cNvPr id="175" name="Picture 2" descr="Weldon School of Biomedical Engineering | Purdue Team Store"/>
          <p:cNvPicPr/>
          <p:nvPr/>
        </p:nvPicPr>
        <p:blipFill>
          <a:blip r:embed="rId3"/>
          <a:stretch/>
        </p:blipFill>
        <p:spPr>
          <a:xfrm>
            <a:off x="9982080" y="5976000"/>
            <a:ext cx="1980720" cy="805320"/>
          </a:xfrm>
          <a:prstGeom prst="rect">
            <a:avLst/>
          </a:prstGeom>
          <a:ln>
            <a:solidFill>
              <a:schemeClr val="bg1"/>
            </a:solidFill>
          </a:ln>
        </p:spPr>
      </p:pic>
      <p:sp>
        <p:nvSpPr>
          <p:cNvPr id="176" name="CustomShape 5"/>
          <p:cNvSpPr/>
          <p:nvPr/>
        </p:nvSpPr>
        <p:spPr>
          <a:xfrm>
            <a:off x="685800" y="914400"/>
            <a:ext cx="1371240" cy="1142640"/>
          </a:xfrm>
          <a:prstGeom prst="rect">
            <a:avLst/>
          </a:prstGeom>
          <a:solidFill>
            <a:schemeClr val="bg1"/>
          </a:solidFill>
          <a:ln w="57240">
            <a:solidFill>
              <a:srgbClr val="7f0000"/>
            </a:solidFill>
            <a:round/>
          </a:ln>
        </p:spPr>
        <p:style>
          <a:lnRef idx="0"/>
          <a:fillRef idx="0"/>
          <a:effectRef idx="0"/>
          <a:fontRef idx="minor"/>
        </p:style>
        <p:txBody>
          <a:bodyPr>
            <a:normAutofit/>
          </a:bodyPr>
          <a:p>
            <a:pPr>
              <a:lnSpc>
                <a:spcPct val="100000"/>
              </a:lnSpc>
              <a:spcBef>
                <a:spcPts val="300"/>
              </a:spcBef>
              <a:tabLst>
                <a:tab algn="l" pos="0"/>
              </a:tabLst>
            </a:pPr>
            <a:r>
              <a:rPr b="0" lang="en-US" sz="1500" spc="-1" strike="noStrike">
                <a:solidFill>
                  <a:srgbClr val="000000"/>
                </a:solidFill>
                <a:latin typeface="Arial"/>
                <a:ea typeface="ＭＳ Ｐゴシック"/>
              </a:rPr>
              <a:t>Survival, differentiation of </a:t>
            </a:r>
            <a:r>
              <a:rPr b="0" lang="en-US" sz="1500" spc="-1" strike="noStrike" u="sng">
                <a:solidFill>
                  <a:srgbClr val="000000"/>
                </a:solidFill>
                <a:uFillTx/>
                <a:latin typeface="Arial"/>
                <a:ea typeface="ＭＳ Ｐゴシック"/>
              </a:rPr>
              <a:t>motor</a:t>
            </a:r>
            <a:r>
              <a:rPr b="0" lang="en-US" sz="1500" spc="-1" strike="noStrike">
                <a:solidFill>
                  <a:srgbClr val="000000"/>
                </a:solidFill>
                <a:latin typeface="Arial"/>
                <a:ea typeface="ＭＳ Ｐゴシック"/>
              </a:rPr>
              <a:t> nerves.</a:t>
            </a:r>
            <a:r>
              <a:rPr b="0" lang="en-US" sz="1500" spc="-1" strike="noStrike" baseline="30000">
                <a:solidFill>
                  <a:srgbClr val="000000"/>
                </a:solidFill>
                <a:latin typeface="Arial"/>
                <a:ea typeface="ＭＳ Ｐゴシック"/>
              </a:rPr>
              <a:t>4</a:t>
            </a:r>
            <a:endParaRPr b="0" lang="en-US" sz="1500" spc="-1" strike="noStrike">
              <a:latin typeface="Arial"/>
            </a:endParaRPr>
          </a:p>
        </p:txBody>
      </p:sp>
      <p:sp>
        <p:nvSpPr>
          <p:cNvPr id="177" name="CustomShape 6"/>
          <p:cNvSpPr/>
          <p:nvPr/>
        </p:nvSpPr>
        <p:spPr>
          <a:xfrm flipH="1" flipV="1">
            <a:off x="990000" y="640800"/>
            <a:ext cx="410760" cy="197280"/>
          </a:xfrm>
          <a:prstGeom prst="bentUpArrow">
            <a:avLst>
              <a:gd name="adj1" fmla="val 25000"/>
              <a:gd name="adj2" fmla="val 27792"/>
              <a:gd name="adj3" fmla="val 25000"/>
            </a:avLst>
          </a:prstGeom>
          <a:solidFill>
            <a:srgbClr val="7f0000"/>
          </a:solidFill>
          <a:ln>
            <a:solidFill>
              <a:srgbClr val="7f0000"/>
            </a:solidFill>
            <a:round/>
          </a:ln>
        </p:spPr>
        <p:style>
          <a:lnRef idx="2">
            <a:schemeClr val="accent1">
              <a:shade val="50000"/>
            </a:schemeClr>
          </a:lnRef>
          <a:fillRef idx="1">
            <a:schemeClr val="accent1"/>
          </a:fillRef>
          <a:effectRef idx="0">
            <a:schemeClr val="accent1"/>
          </a:effectRef>
          <a:fontRef idx="minor"/>
        </p:style>
      </p:sp>
      <p:sp>
        <p:nvSpPr>
          <p:cNvPr id="178" name="CustomShape 7"/>
          <p:cNvSpPr/>
          <p:nvPr/>
        </p:nvSpPr>
        <p:spPr>
          <a:xfrm>
            <a:off x="3002040" y="914400"/>
            <a:ext cx="1447560" cy="1234080"/>
          </a:xfrm>
          <a:prstGeom prst="rect">
            <a:avLst/>
          </a:prstGeom>
          <a:solidFill>
            <a:schemeClr val="bg1"/>
          </a:solidFill>
          <a:ln w="57240">
            <a:solidFill>
              <a:srgbClr val="7f0000"/>
            </a:solidFill>
            <a:round/>
          </a:ln>
        </p:spPr>
        <p:style>
          <a:lnRef idx="0"/>
          <a:fillRef idx="0"/>
          <a:effectRef idx="0"/>
          <a:fontRef idx="minor"/>
        </p:style>
        <p:txBody>
          <a:bodyPr>
            <a:normAutofit/>
          </a:bodyPr>
          <a:p>
            <a:pPr>
              <a:lnSpc>
                <a:spcPct val="100000"/>
              </a:lnSpc>
              <a:spcBef>
                <a:spcPts val="300"/>
              </a:spcBef>
              <a:tabLst>
                <a:tab algn="l" pos="0"/>
              </a:tabLst>
            </a:pPr>
            <a:r>
              <a:rPr b="0" lang="en-US" sz="1500" spc="-1" strike="noStrike">
                <a:solidFill>
                  <a:srgbClr val="000000"/>
                </a:solidFill>
                <a:latin typeface="Arial"/>
                <a:ea typeface="ＭＳ Ｐゴシック"/>
              </a:rPr>
              <a:t>Survival, differentiation of </a:t>
            </a:r>
            <a:r>
              <a:rPr b="0" lang="en-US" sz="1500" spc="-1" strike="noStrike" u="sng">
                <a:solidFill>
                  <a:srgbClr val="000000"/>
                </a:solidFill>
                <a:uFillTx/>
                <a:latin typeface="Arial"/>
                <a:ea typeface="ＭＳ Ｐゴシック"/>
              </a:rPr>
              <a:t>sensory</a:t>
            </a:r>
            <a:r>
              <a:rPr b="0" lang="en-US" sz="1500" spc="-1" strike="noStrike">
                <a:solidFill>
                  <a:srgbClr val="000000"/>
                </a:solidFill>
                <a:latin typeface="Arial"/>
                <a:ea typeface="ＭＳ Ｐゴシック"/>
              </a:rPr>
              <a:t> and </a:t>
            </a:r>
            <a:r>
              <a:rPr b="0" lang="en-US" sz="1500" spc="-1" strike="noStrike" u="sng">
                <a:solidFill>
                  <a:srgbClr val="000000"/>
                </a:solidFill>
                <a:uFillTx/>
                <a:latin typeface="Arial"/>
                <a:ea typeface="ＭＳ Ｐゴシック"/>
              </a:rPr>
              <a:t>autonomic</a:t>
            </a:r>
            <a:r>
              <a:rPr b="0" lang="en-US" sz="1500" spc="-1" strike="noStrike">
                <a:solidFill>
                  <a:srgbClr val="000000"/>
                </a:solidFill>
                <a:latin typeface="Arial"/>
                <a:ea typeface="ＭＳ Ｐゴシック"/>
              </a:rPr>
              <a:t> nerves.</a:t>
            </a:r>
            <a:r>
              <a:rPr b="0" lang="en-US" sz="1500" spc="-1" strike="noStrike" baseline="30000">
                <a:solidFill>
                  <a:srgbClr val="000000"/>
                </a:solidFill>
                <a:latin typeface="Arial"/>
                <a:ea typeface="ＭＳ Ｐゴシック"/>
              </a:rPr>
              <a:t>4</a:t>
            </a:r>
            <a:endParaRPr b="0" lang="en-US" sz="1500" spc="-1" strike="noStrike">
              <a:latin typeface="Arial"/>
            </a:endParaRPr>
          </a:p>
        </p:txBody>
      </p:sp>
      <p:sp>
        <p:nvSpPr>
          <p:cNvPr id="179" name="CustomShape 8"/>
          <p:cNvSpPr/>
          <p:nvPr/>
        </p:nvSpPr>
        <p:spPr>
          <a:xfrm flipH="1" flipV="1">
            <a:off x="3314160" y="640800"/>
            <a:ext cx="410760" cy="197280"/>
          </a:xfrm>
          <a:prstGeom prst="bentUpArrow">
            <a:avLst>
              <a:gd name="adj1" fmla="val 25000"/>
              <a:gd name="adj2" fmla="val 27792"/>
              <a:gd name="adj3" fmla="val 25000"/>
            </a:avLst>
          </a:prstGeom>
          <a:solidFill>
            <a:srgbClr val="7f0000"/>
          </a:solidFill>
          <a:ln>
            <a:solidFill>
              <a:srgbClr val="7f0000"/>
            </a:solidFill>
            <a:round/>
          </a:ln>
        </p:spPr>
        <p:style>
          <a:lnRef idx="2">
            <a:schemeClr val="accent1">
              <a:shade val="50000"/>
            </a:schemeClr>
          </a:lnRef>
          <a:fillRef idx="1">
            <a:schemeClr val="accent1"/>
          </a:fillRef>
          <a:effectRef idx="0">
            <a:schemeClr val="accent1"/>
          </a:effectRef>
          <a:fontRef idx="minor"/>
        </p:style>
      </p:sp>
      <p:sp>
        <p:nvSpPr>
          <p:cNvPr id="180" name="CustomShape 9"/>
          <p:cNvSpPr/>
          <p:nvPr/>
        </p:nvSpPr>
        <p:spPr>
          <a:xfrm>
            <a:off x="5257800" y="914400"/>
            <a:ext cx="1447560" cy="1142640"/>
          </a:xfrm>
          <a:prstGeom prst="rect">
            <a:avLst/>
          </a:prstGeom>
          <a:solidFill>
            <a:schemeClr val="bg1"/>
          </a:solidFill>
          <a:ln w="57240">
            <a:solidFill>
              <a:srgbClr val="7f0000"/>
            </a:solidFill>
            <a:round/>
          </a:ln>
        </p:spPr>
        <p:style>
          <a:lnRef idx="0"/>
          <a:fillRef idx="0"/>
          <a:effectRef idx="0"/>
          <a:fontRef idx="minor"/>
        </p:style>
        <p:txBody>
          <a:bodyPr>
            <a:normAutofit fontScale="97000"/>
          </a:bodyPr>
          <a:p>
            <a:pPr>
              <a:lnSpc>
                <a:spcPct val="100000"/>
              </a:lnSpc>
              <a:spcBef>
                <a:spcPts val="300"/>
              </a:spcBef>
              <a:tabLst>
                <a:tab algn="l" pos="0"/>
              </a:tabLst>
            </a:pPr>
            <a:r>
              <a:rPr b="0" lang="en-US" sz="1500" spc="-1" strike="noStrike">
                <a:solidFill>
                  <a:srgbClr val="000000"/>
                </a:solidFill>
                <a:latin typeface="Arial"/>
                <a:ea typeface="ＭＳ Ｐゴシック"/>
              </a:rPr>
              <a:t>Predominantly survival, differentiation of </a:t>
            </a:r>
            <a:r>
              <a:rPr b="0" lang="en-US" sz="1500" spc="-1" strike="noStrike" u="sng">
                <a:solidFill>
                  <a:srgbClr val="000000"/>
                </a:solidFill>
                <a:uFillTx/>
                <a:latin typeface="Arial"/>
                <a:ea typeface="ＭＳ Ｐゴシック"/>
              </a:rPr>
              <a:t>sensory</a:t>
            </a:r>
            <a:r>
              <a:rPr b="0" lang="en-US" sz="1500" spc="-1" strike="noStrike">
                <a:solidFill>
                  <a:srgbClr val="000000"/>
                </a:solidFill>
                <a:latin typeface="Arial"/>
                <a:ea typeface="ＭＳ Ｐゴシック"/>
              </a:rPr>
              <a:t> nerves.</a:t>
            </a:r>
            <a:r>
              <a:rPr b="0" lang="en-US" sz="1500" spc="-1" strike="noStrike" baseline="30000">
                <a:solidFill>
                  <a:srgbClr val="000000"/>
                </a:solidFill>
                <a:latin typeface="Arial"/>
                <a:ea typeface="ＭＳ Ｐゴシック"/>
              </a:rPr>
              <a:t>4</a:t>
            </a:r>
            <a:endParaRPr b="0" lang="en-US" sz="1500" spc="-1" strike="noStrike">
              <a:latin typeface="Arial"/>
            </a:endParaRPr>
          </a:p>
        </p:txBody>
      </p:sp>
      <p:sp>
        <p:nvSpPr>
          <p:cNvPr id="181" name="CustomShape 10"/>
          <p:cNvSpPr/>
          <p:nvPr/>
        </p:nvSpPr>
        <p:spPr>
          <a:xfrm flipH="1" flipV="1">
            <a:off x="5562000" y="640800"/>
            <a:ext cx="410760" cy="197280"/>
          </a:xfrm>
          <a:prstGeom prst="bentUpArrow">
            <a:avLst>
              <a:gd name="adj1" fmla="val 25000"/>
              <a:gd name="adj2" fmla="val 27792"/>
              <a:gd name="adj3" fmla="val 25000"/>
            </a:avLst>
          </a:prstGeom>
          <a:solidFill>
            <a:srgbClr val="7f0000"/>
          </a:solidFill>
          <a:ln>
            <a:solidFill>
              <a:srgbClr val="7f0000"/>
            </a:solidFill>
            <a:round/>
          </a:ln>
        </p:spPr>
        <p:style>
          <a:lnRef idx="2">
            <a:schemeClr val="accent1">
              <a:shade val="50000"/>
            </a:schemeClr>
          </a:lnRef>
          <a:fillRef idx="1">
            <a:schemeClr val="accent1"/>
          </a:fillRef>
          <a:effectRef idx="0">
            <a:schemeClr val="accent1"/>
          </a:effectRef>
          <a:fontRef idx="minor"/>
        </p:style>
      </p:sp>
      <p:sp>
        <p:nvSpPr>
          <p:cNvPr id="182" name="CustomShape 11"/>
          <p:cNvSpPr/>
          <p:nvPr/>
        </p:nvSpPr>
        <p:spPr>
          <a:xfrm>
            <a:off x="7533360" y="914400"/>
            <a:ext cx="1371240" cy="1142640"/>
          </a:xfrm>
          <a:prstGeom prst="rect">
            <a:avLst/>
          </a:prstGeom>
          <a:solidFill>
            <a:schemeClr val="bg1"/>
          </a:solidFill>
          <a:ln w="57240">
            <a:solidFill>
              <a:srgbClr val="7f0000"/>
            </a:solidFill>
            <a:round/>
          </a:ln>
        </p:spPr>
        <p:style>
          <a:lnRef idx="0"/>
          <a:fillRef idx="0"/>
          <a:effectRef idx="0"/>
          <a:fontRef idx="minor"/>
        </p:style>
        <p:txBody>
          <a:bodyPr>
            <a:normAutofit/>
          </a:bodyPr>
          <a:p>
            <a:pPr>
              <a:lnSpc>
                <a:spcPct val="100000"/>
              </a:lnSpc>
              <a:spcBef>
                <a:spcPts val="300"/>
              </a:spcBef>
              <a:tabLst>
                <a:tab algn="l" pos="0"/>
              </a:tabLst>
            </a:pPr>
            <a:r>
              <a:rPr b="0" lang="en-US" sz="1500" spc="-1" strike="noStrike">
                <a:solidFill>
                  <a:srgbClr val="000000"/>
                </a:solidFill>
                <a:latin typeface="Arial"/>
                <a:ea typeface="ＭＳ Ｐゴシック"/>
              </a:rPr>
              <a:t>Survival, differentiation of </a:t>
            </a:r>
            <a:r>
              <a:rPr b="0" lang="en-US" sz="1500" spc="-1" strike="noStrike" u="sng">
                <a:solidFill>
                  <a:srgbClr val="000000"/>
                </a:solidFill>
                <a:uFillTx/>
                <a:latin typeface="Arial"/>
                <a:ea typeface="ＭＳ Ｐゴシック"/>
              </a:rPr>
              <a:t>motor</a:t>
            </a:r>
            <a:r>
              <a:rPr b="0" lang="en-US" sz="1500" spc="-1" strike="noStrike">
                <a:solidFill>
                  <a:srgbClr val="000000"/>
                </a:solidFill>
                <a:latin typeface="Arial"/>
                <a:ea typeface="ＭＳ Ｐゴシック"/>
              </a:rPr>
              <a:t> nerves.</a:t>
            </a:r>
            <a:r>
              <a:rPr b="0" lang="en-US" sz="1500" spc="-1" strike="noStrike" baseline="30000">
                <a:solidFill>
                  <a:srgbClr val="000000"/>
                </a:solidFill>
                <a:latin typeface="Arial"/>
                <a:ea typeface="ＭＳ Ｐゴシック"/>
              </a:rPr>
              <a:t>4</a:t>
            </a:r>
            <a:endParaRPr b="0" lang="en-US" sz="1500" spc="-1" strike="noStrike">
              <a:latin typeface="Arial"/>
            </a:endParaRPr>
          </a:p>
        </p:txBody>
      </p:sp>
      <p:sp>
        <p:nvSpPr>
          <p:cNvPr id="183" name="CustomShape 12"/>
          <p:cNvSpPr/>
          <p:nvPr/>
        </p:nvSpPr>
        <p:spPr>
          <a:xfrm flipH="1" flipV="1">
            <a:off x="7837560" y="640800"/>
            <a:ext cx="410760" cy="197280"/>
          </a:xfrm>
          <a:prstGeom prst="bentUpArrow">
            <a:avLst>
              <a:gd name="adj1" fmla="val 25000"/>
              <a:gd name="adj2" fmla="val 27792"/>
              <a:gd name="adj3" fmla="val 25000"/>
            </a:avLst>
          </a:prstGeom>
          <a:solidFill>
            <a:srgbClr val="7f0000"/>
          </a:solidFill>
          <a:ln>
            <a:solidFill>
              <a:srgbClr val="7f0000"/>
            </a:solidFill>
            <a:round/>
          </a:ln>
        </p:spPr>
        <p:style>
          <a:lnRef idx="2">
            <a:schemeClr val="accent1">
              <a:shade val="50000"/>
            </a:schemeClr>
          </a:lnRef>
          <a:fillRef idx="1">
            <a:schemeClr val="accent1"/>
          </a:fillRef>
          <a:effectRef idx="0">
            <a:schemeClr val="accent1"/>
          </a:effectRef>
          <a:fontRef idx="minor"/>
        </p:style>
      </p:sp>
      <p:sp>
        <p:nvSpPr>
          <p:cNvPr id="184" name="CustomShape 13"/>
          <p:cNvSpPr/>
          <p:nvPr/>
        </p:nvSpPr>
        <p:spPr>
          <a:xfrm>
            <a:off x="9829800" y="914400"/>
            <a:ext cx="1371240" cy="565560"/>
          </a:xfrm>
          <a:prstGeom prst="rect">
            <a:avLst/>
          </a:prstGeom>
          <a:solidFill>
            <a:schemeClr val="bg1"/>
          </a:solidFill>
          <a:ln w="57240">
            <a:solidFill>
              <a:srgbClr val="7f0000"/>
            </a:solidFill>
            <a:round/>
          </a:ln>
        </p:spPr>
        <p:style>
          <a:lnRef idx="0"/>
          <a:fillRef idx="0"/>
          <a:effectRef idx="0"/>
          <a:fontRef idx="minor"/>
        </p:style>
        <p:txBody>
          <a:bodyPr>
            <a:normAutofit/>
          </a:bodyPr>
          <a:p>
            <a:pPr>
              <a:lnSpc>
                <a:spcPct val="100000"/>
              </a:lnSpc>
              <a:spcBef>
                <a:spcPts val="300"/>
              </a:spcBef>
              <a:tabLst>
                <a:tab algn="l" pos="0"/>
              </a:tabLst>
            </a:pPr>
            <a:r>
              <a:rPr b="0" lang="en-US" sz="1500" spc="-1" strike="noStrike">
                <a:solidFill>
                  <a:srgbClr val="000000"/>
                </a:solidFill>
                <a:latin typeface="Arial"/>
                <a:ea typeface="ＭＳ Ｐゴシック"/>
              </a:rPr>
              <a:t>Axonal guidance.</a:t>
            </a:r>
            <a:r>
              <a:rPr b="0" lang="en-US" sz="1500" spc="-1" strike="noStrike" baseline="30000">
                <a:solidFill>
                  <a:srgbClr val="000000"/>
                </a:solidFill>
                <a:latin typeface="Arial"/>
                <a:ea typeface="ＭＳ Ｐゴシック"/>
              </a:rPr>
              <a:t>5</a:t>
            </a:r>
            <a:endParaRPr b="0" lang="en-US" sz="1500" spc="-1" strike="noStrike">
              <a:latin typeface="Arial"/>
            </a:endParaRPr>
          </a:p>
        </p:txBody>
      </p:sp>
      <p:sp>
        <p:nvSpPr>
          <p:cNvPr id="185" name="CustomShape 14"/>
          <p:cNvSpPr/>
          <p:nvPr/>
        </p:nvSpPr>
        <p:spPr>
          <a:xfrm flipH="1" flipV="1">
            <a:off x="10134000" y="640800"/>
            <a:ext cx="410760" cy="197280"/>
          </a:xfrm>
          <a:prstGeom prst="bentUpArrow">
            <a:avLst>
              <a:gd name="adj1" fmla="val 25000"/>
              <a:gd name="adj2" fmla="val 27792"/>
              <a:gd name="adj3" fmla="val 25000"/>
            </a:avLst>
          </a:prstGeom>
          <a:solidFill>
            <a:srgbClr val="7f0000"/>
          </a:solidFill>
          <a:ln>
            <a:solidFill>
              <a:srgbClr val="7f0000"/>
            </a:solidFill>
            <a:round/>
          </a:ln>
        </p:spPr>
        <p:style>
          <a:lnRef idx="2">
            <a:schemeClr val="accent1">
              <a:shade val="50000"/>
            </a:schemeClr>
          </a:lnRef>
          <a:fillRef idx="1">
            <a:schemeClr val="accent1"/>
          </a:fillRef>
          <a:effectRef idx="0">
            <a:schemeClr val="accent1"/>
          </a:effectRef>
          <a:fontRef idx="minor"/>
        </p:style>
      </p:sp>
      <p:sp>
        <p:nvSpPr>
          <p:cNvPr id="186" name="CustomShape 15"/>
          <p:cNvSpPr/>
          <p:nvPr/>
        </p:nvSpPr>
        <p:spPr>
          <a:xfrm>
            <a:off x="4981680" y="4825080"/>
            <a:ext cx="5990760" cy="906480"/>
          </a:xfrm>
          <a:prstGeom prst="rect">
            <a:avLst/>
          </a:prstGeom>
          <a:solidFill>
            <a:schemeClr val="bg1"/>
          </a:solidFill>
          <a:ln>
            <a:noFill/>
          </a:ln>
        </p:spPr>
        <p:style>
          <a:lnRef idx="0"/>
          <a:fillRef idx="0"/>
          <a:effectRef idx="0"/>
          <a:fontRef idx="minor"/>
        </p:style>
        <p:txBody>
          <a:bodyPr>
            <a:normAutofit/>
          </a:bodyPr>
          <a:p>
            <a:pPr lvl="1" marL="800280" indent="-456840">
              <a:lnSpc>
                <a:spcPct val="100000"/>
              </a:lnSpc>
              <a:spcBef>
                <a:spcPts val="519"/>
              </a:spcBef>
              <a:buClr>
                <a:srgbClr val="000000"/>
              </a:buClr>
              <a:buFont typeface="Arial"/>
              <a:buChar char="•"/>
            </a:pPr>
            <a:r>
              <a:rPr b="0" lang="en-US" sz="2600" spc="-1" strike="noStrike">
                <a:solidFill>
                  <a:srgbClr val="000000"/>
                </a:solidFill>
                <a:latin typeface="Arial"/>
                <a:ea typeface="ＭＳ Ｐゴシック"/>
              </a:rPr>
              <a:t>Statistically higher angiogenic</a:t>
            </a:r>
            <a:r>
              <a:rPr b="0" i="1" lang="en-US" sz="2600" spc="-1" strike="noStrike">
                <a:solidFill>
                  <a:srgbClr val="000000"/>
                </a:solidFill>
                <a:latin typeface="Arial"/>
                <a:ea typeface="ＭＳ Ｐゴシック"/>
              </a:rPr>
              <a:t> NOS3</a:t>
            </a:r>
            <a:r>
              <a:rPr b="0" lang="en-US" sz="2600" spc="-1" strike="noStrike">
                <a:solidFill>
                  <a:srgbClr val="000000"/>
                </a:solidFill>
                <a:latin typeface="Arial"/>
                <a:ea typeface="ＭＳ Ｐゴシック"/>
              </a:rPr>
              <a:t> expression.</a:t>
            </a:r>
            <a:endParaRPr b="0" lang="en-US" sz="2600" spc="-1" strike="noStrike">
              <a:latin typeface="Arial"/>
            </a:endParaRPr>
          </a:p>
        </p:txBody>
      </p:sp>
      <p:sp>
        <p:nvSpPr>
          <p:cNvPr id="187" name="CustomShape 16"/>
          <p:cNvSpPr/>
          <p:nvPr/>
        </p:nvSpPr>
        <p:spPr>
          <a:xfrm>
            <a:off x="9154800" y="5181480"/>
            <a:ext cx="3036960" cy="69948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i="1" lang="en-US" sz="1000" spc="-1" strike="noStrike">
                <a:solidFill>
                  <a:srgbClr val="000000"/>
                </a:solidFill>
                <a:latin typeface="Arial"/>
                <a:ea typeface="ＭＳ Ｐゴシック"/>
              </a:rPr>
              <a:t>Stats:</a:t>
            </a:r>
            <a:endParaRPr b="0" lang="en-US" sz="1000" spc="-1" strike="noStrike">
              <a:latin typeface="Arial"/>
            </a:endParaRPr>
          </a:p>
          <a:p>
            <a:pPr algn="r">
              <a:lnSpc>
                <a:spcPct val="100000"/>
              </a:lnSpc>
            </a:pPr>
            <a:r>
              <a:rPr b="0" lang="en-US" sz="1000" spc="-1" strike="noStrike">
                <a:solidFill>
                  <a:srgbClr val="000000"/>
                </a:solidFill>
                <a:latin typeface="Arial"/>
                <a:ea typeface="ＭＳ Ｐゴシック"/>
              </a:rPr>
              <a:t>a = </a:t>
            </a:r>
            <a:r>
              <a:rPr b="0" lang="en-US" sz="1000" spc="-1" strike="noStrike">
                <a:solidFill>
                  <a:srgbClr val="000000"/>
                </a:solidFill>
                <a:latin typeface="Arial"/>
                <a:ea typeface="ＭＳ Ｐゴシック"/>
              </a:rPr>
              <a:t>p ≤ 0.05 compared to Uninjured</a:t>
            </a:r>
            <a:endParaRPr b="0" lang="en-US" sz="1000" spc="-1" strike="noStrike">
              <a:latin typeface="Arial"/>
            </a:endParaRPr>
          </a:p>
          <a:p>
            <a:pPr algn="r">
              <a:lnSpc>
                <a:spcPct val="100000"/>
              </a:lnSpc>
            </a:pPr>
            <a:r>
              <a:rPr b="0" lang="en-US" sz="1000" spc="-1" strike="noStrike">
                <a:solidFill>
                  <a:srgbClr val="000000"/>
                </a:solidFill>
                <a:latin typeface="Arial"/>
                <a:ea typeface="ＭＳ Ｐゴシック"/>
              </a:rPr>
              <a:t>b = p ≤ 0.05 compared to Saline</a:t>
            </a:r>
            <a:endParaRPr b="0" lang="en-US" sz="1000" spc="-1" strike="noStrike">
              <a:latin typeface="Arial"/>
            </a:endParaRPr>
          </a:p>
          <a:p>
            <a:pPr algn="r">
              <a:lnSpc>
                <a:spcPct val="100000"/>
              </a:lnSpc>
            </a:pPr>
            <a:r>
              <a:rPr b="0" lang="en-US" sz="1000" spc="-1" strike="noStrike">
                <a:solidFill>
                  <a:srgbClr val="000000"/>
                </a:solidFill>
                <a:latin typeface="Arial"/>
                <a:ea typeface="ＭＳ Ｐゴシック"/>
              </a:rPr>
              <a:t>Tukey’s Multiple Comparisons</a:t>
            </a:r>
            <a:endParaRPr b="0" lang="en-US" sz="1000" spc="-1" strike="noStrike">
              <a:latin typeface="Arial"/>
            </a:endParaRPr>
          </a:p>
        </p:txBody>
      </p:sp>
      <p:sp>
        <p:nvSpPr>
          <p:cNvPr id="188" name="Line 17"/>
          <p:cNvSpPr/>
          <p:nvPr/>
        </p:nvSpPr>
        <p:spPr>
          <a:xfrm>
            <a:off x="3962160" y="5638680"/>
            <a:ext cx="880200" cy="0"/>
          </a:xfrm>
          <a:prstGeom prst="line">
            <a:avLst/>
          </a:prstGeom>
          <a:ln w="38160">
            <a:solidFill>
              <a:srgbClr val="7e0000"/>
            </a:solidFill>
            <a:round/>
          </a:ln>
        </p:spPr>
        <p:style>
          <a:lnRef idx="1">
            <a:schemeClr val="accent1"/>
          </a:lnRef>
          <a:fillRef idx="0">
            <a:schemeClr val="accent1"/>
          </a:fillRef>
          <a:effectRef idx="0">
            <a:schemeClr val="accent1"/>
          </a:effectRef>
          <a:fontRef idx="minor"/>
        </p:style>
      </p:sp>
      <p:sp>
        <p:nvSpPr>
          <p:cNvPr id="189" name="Line 18"/>
          <p:cNvSpPr/>
          <p:nvPr/>
        </p:nvSpPr>
        <p:spPr>
          <a:xfrm>
            <a:off x="5853600" y="5638680"/>
            <a:ext cx="914400" cy="0"/>
          </a:xfrm>
          <a:prstGeom prst="line">
            <a:avLst/>
          </a:prstGeom>
          <a:ln w="38160">
            <a:solidFill>
              <a:srgbClr val="d1ba90"/>
            </a:solidFill>
            <a:round/>
          </a:ln>
        </p:spPr>
        <p:style>
          <a:lnRef idx="1">
            <a:schemeClr val="accent1"/>
          </a:lnRef>
          <a:fillRef idx="0">
            <a:schemeClr val="accent1"/>
          </a:fillRef>
          <a:effectRef idx="0">
            <a:schemeClr val="accent1"/>
          </a:effectRef>
          <a:fontRef idx="minor"/>
        </p:style>
      </p:sp>
      <p:pic>
        <p:nvPicPr>
          <p:cNvPr id="190" name="Picture 2" descr="image"/>
          <p:cNvPicPr/>
          <p:nvPr/>
        </p:nvPicPr>
        <p:blipFill>
          <a:blip r:embed="rId4"/>
          <a:stretch/>
        </p:blipFill>
        <p:spPr>
          <a:xfrm>
            <a:off x="4821120" y="5916240"/>
            <a:ext cx="2549160" cy="886680"/>
          </a:xfrm>
          <a:prstGeom prst="rect">
            <a:avLst/>
          </a:prstGeom>
          <a:ln>
            <a:noFill/>
          </a:ln>
        </p:spPr>
      </p:pic>
    </p:spTree>
  </p:cSld>
  <mc:AlternateContent>
    <mc:Choice Requires="p14">
      <p:transition spd="slow" p14:dur="2000"/>
    </mc:Choice>
    <mc:Fallback>
      <p:transition spd="slow"/>
    </mc:Fallback>
  </mc:AlternateContent>
  <p:timing>
    <p:tnLst>
      <p:par>
        <p:cTn id="32" dur="indefinite" restart="never" nodeType="tmRoot">
          <p:childTnLst>
            <p:seq>
              <p:cTn id="33" dur="indefinite" nodeType="mainSeq">
                <p:childTnLst>
                  <p:par>
                    <p:cTn id="34" fill="hold">
                      <p:stCondLst>
                        <p:cond delay="indefinite"/>
                      </p:stCondLst>
                      <p:childTnLst>
                        <p:par>
                          <p:cTn id="35" fill="hold">
                            <p:stCondLst>
                              <p:cond delay="0"/>
                            </p:stCondLst>
                            <p:childTnLst>
                              <p:par>
                                <p:cTn id="36" nodeType="clickEffect" fill="hold" presetClass="entr" presetID="1">
                                  <p:stCondLst>
                                    <p:cond delay="0"/>
                                  </p:stCondLst>
                                  <p:childTnLst>
                                    <p:set>
                                      <p:cBhvr>
                                        <p:cTn id="37" dur="1" fill="hold">
                                          <p:stCondLst>
                                            <p:cond delay="0"/>
                                          </p:stCondLst>
                                        </p:cTn>
                                        <p:tgtEl>
                                          <p:spTgt spid="176"/>
                                        </p:tgtEl>
                                        <p:attrNameLst>
                                          <p:attrName>style.visibility</p:attrName>
                                        </p:attrNameLst>
                                      </p:cBhvr>
                                      <p:to>
                                        <p:strVal val="visible"/>
                                      </p:to>
                                    </p:set>
                                  </p:childTnLst>
                                </p:cTn>
                              </p:par>
                              <p:par>
                                <p:cTn id="38" nodeType="withEffect" fill="hold" presetClass="entr" presetID="1">
                                  <p:stCondLst>
                                    <p:cond delay="0"/>
                                  </p:stCondLst>
                                  <p:childTnLst>
                                    <p:set>
                                      <p:cBhvr>
                                        <p:cTn id="39" dur="1" fill="hold">
                                          <p:stCondLst>
                                            <p:cond delay="0"/>
                                          </p:stCondLst>
                                        </p:cTn>
                                        <p:tgtEl>
                                          <p:spTgt spid="177"/>
                                        </p:tgtEl>
                                        <p:attrNameLst>
                                          <p:attrName>style.visibility</p:attrName>
                                        </p:attrNameLst>
                                      </p:cBhvr>
                                      <p:to>
                                        <p:strVal val="visible"/>
                                      </p:to>
                                    </p:set>
                                  </p:childTnLst>
                                </p:cTn>
                              </p:par>
                              <p:par>
                                <p:cTn id="40" nodeType="withEffect" fill="hold" presetClass="entr" presetID="1">
                                  <p:stCondLst>
                                    <p:cond delay="0"/>
                                  </p:stCondLst>
                                  <p:childTnLst>
                                    <p:set>
                                      <p:cBhvr>
                                        <p:cTn id="41" dur="1" fill="hold">
                                          <p:stCondLst>
                                            <p:cond delay="0"/>
                                          </p:stCondLst>
                                        </p:cTn>
                                        <p:tgtEl>
                                          <p:spTgt spid="179"/>
                                        </p:tgtEl>
                                        <p:attrNameLst>
                                          <p:attrName>style.visibility</p:attrName>
                                        </p:attrNameLst>
                                      </p:cBhvr>
                                      <p:to>
                                        <p:strVal val="visible"/>
                                      </p:to>
                                    </p:set>
                                  </p:childTnLst>
                                </p:cTn>
                              </p:par>
                              <p:par>
                                <p:cTn id="42" nodeType="withEffect" fill="hold" presetClass="entr" presetID="1">
                                  <p:stCondLst>
                                    <p:cond delay="0"/>
                                  </p:stCondLst>
                                  <p:childTnLst>
                                    <p:set>
                                      <p:cBhvr>
                                        <p:cTn id="43" dur="1" fill="hold">
                                          <p:stCondLst>
                                            <p:cond delay="0"/>
                                          </p:stCondLst>
                                        </p:cTn>
                                        <p:tgtEl>
                                          <p:spTgt spid="178"/>
                                        </p:tgtEl>
                                        <p:attrNameLst>
                                          <p:attrName>style.visibility</p:attrName>
                                        </p:attrNameLst>
                                      </p:cBhvr>
                                      <p:to>
                                        <p:strVal val="visible"/>
                                      </p:to>
                                    </p:set>
                                  </p:childTnLst>
                                </p:cTn>
                              </p:par>
                              <p:par>
                                <p:cTn id="44" nodeType="withEffect" fill="hold" presetClass="entr" presetID="1">
                                  <p:stCondLst>
                                    <p:cond delay="0"/>
                                  </p:stCondLst>
                                  <p:childTnLst>
                                    <p:set>
                                      <p:cBhvr>
                                        <p:cTn id="45" dur="1" fill="hold">
                                          <p:stCondLst>
                                            <p:cond delay="0"/>
                                          </p:stCondLst>
                                        </p:cTn>
                                        <p:tgtEl>
                                          <p:spTgt spid="180"/>
                                        </p:tgtEl>
                                        <p:attrNameLst>
                                          <p:attrName>style.visibility</p:attrName>
                                        </p:attrNameLst>
                                      </p:cBhvr>
                                      <p:to>
                                        <p:strVal val="visible"/>
                                      </p:to>
                                    </p:set>
                                  </p:childTnLst>
                                </p:cTn>
                              </p:par>
                              <p:par>
                                <p:cTn id="46" nodeType="withEffect" fill="hold" presetClass="entr" presetID="1">
                                  <p:stCondLst>
                                    <p:cond delay="0"/>
                                  </p:stCondLst>
                                  <p:childTnLst>
                                    <p:set>
                                      <p:cBhvr>
                                        <p:cTn id="47" dur="1" fill="hold">
                                          <p:stCondLst>
                                            <p:cond delay="0"/>
                                          </p:stCondLst>
                                        </p:cTn>
                                        <p:tgtEl>
                                          <p:spTgt spid="181"/>
                                        </p:tgtEl>
                                        <p:attrNameLst>
                                          <p:attrName>style.visibility</p:attrName>
                                        </p:attrNameLst>
                                      </p:cBhvr>
                                      <p:to>
                                        <p:strVal val="visible"/>
                                      </p:to>
                                    </p:set>
                                  </p:childTnLst>
                                </p:cTn>
                              </p:par>
                              <p:par>
                                <p:cTn id="48" nodeType="withEffect" fill="hold" presetClass="entr" presetID="1">
                                  <p:stCondLst>
                                    <p:cond delay="0"/>
                                  </p:stCondLst>
                                  <p:childTnLst>
                                    <p:set>
                                      <p:cBhvr>
                                        <p:cTn id="49" dur="1" fill="hold">
                                          <p:stCondLst>
                                            <p:cond delay="0"/>
                                          </p:stCondLst>
                                        </p:cTn>
                                        <p:tgtEl>
                                          <p:spTgt spid="182"/>
                                        </p:tgtEl>
                                        <p:attrNameLst>
                                          <p:attrName>style.visibility</p:attrName>
                                        </p:attrNameLst>
                                      </p:cBhvr>
                                      <p:to>
                                        <p:strVal val="visible"/>
                                      </p:to>
                                    </p:set>
                                  </p:childTnLst>
                                </p:cTn>
                              </p:par>
                              <p:par>
                                <p:cTn id="50" nodeType="withEffect" fill="hold" presetClass="entr" presetID="1">
                                  <p:stCondLst>
                                    <p:cond delay="0"/>
                                  </p:stCondLst>
                                  <p:childTnLst>
                                    <p:set>
                                      <p:cBhvr>
                                        <p:cTn id="51" dur="1" fill="hold">
                                          <p:stCondLst>
                                            <p:cond delay="0"/>
                                          </p:stCondLst>
                                        </p:cTn>
                                        <p:tgtEl>
                                          <p:spTgt spid="183"/>
                                        </p:tgtEl>
                                        <p:attrNameLst>
                                          <p:attrName>style.visibility</p:attrName>
                                        </p:attrNameLst>
                                      </p:cBhvr>
                                      <p:to>
                                        <p:strVal val="visible"/>
                                      </p:to>
                                    </p:set>
                                  </p:childTnLst>
                                </p:cTn>
                              </p:par>
                              <p:par>
                                <p:cTn id="52" nodeType="withEffect" fill="hold" presetClass="entr" presetID="1">
                                  <p:stCondLst>
                                    <p:cond delay="0"/>
                                  </p:stCondLst>
                                  <p:childTnLst>
                                    <p:set>
                                      <p:cBhvr>
                                        <p:cTn id="53" dur="1" fill="hold">
                                          <p:stCondLst>
                                            <p:cond delay="0"/>
                                          </p:stCondLst>
                                        </p:cTn>
                                        <p:tgtEl>
                                          <p:spTgt spid="184"/>
                                        </p:tgtEl>
                                        <p:attrNameLst>
                                          <p:attrName>style.visibility</p:attrName>
                                        </p:attrNameLst>
                                      </p:cBhvr>
                                      <p:to>
                                        <p:strVal val="visible"/>
                                      </p:to>
                                    </p:set>
                                  </p:childTnLst>
                                </p:cTn>
                              </p:par>
                              <p:par>
                                <p:cTn id="54" nodeType="withEffect" fill="hold" presetClass="entr" presetID="1">
                                  <p:stCondLst>
                                    <p:cond delay="0"/>
                                  </p:stCondLst>
                                  <p:childTnLst>
                                    <p:set>
                                      <p:cBhvr>
                                        <p:cTn id="55"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TextShape 1"/>
          <p:cNvSpPr txBox="1"/>
          <p:nvPr/>
        </p:nvSpPr>
        <p:spPr>
          <a:xfrm>
            <a:off x="-24120" y="-76320"/>
            <a:ext cx="6454800" cy="1142640"/>
          </a:xfrm>
          <a:prstGeom prst="rect">
            <a:avLst/>
          </a:prstGeom>
          <a:noFill/>
          <a:ln>
            <a:noFill/>
          </a:ln>
        </p:spPr>
        <p:txBody>
          <a:bodyPr anchor="ctr">
            <a:normAutofit/>
          </a:bodyPr>
          <a:p>
            <a:pPr algn="ctr">
              <a:lnSpc>
                <a:spcPct val="100000"/>
              </a:lnSpc>
            </a:pPr>
            <a:r>
              <a:rPr b="1" lang="en-US" sz="2700" spc="-1" strike="noStrike">
                <a:solidFill>
                  <a:srgbClr val="000000"/>
                </a:solidFill>
                <a:latin typeface="Arial"/>
                <a:ea typeface="ＭＳ Ｐゴシック"/>
              </a:rPr>
              <a:t>Areas of Hypercellularity </a:t>
            </a:r>
            <a:br/>
            <a:r>
              <a:rPr b="1" lang="en-US" sz="2700" spc="-1" strike="noStrike">
                <a:solidFill>
                  <a:srgbClr val="000000"/>
                </a:solidFill>
                <a:latin typeface="Arial"/>
                <a:ea typeface="ＭＳ Ｐゴシック"/>
              </a:rPr>
              <a:t>on H&amp;E Histology</a:t>
            </a:r>
            <a:endParaRPr b="0" lang="en-US" sz="2700" spc="-1" strike="noStrike">
              <a:solidFill>
                <a:srgbClr val="000000"/>
              </a:solidFill>
              <a:latin typeface="Arial"/>
            </a:endParaRPr>
          </a:p>
        </p:txBody>
      </p:sp>
      <p:sp>
        <p:nvSpPr>
          <p:cNvPr id="192" name="Line 2"/>
          <p:cNvSpPr/>
          <p:nvPr/>
        </p:nvSpPr>
        <p:spPr>
          <a:xfrm>
            <a:off x="0" y="0"/>
            <a:ext cx="914400" cy="0"/>
          </a:xfrm>
          <a:prstGeom prst="line">
            <a:avLst/>
          </a:prstGeom>
          <a:ln>
            <a:solidFill>
              <a:schemeClr val="accent1">
                <a:shade val="95000"/>
                <a:satMod val="105000"/>
              </a:schemeClr>
            </a:solidFill>
          </a:ln>
        </p:spPr>
        <p:style>
          <a:lnRef idx="1">
            <a:schemeClr val="accent1"/>
          </a:lnRef>
          <a:fillRef idx="0">
            <a:schemeClr val="accent1"/>
          </a:fillRef>
          <a:effectRef idx="0">
            <a:schemeClr val="accent1"/>
          </a:effectRef>
          <a:fontRef idx="minor"/>
        </p:style>
      </p:sp>
      <p:sp>
        <p:nvSpPr>
          <p:cNvPr id="193" name="CustomShape 3"/>
          <p:cNvSpPr/>
          <p:nvPr/>
        </p:nvSpPr>
        <p:spPr>
          <a:xfrm>
            <a:off x="9144000" y="6095880"/>
            <a:ext cx="2895120" cy="533160"/>
          </a:xfrm>
          <a:prstGeom prst="rect">
            <a:avLst/>
          </a:prstGeom>
          <a:solidFill>
            <a:srgbClr val="7f0000"/>
          </a:solidFill>
          <a:ln>
            <a:noFill/>
          </a:ln>
        </p:spPr>
        <p:style>
          <a:lnRef idx="2">
            <a:schemeClr val="accent1">
              <a:shade val="50000"/>
            </a:schemeClr>
          </a:lnRef>
          <a:fillRef idx="1">
            <a:schemeClr val="accent1"/>
          </a:fillRef>
          <a:effectRef idx="0">
            <a:schemeClr val="accent1"/>
          </a:effectRef>
          <a:fontRef idx="minor"/>
        </p:style>
      </p:sp>
      <p:pic>
        <p:nvPicPr>
          <p:cNvPr id="194" name="Picture 8" descr="A view of the earth from space&#10;&#10;Description automatically generated with low confidence"/>
          <p:cNvPicPr/>
          <p:nvPr/>
        </p:nvPicPr>
        <p:blipFill>
          <a:blip r:embed="rId1">
            <a:extLst>
              <a:ext uri="{BEBA8EAE-BF5A-486C-A8C5-ECC9F3942E4B}">
                <a14:imgProps xmlns:a14="http://schemas.microsoft.com/office/drawing/2010/main">
                  <a14:imgLayer r:embed="rId2">
                    <a14:imgEffect>
                      <a14:brightnessContrast bright="40000"/>
                    </a14:imgEffect>
                  </a14:imgLayer>
                </a14:imgProps>
              </a:ext>
            </a:extLst>
          </a:blip>
          <a:stretch/>
        </p:blipFill>
        <p:spPr>
          <a:xfrm>
            <a:off x="6477120" y="955800"/>
            <a:ext cx="5684040" cy="4758840"/>
          </a:xfrm>
          <a:prstGeom prst="rect">
            <a:avLst/>
          </a:prstGeom>
          <a:ln>
            <a:noFill/>
          </a:ln>
        </p:spPr>
      </p:pic>
      <p:sp>
        <p:nvSpPr>
          <p:cNvPr id="195" name="CustomShape 4"/>
          <p:cNvSpPr/>
          <p:nvPr/>
        </p:nvSpPr>
        <p:spPr>
          <a:xfrm>
            <a:off x="6503400" y="955800"/>
            <a:ext cx="1559880" cy="8823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600" spc="-1" strike="noStrike">
                <a:solidFill>
                  <a:srgbClr val="0b0ba4"/>
                </a:solidFill>
                <a:latin typeface="Arial"/>
                <a:ea typeface="ＭＳ Ｐゴシック"/>
              </a:rPr>
              <a:t>DAPI</a:t>
            </a:r>
            <a:endParaRPr b="0" lang="en-US" sz="2600" spc="-1" strike="noStrike">
              <a:latin typeface="Arial"/>
            </a:endParaRPr>
          </a:p>
          <a:p>
            <a:pPr>
              <a:lnSpc>
                <a:spcPct val="100000"/>
              </a:lnSpc>
            </a:pPr>
            <a:r>
              <a:rPr b="0" lang="en-US" sz="2600" spc="-1" strike="noStrike">
                <a:solidFill>
                  <a:srgbClr val="2de229"/>
                </a:solidFill>
                <a:latin typeface="Arial"/>
                <a:ea typeface="ＭＳ Ｐゴシック"/>
              </a:rPr>
              <a:t>CHRNA1</a:t>
            </a:r>
            <a:endParaRPr b="0" lang="en-US" sz="2600" spc="-1" strike="noStrike">
              <a:latin typeface="Arial"/>
            </a:endParaRPr>
          </a:p>
        </p:txBody>
      </p:sp>
      <p:pic>
        <p:nvPicPr>
          <p:cNvPr id="196" name="Picture 2" descr="Weldon School of Biomedical Engineering | Purdue Team Store"/>
          <p:cNvPicPr/>
          <p:nvPr/>
        </p:nvPicPr>
        <p:blipFill>
          <a:blip r:embed="rId3"/>
          <a:stretch/>
        </p:blipFill>
        <p:spPr>
          <a:xfrm>
            <a:off x="9982080" y="5976000"/>
            <a:ext cx="1980720" cy="805320"/>
          </a:xfrm>
          <a:prstGeom prst="rect">
            <a:avLst/>
          </a:prstGeom>
          <a:ln>
            <a:solidFill>
              <a:schemeClr val="bg1"/>
            </a:solidFill>
          </a:ln>
        </p:spPr>
      </p:pic>
      <p:grpSp>
        <p:nvGrpSpPr>
          <p:cNvPr id="197" name="Group 5"/>
          <p:cNvGrpSpPr/>
          <p:nvPr/>
        </p:nvGrpSpPr>
        <p:grpSpPr>
          <a:xfrm>
            <a:off x="0" y="955800"/>
            <a:ext cx="6454800" cy="3347280"/>
            <a:chOff x="0" y="955800"/>
            <a:chExt cx="6454800" cy="3347280"/>
          </a:xfrm>
        </p:grpSpPr>
        <p:pic>
          <p:nvPicPr>
            <p:cNvPr id="198" name="Picture 2" descr="Inserting image..."/>
            <p:cNvPicPr/>
            <p:nvPr/>
          </p:nvPicPr>
          <p:blipFill>
            <a:blip r:embed="rId4"/>
            <a:stretch/>
          </p:blipFill>
          <p:spPr>
            <a:xfrm>
              <a:off x="0" y="955800"/>
              <a:ext cx="6454800" cy="3347280"/>
            </a:xfrm>
            <a:prstGeom prst="rect">
              <a:avLst/>
            </a:prstGeom>
            <a:ln>
              <a:noFill/>
            </a:ln>
          </p:spPr>
        </p:pic>
        <p:sp>
          <p:nvSpPr>
            <p:cNvPr id="199" name="CustomShape 6"/>
            <p:cNvSpPr/>
            <p:nvPr/>
          </p:nvSpPr>
          <p:spPr>
            <a:xfrm flipV="1">
              <a:off x="3412080" y="3168360"/>
              <a:ext cx="360" cy="754200"/>
            </a:xfrm>
            <a:custGeom>
              <a:avLst/>
              <a:gdLst/>
              <a:ahLst/>
              <a:rect l="l" t="t" r="r" b="b"/>
              <a:pathLst>
                <a:path w="21600" h="21600">
                  <a:moveTo>
                    <a:pt x="0" y="0"/>
                  </a:moveTo>
                  <a:lnTo>
                    <a:pt x="21600" y="21600"/>
                  </a:lnTo>
                </a:path>
              </a:pathLst>
            </a:custGeom>
            <a:noFill/>
            <a:ln w="76320">
              <a:solidFill>
                <a:srgbClr val="ffffff"/>
              </a:solidFill>
              <a:round/>
              <a:tailEnd len="med" type="triangle" w="med"/>
            </a:ln>
          </p:spPr>
          <p:style>
            <a:lnRef idx="1">
              <a:schemeClr val="accent1"/>
            </a:lnRef>
            <a:fillRef idx="0">
              <a:schemeClr val="accent1"/>
            </a:fillRef>
            <a:effectRef idx="0">
              <a:schemeClr val="accent1"/>
            </a:effectRef>
            <a:fontRef idx="minor"/>
          </p:style>
        </p:sp>
      </p:grpSp>
      <p:sp>
        <p:nvSpPr>
          <p:cNvPr id="200" name="CustomShape 7"/>
          <p:cNvSpPr/>
          <p:nvPr/>
        </p:nvSpPr>
        <p:spPr>
          <a:xfrm>
            <a:off x="6271200" y="-76320"/>
            <a:ext cx="6095520" cy="1142640"/>
          </a:xfrm>
          <a:prstGeom prst="rect">
            <a:avLst/>
          </a:prstGeom>
          <a:noFill/>
          <a:ln>
            <a:noFill/>
          </a:ln>
        </p:spPr>
        <p:style>
          <a:lnRef idx="0"/>
          <a:fillRef idx="0"/>
          <a:effectRef idx="0"/>
          <a:fontRef idx="minor"/>
        </p:style>
        <p:txBody>
          <a:bodyPr anchor="ctr">
            <a:normAutofit/>
          </a:bodyPr>
          <a:p>
            <a:pPr algn="ctr">
              <a:lnSpc>
                <a:spcPct val="100000"/>
              </a:lnSpc>
            </a:pPr>
            <a:r>
              <a:rPr b="1" lang="en-US" sz="2700" spc="-1" strike="noStrike">
                <a:solidFill>
                  <a:srgbClr val="000000"/>
                </a:solidFill>
                <a:latin typeface="Arial"/>
                <a:ea typeface="ＭＳ Ｐゴシック"/>
              </a:rPr>
              <a:t>NMJ-related Protein Expression Detected by Immunofluorescence</a:t>
            </a:r>
            <a:endParaRPr b="0" lang="en-US" sz="2700" spc="-1" strike="noStrike">
              <a:latin typeface="Arial"/>
            </a:endParaRPr>
          </a:p>
        </p:txBody>
      </p:sp>
      <p:sp>
        <p:nvSpPr>
          <p:cNvPr id="201" name="CustomShape 8"/>
          <p:cNvSpPr/>
          <p:nvPr/>
        </p:nvSpPr>
        <p:spPr>
          <a:xfrm>
            <a:off x="72720" y="4419720"/>
            <a:ext cx="6309000" cy="1294920"/>
          </a:xfrm>
          <a:prstGeom prst="rect">
            <a:avLst/>
          </a:prstGeom>
          <a:solidFill>
            <a:schemeClr val="bg1"/>
          </a:solidFill>
          <a:ln w="57240">
            <a:solidFill>
              <a:srgbClr val="7f0000"/>
            </a:solidFill>
            <a:round/>
          </a:ln>
        </p:spPr>
        <p:style>
          <a:lnRef idx="0"/>
          <a:fillRef idx="0"/>
          <a:effectRef idx="0"/>
          <a:fontRef idx="minor"/>
        </p:style>
        <p:txBody>
          <a:bodyPr>
            <a:normAutofit/>
          </a:bodyPr>
          <a:p>
            <a:pPr>
              <a:lnSpc>
                <a:spcPct val="100000"/>
              </a:lnSpc>
              <a:spcBef>
                <a:spcPts val="519"/>
              </a:spcBef>
              <a:tabLst>
                <a:tab algn="l" pos="0"/>
              </a:tabLst>
            </a:pPr>
            <a:r>
              <a:rPr b="0" lang="en-US" sz="2600" spc="-1" strike="noStrike">
                <a:solidFill>
                  <a:srgbClr val="000000"/>
                </a:solidFill>
                <a:latin typeface="Arial"/>
                <a:ea typeface="ＭＳ Ｐゴシック"/>
              </a:rPr>
              <a:t>Lack of fibrotic capsule on H&amp;E, positive expression on IF, and autologous cells</a:t>
            </a:r>
            <a:endParaRPr b="0" lang="en-US" sz="2600" spc="-1" strike="noStrike">
              <a:latin typeface="Arial"/>
            </a:endParaRPr>
          </a:p>
          <a:p>
            <a:pPr>
              <a:lnSpc>
                <a:spcPct val="100000"/>
              </a:lnSpc>
              <a:spcBef>
                <a:spcPts val="519"/>
              </a:spcBef>
              <a:tabLst>
                <a:tab algn="l" pos="0"/>
              </a:tabLst>
            </a:pPr>
            <a:r>
              <a:rPr b="0" lang="en-US" sz="2600" spc="-1" strike="noStrike">
                <a:solidFill>
                  <a:srgbClr val="000000"/>
                </a:solidFill>
                <a:latin typeface="Wingdings"/>
                <a:ea typeface="ＭＳ Ｐゴシック"/>
              </a:rPr>
              <a:t></a:t>
            </a:r>
            <a:r>
              <a:rPr b="0" lang="en-US" sz="2600" spc="-1" strike="noStrike">
                <a:solidFill>
                  <a:srgbClr val="000000"/>
                </a:solidFill>
                <a:latin typeface="Arial"/>
                <a:ea typeface="ＭＳ Ｐゴシック"/>
              </a:rPr>
              <a:t> </a:t>
            </a:r>
            <a:r>
              <a:rPr b="0" lang="en-US" sz="2600" spc="-1" strike="noStrike">
                <a:solidFill>
                  <a:srgbClr val="000000"/>
                </a:solidFill>
                <a:latin typeface="Arial"/>
                <a:ea typeface="ＭＳ Ｐゴシック"/>
              </a:rPr>
              <a:t>Likely due to dosing and not rejection.</a:t>
            </a:r>
            <a:r>
              <a:rPr b="0" lang="en-US" sz="2600" spc="-1" strike="noStrike" baseline="30000">
                <a:solidFill>
                  <a:srgbClr val="000000"/>
                </a:solidFill>
                <a:latin typeface="Arial"/>
                <a:ea typeface="ＭＳ Ｐゴシック"/>
              </a:rPr>
              <a:t>6</a:t>
            </a:r>
            <a:endParaRPr b="0" lang="en-US" sz="2600" spc="-1" strike="noStrike">
              <a:latin typeface="Arial"/>
            </a:endParaRPr>
          </a:p>
        </p:txBody>
      </p:sp>
      <p:pic>
        <p:nvPicPr>
          <p:cNvPr id="202" name="Picture 2" descr="image"/>
          <p:cNvPicPr/>
          <p:nvPr/>
        </p:nvPicPr>
        <p:blipFill>
          <a:blip r:embed="rId5"/>
          <a:stretch/>
        </p:blipFill>
        <p:spPr>
          <a:xfrm>
            <a:off x="4821120" y="5916240"/>
            <a:ext cx="2549160" cy="886680"/>
          </a:xfrm>
          <a:prstGeom prst="rect">
            <a:avLst/>
          </a:prstGeom>
          <a:ln>
            <a:noFill/>
          </a:ln>
        </p:spPr>
      </p:pic>
    </p:spTree>
  </p:cSld>
  <mc:AlternateContent>
    <mc:Choice Requires="p14">
      <p:transition spd="slow" p14:dur="2000"/>
    </mc:Choice>
    <mc:Fallback>
      <p:transition spd="slow"/>
    </mc:Fallback>
  </mc:AlternateContent>
  <p:timing>
    <p:tnLst>
      <p:par>
        <p:cTn id="56" dur="indefinite" restart="never" nodeType="tmRoot">
          <p:childTnLst>
            <p:seq>
              <p:cTn id="57" dur="indefinite" nodeType="mainSeq">
                <p:childTnLst>
                  <p:par>
                    <p:cTn id="58" fill="hold">
                      <p:stCondLst>
                        <p:cond delay="indefinite"/>
                      </p:stCondLst>
                      <p:childTnLst>
                        <p:par>
                          <p:cTn id="59" fill="hold">
                            <p:stCondLst>
                              <p:cond delay="0"/>
                            </p:stCondLst>
                            <p:childTnLst>
                              <p:par>
                                <p:cTn id="60" nodeType="clickEffect" fill="hold" presetClass="entr" presetID="1">
                                  <p:stCondLst>
                                    <p:cond delay="0"/>
                                  </p:stCondLst>
                                  <p:childTnLst>
                                    <p:set>
                                      <p:cBhvr>
                                        <p:cTn id="61" dur="1" fill="hold">
                                          <p:stCondLst>
                                            <p:cond delay="0"/>
                                          </p:stCondLst>
                                        </p:cTn>
                                        <p:tgtEl>
                                          <p:spTgt spid="200"/>
                                        </p:tgtEl>
                                        <p:attrNameLst>
                                          <p:attrName>style.visibility</p:attrName>
                                        </p:attrNameLst>
                                      </p:cBhvr>
                                      <p:to>
                                        <p:strVal val="visible"/>
                                      </p:to>
                                    </p:set>
                                  </p:childTnLst>
                                </p:cTn>
                              </p:par>
                              <p:par>
                                <p:cTn id="62" nodeType="withEffect" fill="hold" presetClass="entr" presetID="1">
                                  <p:stCondLst>
                                    <p:cond delay="0"/>
                                  </p:stCondLst>
                                  <p:childTnLst>
                                    <p:set>
                                      <p:cBhvr>
                                        <p:cTn id="63" dur="1" fill="hold">
                                          <p:stCondLst>
                                            <p:cond delay="0"/>
                                          </p:stCondLst>
                                        </p:cTn>
                                        <p:tgtEl>
                                          <p:spTgt spid="194"/>
                                        </p:tgtEl>
                                        <p:attrNameLst>
                                          <p:attrName>style.visibility</p:attrName>
                                        </p:attrNameLst>
                                      </p:cBhvr>
                                      <p:to>
                                        <p:strVal val="visible"/>
                                      </p:to>
                                    </p:set>
                                  </p:childTnLst>
                                </p:cTn>
                              </p:par>
                              <p:par>
                                <p:cTn id="64" nodeType="withEffect" fill="hold" presetClass="entr" presetID="1">
                                  <p:stCondLst>
                                    <p:cond delay="0"/>
                                  </p:stCondLst>
                                  <p:childTnLst>
                                    <p:set>
                                      <p:cBhvr>
                                        <p:cTn id="65" dur="1" fill="hold">
                                          <p:stCondLst>
                                            <p:cond delay="0"/>
                                          </p:stCondLst>
                                        </p:cTn>
                                        <p:tgtEl>
                                          <p:spTgt spid="19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nodeType="clickEffect" fill="hold" presetClass="entr" presetID="1">
                                  <p:stCondLst>
                                    <p:cond delay="0"/>
                                  </p:stCondLst>
                                  <p:childTnLst>
                                    <p:set>
                                      <p:cBhvr>
                                        <p:cTn id="69"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IUSM bottom-banner template</Template>
  <TotalTime>22268</TotalTime>
  <Application>LibreOffice/6.4.7.2$Linux_X86_64 LibreOffice_project/40$Build-2</Application>
  <Words>1168</Words>
  <Paragraphs>105</Paragraphs>
  <Company>Indiana University School of Medicine</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2009-11-17T15:39:58Z</dcterms:created>
  <dc:creator>lachance</dc:creator>
  <dc:description/>
  <dc:language>en-US</dc:language>
  <cp:lastModifiedBy/>
  <cp:lastPrinted>2015-10-28T11:51:03Z</cp:lastPrinted>
  <dcterms:modified xsi:type="dcterms:W3CDTF">2023-08-29T19:52:02Z</dcterms:modified>
  <cp:revision>589</cp:revision>
  <dc:subject/>
  <dc:title>Slide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Indiana University School of Medicine</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1</vt:i4>
  </property>
  <property fmtid="{D5CDD505-2E9C-101B-9397-08002B2CF9AE}" pid="8" name="Notes">
    <vt:i4>8</vt:i4>
  </property>
  <property fmtid="{D5CDD505-2E9C-101B-9397-08002B2CF9AE}" pid="9" name="PresentationFormat">
    <vt:lpwstr>Widescreen</vt:lpwstr>
  </property>
  <property fmtid="{D5CDD505-2E9C-101B-9397-08002B2CF9AE}" pid="10" name="ScaleCrop">
    <vt:bool>0</vt:bool>
  </property>
  <property fmtid="{D5CDD505-2E9C-101B-9397-08002B2CF9AE}" pid="11" name="ShareDoc">
    <vt:bool>0</vt:bool>
  </property>
  <property fmtid="{D5CDD505-2E9C-101B-9397-08002B2CF9AE}" pid="12" name="Slides">
    <vt:i4>8</vt:i4>
  </property>
</Properties>
</file>