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D33"/>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75728" autoAdjust="0"/>
  </p:normalViewPr>
  <p:slideViewPr>
    <p:cSldViewPr snapToGrid="0">
      <p:cViewPr varScale="1">
        <p:scale>
          <a:sx n="108" d="100"/>
          <a:sy n="108" d="100"/>
        </p:scale>
        <p:origin x="328" y="184"/>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2"/>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8/15/23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8/15/23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by stating the Super Big Results (state them in 3 key points, like an outline)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creating your 3 slides that will form your 2-minute video, think about how you would present your slides in a TWEET, and use that brief format to guide your points. Provide key takeaways for the most impact.</a:t>
            </a: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3" y="2253340"/>
            <a:ext cx="8946525" cy="12488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A90533"/>
                </a:solidFill>
                <a:latin typeface="Calibri" panose="020F0502020204030204" pitchFamily="34" charset="0"/>
                <a:cs typeface="Calibri" panose="020F0502020204030204" pitchFamily="34" charset="0"/>
              </a:rPr>
              <a:t>Agent based model of latent and naïve </a:t>
            </a:r>
            <a:r>
              <a:rPr lang="en-US" sz="2800" i="1" dirty="0">
                <a:solidFill>
                  <a:srgbClr val="A90533"/>
                </a:solidFill>
                <a:latin typeface="Calibri" panose="020F0502020204030204" pitchFamily="34" charset="0"/>
                <a:cs typeface="Calibri" panose="020F0502020204030204" pitchFamily="34" charset="0"/>
              </a:rPr>
              <a:t>in vitro M. Tuberculosis</a:t>
            </a:r>
            <a:r>
              <a:rPr lang="en-US" sz="2800" dirty="0">
                <a:solidFill>
                  <a:srgbClr val="A90533"/>
                </a:solidFill>
                <a:latin typeface="Calibri" panose="020F0502020204030204" pitchFamily="34" charset="0"/>
                <a:cs typeface="Calibri" panose="020F0502020204030204" pitchFamily="34" charset="0"/>
              </a:rPr>
              <a:t> early infection dynamics shows synergistic interactions between CD4+ T cell and macrophage activation</a:t>
            </a:r>
            <a:endParaRPr lang="en-US" sz="2800" b="1" i="1" dirty="0">
              <a:solidFill>
                <a:srgbClr val="A90533"/>
              </a:solidFill>
              <a:latin typeface="+mn-lt"/>
            </a:endParaRP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801111" y="3432993"/>
            <a:ext cx="10589779" cy="1477328"/>
          </a:xfrm>
          <a:prstGeom prst="rect">
            <a:avLst/>
          </a:prstGeom>
          <a:noFill/>
        </p:spPr>
        <p:txBody>
          <a:bodyPr wrap="square" rtlCol="0">
            <a:spAutoFit/>
          </a:bodyPr>
          <a:lstStyle/>
          <a:p>
            <a:endParaRPr lang="en-US" dirty="0">
              <a:solidFill>
                <a:srgbClr val="A90533"/>
              </a:solidFill>
            </a:endParaRPr>
          </a:p>
          <a:p>
            <a:pPr algn="ctr"/>
            <a:r>
              <a:rPr lang="en-US" dirty="0">
                <a:solidFill>
                  <a:srgbClr val="A90533"/>
                </a:solidFill>
              </a:rPr>
              <a:t>Alexis Hoerter</a:t>
            </a:r>
          </a:p>
          <a:p>
            <a:pPr algn="ctr"/>
            <a:r>
              <a:rPr lang="en-US" dirty="0">
                <a:solidFill>
                  <a:srgbClr val="A90533"/>
                </a:solidFill>
              </a:rPr>
              <a:t>PhD Candidate | CTSI TL1 Fellow </a:t>
            </a:r>
          </a:p>
          <a:p>
            <a:pPr algn="ctr"/>
            <a:r>
              <a:rPr lang="en-US" dirty="0">
                <a:solidFill>
                  <a:srgbClr val="A90533"/>
                </a:solidFill>
              </a:rPr>
              <a:t>Pienaar Computational Systems Pharmacology Lab</a:t>
            </a:r>
          </a:p>
          <a:p>
            <a:endParaRPr lang="en-US" u="sng" dirty="0">
              <a:solidFill>
                <a:srgbClr val="A90533"/>
              </a:solidFill>
            </a:endParaRP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8A73AEE-8C6A-544B-AF08-4530FDAD0E9F}"/>
              </a:ext>
            </a:extLst>
          </p:cNvPr>
          <p:cNvPicPr>
            <a:picLocks noChangeAspect="1"/>
          </p:cNvPicPr>
          <p:nvPr/>
        </p:nvPicPr>
        <p:blipFill rotWithShape="1">
          <a:blip r:embed="rId3">
            <a:extLst>
              <a:ext uri="{28A0092B-C50C-407E-A947-70E740481C1C}">
                <a14:useLocalDpi xmlns:a14="http://schemas.microsoft.com/office/drawing/2010/main" val="0"/>
              </a:ext>
            </a:extLst>
          </a:blip>
          <a:srcRect r="13570" b="100"/>
          <a:stretch/>
        </p:blipFill>
        <p:spPr>
          <a:xfrm>
            <a:off x="5345459" y="1097699"/>
            <a:ext cx="3474720" cy="1950755"/>
          </a:xfrm>
          <a:prstGeom prst="rect">
            <a:avLst/>
          </a:prstGeom>
        </p:spPr>
      </p:pic>
      <p:pic>
        <p:nvPicPr>
          <p:cNvPr id="9" name="Picture 8">
            <a:extLst>
              <a:ext uri="{FF2B5EF4-FFF2-40B4-BE49-F238E27FC236}">
                <a16:creationId xmlns:a16="http://schemas.microsoft.com/office/drawing/2014/main" id="{23799AC0-81F6-4546-90D4-3E00EC97F91D}"/>
              </a:ext>
            </a:extLst>
          </p:cNvPr>
          <p:cNvPicPr>
            <a:picLocks noChangeAspect="1"/>
          </p:cNvPicPr>
          <p:nvPr/>
        </p:nvPicPr>
        <p:blipFill rotWithShape="1">
          <a:blip r:embed="rId4"/>
          <a:srcRect l="3955" r="9741" b="-3195"/>
          <a:stretch/>
        </p:blipFill>
        <p:spPr>
          <a:xfrm>
            <a:off x="8767086" y="1110594"/>
            <a:ext cx="3474720" cy="2018013"/>
          </a:xfrm>
          <a:prstGeom prst="rect">
            <a:avLst/>
          </a:prstGeom>
        </p:spPr>
      </p:pic>
      <p:sp>
        <p:nvSpPr>
          <p:cNvPr id="2" name="Title 1"/>
          <p:cNvSpPr>
            <a:spLocks noGrp="1"/>
          </p:cNvSpPr>
          <p:nvPr>
            <p:ph type="title"/>
          </p:nvPr>
        </p:nvSpPr>
        <p:spPr>
          <a:xfrm>
            <a:off x="609427" y="284948"/>
            <a:ext cx="10973154" cy="616125"/>
          </a:xfrm>
        </p:spPr>
        <p:txBody>
          <a:bodyPr/>
          <a:lstStyle/>
          <a:p>
            <a:r>
              <a:rPr lang="en-US" dirty="0"/>
              <a:t>LTBI controls bacteria through macrophage activation</a:t>
            </a:r>
          </a:p>
        </p:txBody>
      </p:sp>
      <p:sp>
        <p:nvSpPr>
          <p:cNvPr id="3" name="Content Placeholder 2"/>
          <p:cNvSpPr>
            <a:spLocks noGrp="1"/>
          </p:cNvSpPr>
          <p:nvPr>
            <p:ph idx="1"/>
          </p:nvPr>
        </p:nvSpPr>
        <p:spPr>
          <a:xfrm>
            <a:off x="71881" y="1055932"/>
            <a:ext cx="5574166" cy="4775200"/>
          </a:xfrm>
        </p:spPr>
        <p:txBody>
          <a:bodyPr/>
          <a:lstStyle/>
          <a:p>
            <a:pPr marL="457200" indent="-457200">
              <a:buFont typeface="Arial" panose="020B0604020202020204" pitchFamily="34" charset="0"/>
              <a:buChar char="•"/>
            </a:pPr>
            <a:r>
              <a:rPr lang="en-US" sz="2400" dirty="0"/>
              <a:t>Early activation of CD4+ T cells and macrophages in LTBI </a:t>
            </a:r>
          </a:p>
          <a:p>
            <a:pPr marL="457200" indent="-457200">
              <a:buFont typeface="Arial" panose="020B0604020202020204" pitchFamily="34" charset="0"/>
              <a:buChar char="•"/>
            </a:pPr>
            <a:r>
              <a:rPr lang="en-US" sz="2400" dirty="0"/>
              <a:t>LTBI kills more bacteria </a:t>
            </a:r>
          </a:p>
          <a:p>
            <a:pPr marL="457200" indent="-457200">
              <a:buFont typeface="Arial" panose="020B0604020202020204" pitchFamily="34" charset="0"/>
              <a:buChar char="•"/>
            </a:pPr>
            <a:r>
              <a:rPr lang="en-US" sz="2400" dirty="0"/>
              <a:t>LTBI has more and larger granulomas</a:t>
            </a:r>
          </a:p>
          <a:p>
            <a:pPr marL="457200" indent="-457200">
              <a:buFont typeface="Arial" panose="020B0604020202020204" pitchFamily="34" charset="0"/>
              <a:buChar char="•"/>
            </a:pPr>
            <a:r>
              <a:rPr lang="en-US" sz="2400" dirty="0"/>
              <a:t>Granulomas promote activation of macrophages</a:t>
            </a:r>
          </a:p>
        </p:txBody>
      </p:sp>
      <p:sp>
        <p:nvSpPr>
          <p:cNvPr id="7" name="TextBox 6">
            <a:extLst>
              <a:ext uri="{FF2B5EF4-FFF2-40B4-BE49-F238E27FC236}">
                <a16:creationId xmlns:a16="http://schemas.microsoft.com/office/drawing/2014/main" id="{BE94A17C-0956-1348-AA95-9D2F4AB49DDD}"/>
              </a:ext>
            </a:extLst>
          </p:cNvPr>
          <p:cNvSpPr txBox="1"/>
          <p:nvPr/>
        </p:nvSpPr>
        <p:spPr>
          <a:xfrm>
            <a:off x="7969354" y="6211050"/>
            <a:ext cx="2625522" cy="523220"/>
          </a:xfrm>
          <a:prstGeom prst="rect">
            <a:avLst/>
          </a:prstGeom>
          <a:noFill/>
        </p:spPr>
        <p:txBody>
          <a:bodyPr wrap="square" rtlCol="0">
            <a:spAutoFit/>
          </a:bodyPr>
          <a:lstStyle/>
          <a:p>
            <a:r>
              <a:rPr lang="en-US" sz="1400" dirty="0"/>
              <a:t>LTBI: </a:t>
            </a:r>
            <a:r>
              <a:rPr lang="en-US" sz="1400" dirty="0">
                <a:solidFill>
                  <a:srgbClr val="FF0000"/>
                </a:solidFill>
              </a:rPr>
              <a:t>Red, n =2223</a:t>
            </a:r>
          </a:p>
          <a:p>
            <a:r>
              <a:rPr lang="en-US" sz="1400" dirty="0"/>
              <a:t>Naïve: </a:t>
            </a:r>
            <a:r>
              <a:rPr lang="en-US" sz="1400" dirty="0">
                <a:solidFill>
                  <a:srgbClr val="0432FF"/>
                </a:solidFill>
              </a:rPr>
              <a:t>Blue, n =2099</a:t>
            </a:r>
            <a:r>
              <a:rPr lang="en-US" sz="1400" dirty="0"/>
              <a:t> </a:t>
            </a:r>
          </a:p>
        </p:txBody>
      </p:sp>
      <p:pic>
        <p:nvPicPr>
          <p:cNvPr id="11" name="Picture 10">
            <a:extLst>
              <a:ext uri="{FF2B5EF4-FFF2-40B4-BE49-F238E27FC236}">
                <a16:creationId xmlns:a16="http://schemas.microsoft.com/office/drawing/2014/main" id="{4CBB6DDA-BFC8-2946-9B6A-4B09BCEC3A07}"/>
              </a:ext>
            </a:extLst>
          </p:cNvPr>
          <p:cNvPicPr>
            <a:picLocks noChangeAspect="1"/>
          </p:cNvPicPr>
          <p:nvPr/>
        </p:nvPicPr>
        <p:blipFill rotWithShape="1">
          <a:blip r:embed="rId5"/>
          <a:srcRect l="4660" r="10813" b="-339"/>
          <a:stretch/>
        </p:blipFill>
        <p:spPr>
          <a:xfrm>
            <a:off x="8820179" y="3606826"/>
            <a:ext cx="3229527" cy="1862043"/>
          </a:xfrm>
          <a:prstGeom prst="rect">
            <a:avLst/>
          </a:prstGeom>
        </p:spPr>
      </p:pic>
      <p:pic>
        <p:nvPicPr>
          <p:cNvPr id="28" name="Picture 27">
            <a:extLst>
              <a:ext uri="{FF2B5EF4-FFF2-40B4-BE49-F238E27FC236}">
                <a16:creationId xmlns:a16="http://schemas.microsoft.com/office/drawing/2014/main" id="{81E33D06-FFF0-A949-A5D8-73D46F91F930}"/>
              </a:ext>
            </a:extLst>
          </p:cNvPr>
          <p:cNvPicPr>
            <a:picLocks noChangeAspect="1"/>
          </p:cNvPicPr>
          <p:nvPr/>
        </p:nvPicPr>
        <p:blipFill>
          <a:blip r:embed="rId6"/>
          <a:stretch>
            <a:fillRect/>
          </a:stretch>
        </p:blipFill>
        <p:spPr>
          <a:xfrm>
            <a:off x="576205" y="3768510"/>
            <a:ext cx="2267988" cy="2267988"/>
          </a:xfrm>
          <a:prstGeom prst="rect">
            <a:avLst/>
          </a:prstGeom>
        </p:spPr>
      </p:pic>
      <p:sp>
        <p:nvSpPr>
          <p:cNvPr id="38" name="TextBox 37">
            <a:extLst>
              <a:ext uri="{FF2B5EF4-FFF2-40B4-BE49-F238E27FC236}">
                <a16:creationId xmlns:a16="http://schemas.microsoft.com/office/drawing/2014/main" id="{CF0CB5FD-1B08-4E48-A828-30BE3233D35A}"/>
              </a:ext>
            </a:extLst>
          </p:cNvPr>
          <p:cNvSpPr txBox="1"/>
          <p:nvPr/>
        </p:nvSpPr>
        <p:spPr>
          <a:xfrm rot="16200000">
            <a:off x="10808" y="4706269"/>
            <a:ext cx="567224" cy="369332"/>
          </a:xfrm>
          <a:prstGeom prst="rect">
            <a:avLst/>
          </a:prstGeom>
          <a:noFill/>
        </p:spPr>
        <p:txBody>
          <a:bodyPr wrap="square" rtlCol="0">
            <a:spAutoFit/>
          </a:bodyPr>
          <a:lstStyle/>
          <a:p>
            <a:r>
              <a:rPr lang="en-US" dirty="0"/>
              <a:t>LTBI </a:t>
            </a:r>
          </a:p>
        </p:txBody>
      </p:sp>
      <p:pic>
        <p:nvPicPr>
          <p:cNvPr id="34" name="Picture 33">
            <a:extLst>
              <a:ext uri="{FF2B5EF4-FFF2-40B4-BE49-F238E27FC236}">
                <a16:creationId xmlns:a16="http://schemas.microsoft.com/office/drawing/2014/main" id="{D1A6B20B-3C9F-914C-A7E2-78D78FFD6C84}"/>
              </a:ext>
            </a:extLst>
          </p:cNvPr>
          <p:cNvPicPr>
            <a:picLocks noChangeAspect="1"/>
          </p:cNvPicPr>
          <p:nvPr/>
        </p:nvPicPr>
        <p:blipFill>
          <a:blip r:embed="rId7"/>
          <a:stretch>
            <a:fillRect/>
          </a:stretch>
        </p:blipFill>
        <p:spPr>
          <a:xfrm>
            <a:off x="3265879" y="3759468"/>
            <a:ext cx="2234308" cy="2234307"/>
          </a:xfrm>
          <a:prstGeom prst="rect">
            <a:avLst/>
          </a:prstGeom>
        </p:spPr>
      </p:pic>
      <p:sp>
        <p:nvSpPr>
          <p:cNvPr id="37" name="TextBox 36">
            <a:extLst>
              <a:ext uri="{FF2B5EF4-FFF2-40B4-BE49-F238E27FC236}">
                <a16:creationId xmlns:a16="http://schemas.microsoft.com/office/drawing/2014/main" id="{68BA9F1D-FED6-764F-89AD-B969D610A143}"/>
              </a:ext>
            </a:extLst>
          </p:cNvPr>
          <p:cNvSpPr txBox="1"/>
          <p:nvPr/>
        </p:nvSpPr>
        <p:spPr>
          <a:xfrm rot="16200000">
            <a:off x="2700747" y="4621863"/>
            <a:ext cx="760933" cy="369332"/>
          </a:xfrm>
          <a:prstGeom prst="rect">
            <a:avLst/>
          </a:prstGeom>
          <a:noFill/>
        </p:spPr>
        <p:txBody>
          <a:bodyPr wrap="square" rtlCol="0">
            <a:spAutoFit/>
          </a:bodyPr>
          <a:lstStyle/>
          <a:p>
            <a:r>
              <a:rPr lang="en-US" dirty="0"/>
              <a:t>Naïve </a:t>
            </a:r>
          </a:p>
        </p:txBody>
      </p:sp>
      <p:sp>
        <p:nvSpPr>
          <p:cNvPr id="39" name="TextBox 38">
            <a:extLst>
              <a:ext uri="{FF2B5EF4-FFF2-40B4-BE49-F238E27FC236}">
                <a16:creationId xmlns:a16="http://schemas.microsoft.com/office/drawing/2014/main" id="{A6100E8C-5477-D84A-B316-9A5FF3BEAD6B}"/>
              </a:ext>
            </a:extLst>
          </p:cNvPr>
          <p:cNvSpPr txBox="1"/>
          <p:nvPr/>
        </p:nvSpPr>
        <p:spPr>
          <a:xfrm>
            <a:off x="2295766" y="6148634"/>
            <a:ext cx="2043188" cy="369332"/>
          </a:xfrm>
          <a:prstGeom prst="rect">
            <a:avLst/>
          </a:prstGeom>
          <a:noFill/>
        </p:spPr>
        <p:txBody>
          <a:bodyPr wrap="none" rtlCol="0">
            <a:spAutoFit/>
          </a:bodyPr>
          <a:lstStyle/>
          <a:p>
            <a:r>
              <a:rPr lang="en-US" dirty="0"/>
              <a:t>Day 8 Post Infection</a:t>
            </a:r>
          </a:p>
        </p:txBody>
      </p:sp>
      <p:grpSp>
        <p:nvGrpSpPr>
          <p:cNvPr id="60" name="Group 59">
            <a:extLst>
              <a:ext uri="{FF2B5EF4-FFF2-40B4-BE49-F238E27FC236}">
                <a16:creationId xmlns:a16="http://schemas.microsoft.com/office/drawing/2014/main" id="{859B8D57-5AB6-3D4C-BCBB-AB7FEA62A83B}"/>
              </a:ext>
            </a:extLst>
          </p:cNvPr>
          <p:cNvGrpSpPr/>
          <p:nvPr/>
        </p:nvGrpSpPr>
        <p:grpSpPr>
          <a:xfrm>
            <a:off x="662240" y="3814521"/>
            <a:ext cx="2143841" cy="2142596"/>
            <a:chOff x="662240" y="3814521"/>
            <a:chExt cx="2143841" cy="2142596"/>
          </a:xfrm>
        </p:grpSpPr>
        <p:sp>
          <p:nvSpPr>
            <p:cNvPr id="44" name="Oval 43">
              <a:extLst>
                <a:ext uri="{FF2B5EF4-FFF2-40B4-BE49-F238E27FC236}">
                  <a16:creationId xmlns:a16="http://schemas.microsoft.com/office/drawing/2014/main" id="{BA7A42F2-11E0-FD4C-A034-62719DE51B97}"/>
                </a:ext>
              </a:extLst>
            </p:cNvPr>
            <p:cNvSpPr/>
            <p:nvPr/>
          </p:nvSpPr>
          <p:spPr bwMode="auto">
            <a:xfrm>
              <a:off x="1005544" y="3814521"/>
              <a:ext cx="404555" cy="37428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53C6B0C1-849E-D042-80BE-727C6CC95D86}"/>
                </a:ext>
              </a:extLst>
            </p:cNvPr>
            <p:cNvSpPr/>
            <p:nvPr/>
          </p:nvSpPr>
          <p:spPr bwMode="auto">
            <a:xfrm>
              <a:off x="1910688" y="3814521"/>
              <a:ext cx="541360" cy="49702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F1C6177B-FF35-0048-806B-EF122C250B10}"/>
                </a:ext>
              </a:extLst>
            </p:cNvPr>
            <p:cNvSpPr/>
            <p:nvPr/>
          </p:nvSpPr>
          <p:spPr bwMode="auto">
            <a:xfrm>
              <a:off x="1397035" y="4266173"/>
              <a:ext cx="592537" cy="510543"/>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a16="http://schemas.microsoft.com/office/drawing/2014/main" id="{E26F0985-8BD9-F242-BF0D-58D4F7F3677A}"/>
                </a:ext>
              </a:extLst>
            </p:cNvPr>
            <p:cNvSpPr/>
            <p:nvPr/>
          </p:nvSpPr>
          <p:spPr bwMode="auto">
            <a:xfrm>
              <a:off x="662240" y="4426062"/>
              <a:ext cx="637676" cy="514428"/>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A74C9C99-D868-1F4E-B8ED-68F7875FBA39}"/>
                </a:ext>
              </a:extLst>
            </p:cNvPr>
            <p:cNvSpPr/>
            <p:nvPr/>
          </p:nvSpPr>
          <p:spPr bwMode="auto">
            <a:xfrm>
              <a:off x="1480855" y="4984936"/>
              <a:ext cx="594573" cy="58791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a16="http://schemas.microsoft.com/office/drawing/2014/main" id="{105194CA-BDD4-0347-89D7-C17B437437AE}"/>
                </a:ext>
              </a:extLst>
            </p:cNvPr>
            <p:cNvSpPr/>
            <p:nvPr/>
          </p:nvSpPr>
          <p:spPr bwMode="auto">
            <a:xfrm>
              <a:off x="2127782" y="4852343"/>
              <a:ext cx="678299" cy="696354"/>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C01F0C2E-F2AD-F545-9CA3-3304AF314618}"/>
                </a:ext>
              </a:extLst>
            </p:cNvPr>
            <p:cNvSpPr/>
            <p:nvPr/>
          </p:nvSpPr>
          <p:spPr bwMode="auto">
            <a:xfrm>
              <a:off x="2082566" y="5582837"/>
              <a:ext cx="404555" cy="37428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a16="http://schemas.microsoft.com/office/drawing/2014/main" id="{95707EF6-6DC4-9D4E-9DD2-39AFC44D9F8E}"/>
                </a:ext>
              </a:extLst>
            </p:cNvPr>
            <p:cNvSpPr/>
            <p:nvPr/>
          </p:nvSpPr>
          <p:spPr bwMode="auto">
            <a:xfrm>
              <a:off x="1113405" y="5511349"/>
              <a:ext cx="547476" cy="445768"/>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grpSp>
        <p:nvGrpSpPr>
          <p:cNvPr id="61" name="Group 60">
            <a:extLst>
              <a:ext uri="{FF2B5EF4-FFF2-40B4-BE49-F238E27FC236}">
                <a16:creationId xmlns:a16="http://schemas.microsoft.com/office/drawing/2014/main" id="{19B6DE8D-E4DA-A94D-A2A3-63441B311123}"/>
              </a:ext>
            </a:extLst>
          </p:cNvPr>
          <p:cNvGrpSpPr/>
          <p:nvPr/>
        </p:nvGrpSpPr>
        <p:grpSpPr>
          <a:xfrm>
            <a:off x="3317360" y="3981649"/>
            <a:ext cx="2106134" cy="1915620"/>
            <a:chOff x="3317360" y="3981649"/>
            <a:chExt cx="2106134" cy="1915620"/>
          </a:xfrm>
        </p:grpSpPr>
        <p:sp>
          <p:nvSpPr>
            <p:cNvPr id="52" name="Oval 51">
              <a:extLst>
                <a:ext uri="{FF2B5EF4-FFF2-40B4-BE49-F238E27FC236}">
                  <a16:creationId xmlns:a16="http://schemas.microsoft.com/office/drawing/2014/main" id="{2017EFCE-409A-9545-A83D-1B30ECA8AFC2}"/>
                </a:ext>
              </a:extLst>
            </p:cNvPr>
            <p:cNvSpPr/>
            <p:nvPr/>
          </p:nvSpPr>
          <p:spPr bwMode="auto">
            <a:xfrm>
              <a:off x="3721915" y="4984936"/>
              <a:ext cx="809110" cy="526413"/>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3" name="Oval 52">
              <a:extLst>
                <a:ext uri="{FF2B5EF4-FFF2-40B4-BE49-F238E27FC236}">
                  <a16:creationId xmlns:a16="http://schemas.microsoft.com/office/drawing/2014/main" id="{E83C2475-DBC0-1741-B027-754ED11F0B1A}"/>
                </a:ext>
              </a:extLst>
            </p:cNvPr>
            <p:cNvSpPr/>
            <p:nvPr/>
          </p:nvSpPr>
          <p:spPr bwMode="auto">
            <a:xfrm>
              <a:off x="3317360" y="4168789"/>
              <a:ext cx="404555" cy="37428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4" name="Oval 53">
              <a:extLst>
                <a:ext uri="{FF2B5EF4-FFF2-40B4-BE49-F238E27FC236}">
                  <a16:creationId xmlns:a16="http://schemas.microsoft.com/office/drawing/2014/main" id="{A9EB082A-7D2E-DE4F-87C0-FDC6A01B323E}"/>
                </a:ext>
              </a:extLst>
            </p:cNvPr>
            <p:cNvSpPr/>
            <p:nvPr/>
          </p:nvSpPr>
          <p:spPr bwMode="auto">
            <a:xfrm>
              <a:off x="4990531" y="3981649"/>
              <a:ext cx="432963" cy="403832"/>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5" name="Oval 54">
              <a:extLst>
                <a:ext uri="{FF2B5EF4-FFF2-40B4-BE49-F238E27FC236}">
                  <a16:creationId xmlns:a16="http://schemas.microsoft.com/office/drawing/2014/main" id="{03E987FE-9FBC-DD4C-9BC1-BE1E7A3369C2}"/>
                </a:ext>
              </a:extLst>
            </p:cNvPr>
            <p:cNvSpPr/>
            <p:nvPr/>
          </p:nvSpPr>
          <p:spPr bwMode="auto">
            <a:xfrm>
              <a:off x="4243961" y="5511349"/>
              <a:ext cx="377529" cy="38592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pic>
        <p:nvPicPr>
          <p:cNvPr id="59" name="Picture 58">
            <a:extLst>
              <a:ext uri="{FF2B5EF4-FFF2-40B4-BE49-F238E27FC236}">
                <a16:creationId xmlns:a16="http://schemas.microsoft.com/office/drawing/2014/main" id="{35326F2C-4714-4046-92DF-7AE5733D5F53}"/>
              </a:ext>
            </a:extLst>
          </p:cNvPr>
          <p:cNvPicPr>
            <a:picLocks noChangeAspect="1"/>
          </p:cNvPicPr>
          <p:nvPr/>
        </p:nvPicPr>
        <p:blipFill rotWithShape="1">
          <a:blip r:embed="rId8">
            <a:extLst>
              <a:ext uri="{28A0092B-C50C-407E-A947-70E740481C1C}">
                <a14:useLocalDpi xmlns:a14="http://schemas.microsoft.com/office/drawing/2010/main" val="0"/>
              </a:ext>
            </a:extLst>
          </a:blip>
          <a:srcRect l="4602" r="8253" b="-2586"/>
          <a:stretch/>
        </p:blipFill>
        <p:spPr>
          <a:xfrm>
            <a:off x="5501963" y="3606826"/>
            <a:ext cx="3456252" cy="1792738"/>
          </a:xfrm>
          <a:prstGeom prst="rect">
            <a:avLst/>
          </a:prstGeom>
        </p:spPr>
      </p:pic>
      <p:pic>
        <p:nvPicPr>
          <p:cNvPr id="62" name="Picture 61">
            <a:extLst>
              <a:ext uri="{FF2B5EF4-FFF2-40B4-BE49-F238E27FC236}">
                <a16:creationId xmlns:a16="http://schemas.microsoft.com/office/drawing/2014/main" id="{0E86C6EF-A738-DE46-A6B2-8B40EA40DF58}"/>
              </a:ext>
            </a:extLst>
          </p:cNvPr>
          <p:cNvPicPr>
            <a:picLocks noChangeAspect="1"/>
          </p:cNvPicPr>
          <p:nvPr/>
        </p:nvPicPr>
        <p:blipFill>
          <a:blip r:embed="rId6"/>
          <a:stretch>
            <a:fillRect/>
          </a:stretch>
        </p:blipFill>
        <p:spPr>
          <a:xfrm>
            <a:off x="5526664" y="821512"/>
            <a:ext cx="5244039" cy="5244039"/>
          </a:xfrm>
          <a:prstGeom prst="rect">
            <a:avLst/>
          </a:prstGeom>
        </p:spPr>
      </p:pic>
      <p:pic>
        <p:nvPicPr>
          <p:cNvPr id="4" name="Picture 3">
            <a:extLst>
              <a:ext uri="{FF2B5EF4-FFF2-40B4-BE49-F238E27FC236}">
                <a16:creationId xmlns:a16="http://schemas.microsoft.com/office/drawing/2014/main" id="{66A75688-857A-CA46-A29B-066AE9A394BC}"/>
              </a:ext>
            </a:extLst>
          </p:cNvPr>
          <p:cNvPicPr>
            <a:picLocks noChangeAspect="1"/>
          </p:cNvPicPr>
          <p:nvPr/>
        </p:nvPicPr>
        <p:blipFill>
          <a:blip r:embed="rId9"/>
          <a:stretch>
            <a:fillRect/>
          </a:stretch>
        </p:blipFill>
        <p:spPr>
          <a:xfrm>
            <a:off x="2904399" y="3722638"/>
            <a:ext cx="2533454" cy="2359732"/>
          </a:xfrm>
          <a:prstGeom prst="rect">
            <a:avLst/>
          </a:prstGeom>
        </p:spPr>
      </p:pic>
    </p:spTree>
    <p:extLst>
      <p:ext uri="{BB962C8B-B14F-4D97-AF65-F5344CB8AC3E}">
        <p14:creationId xmlns:p14="http://schemas.microsoft.com/office/powerpoint/2010/main" val="18151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35" y="284948"/>
            <a:ext cx="11088930" cy="616125"/>
          </a:xfrm>
        </p:spPr>
        <p:txBody>
          <a:bodyPr/>
          <a:lstStyle/>
          <a:p>
            <a:r>
              <a:rPr lang="en-US" dirty="0"/>
              <a:t>Mechanistic Agent Based Model Calibrated to Experimental Data Data  </a:t>
            </a:r>
          </a:p>
        </p:txBody>
      </p:sp>
      <p:pic>
        <p:nvPicPr>
          <p:cNvPr id="4" name="Picture 3">
            <a:extLst>
              <a:ext uri="{FF2B5EF4-FFF2-40B4-BE49-F238E27FC236}">
                <a16:creationId xmlns:a16="http://schemas.microsoft.com/office/drawing/2014/main" id="{F50E83BF-8777-FC4C-9376-5D805050F59B}"/>
              </a:ext>
            </a:extLst>
          </p:cNvPr>
          <p:cNvPicPr>
            <a:picLocks noChangeAspect="1"/>
          </p:cNvPicPr>
          <p:nvPr/>
        </p:nvPicPr>
        <p:blipFill>
          <a:blip r:embed="rId3"/>
          <a:stretch>
            <a:fillRect/>
          </a:stretch>
        </p:blipFill>
        <p:spPr>
          <a:xfrm>
            <a:off x="3789301" y="4255135"/>
            <a:ext cx="3564962" cy="1729431"/>
          </a:xfrm>
          <a:prstGeom prst="rect">
            <a:avLst/>
          </a:prstGeom>
        </p:spPr>
      </p:pic>
      <p:pic>
        <p:nvPicPr>
          <p:cNvPr id="5" name="Picture 4">
            <a:extLst>
              <a:ext uri="{FF2B5EF4-FFF2-40B4-BE49-F238E27FC236}">
                <a16:creationId xmlns:a16="http://schemas.microsoft.com/office/drawing/2014/main" id="{DAD6E27E-4C7E-A344-8281-E641586A1AEA}"/>
              </a:ext>
            </a:extLst>
          </p:cNvPr>
          <p:cNvPicPr>
            <a:picLocks noChangeAspect="1"/>
          </p:cNvPicPr>
          <p:nvPr/>
        </p:nvPicPr>
        <p:blipFill rotWithShape="1">
          <a:blip r:embed="rId4"/>
          <a:srcRect r="8963"/>
          <a:stretch/>
        </p:blipFill>
        <p:spPr>
          <a:xfrm>
            <a:off x="461672" y="4255103"/>
            <a:ext cx="3241440" cy="1729431"/>
          </a:xfrm>
          <a:prstGeom prst="rect">
            <a:avLst/>
          </a:prstGeom>
        </p:spPr>
      </p:pic>
      <p:sp>
        <p:nvSpPr>
          <p:cNvPr id="7" name="TextBox 6">
            <a:extLst>
              <a:ext uri="{FF2B5EF4-FFF2-40B4-BE49-F238E27FC236}">
                <a16:creationId xmlns:a16="http://schemas.microsoft.com/office/drawing/2014/main" id="{DFD34440-0E69-EE4B-B0D6-0CBC66A867F6}"/>
              </a:ext>
            </a:extLst>
          </p:cNvPr>
          <p:cNvSpPr txBox="1"/>
          <p:nvPr/>
        </p:nvSpPr>
        <p:spPr>
          <a:xfrm>
            <a:off x="4553103" y="6132252"/>
            <a:ext cx="2625522" cy="523220"/>
          </a:xfrm>
          <a:prstGeom prst="rect">
            <a:avLst/>
          </a:prstGeom>
          <a:noFill/>
        </p:spPr>
        <p:txBody>
          <a:bodyPr wrap="square" rtlCol="0">
            <a:spAutoFit/>
          </a:bodyPr>
          <a:lstStyle/>
          <a:p>
            <a:r>
              <a:rPr lang="en-US" sz="1400" dirty="0"/>
              <a:t>Experimental: ⎯</a:t>
            </a:r>
          </a:p>
          <a:p>
            <a:r>
              <a:rPr lang="en-US" sz="1400" dirty="0"/>
              <a:t>Simulation: ●</a:t>
            </a:r>
          </a:p>
        </p:txBody>
      </p:sp>
      <p:sp>
        <p:nvSpPr>
          <p:cNvPr id="8" name="TextBox 7">
            <a:extLst>
              <a:ext uri="{FF2B5EF4-FFF2-40B4-BE49-F238E27FC236}">
                <a16:creationId xmlns:a16="http://schemas.microsoft.com/office/drawing/2014/main" id="{3636B606-2D3A-6A42-900E-3FB174161B48}"/>
              </a:ext>
            </a:extLst>
          </p:cNvPr>
          <p:cNvSpPr txBox="1"/>
          <p:nvPr/>
        </p:nvSpPr>
        <p:spPr>
          <a:xfrm>
            <a:off x="2930978" y="6138787"/>
            <a:ext cx="2625522" cy="523220"/>
          </a:xfrm>
          <a:prstGeom prst="rect">
            <a:avLst/>
          </a:prstGeom>
          <a:noFill/>
        </p:spPr>
        <p:txBody>
          <a:bodyPr wrap="square" rtlCol="0">
            <a:spAutoFit/>
          </a:bodyPr>
          <a:lstStyle/>
          <a:p>
            <a:r>
              <a:rPr lang="en-US" sz="1400" dirty="0"/>
              <a:t>LTBI: </a:t>
            </a:r>
            <a:r>
              <a:rPr lang="en-US" sz="1400" dirty="0">
                <a:solidFill>
                  <a:srgbClr val="FF0000"/>
                </a:solidFill>
              </a:rPr>
              <a:t>Red, n =2223</a:t>
            </a:r>
          </a:p>
          <a:p>
            <a:r>
              <a:rPr lang="en-US" sz="1400" dirty="0"/>
              <a:t>Naïve: </a:t>
            </a:r>
            <a:r>
              <a:rPr lang="en-US" sz="1400" dirty="0">
                <a:solidFill>
                  <a:srgbClr val="0432FF"/>
                </a:solidFill>
              </a:rPr>
              <a:t>Blue, n =2099</a:t>
            </a:r>
            <a:r>
              <a:rPr lang="en-US" sz="1400" dirty="0"/>
              <a:t> </a:t>
            </a:r>
          </a:p>
        </p:txBody>
      </p:sp>
      <p:grpSp>
        <p:nvGrpSpPr>
          <p:cNvPr id="22" name="Group 21">
            <a:extLst>
              <a:ext uri="{FF2B5EF4-FFF2-40B4-BE49-F238E27FC236}">
                <a16:creationId xmlns:a16="http://schemas.microsoft.com/office/drawing/2014/main" id="{ACCE4C71-55A8-714D-8E9C-CC83FC8A5F96}"/>
              </a:ext>
            </a:extLst>
          </p:cNvPr>
          <p:cNvGrpSpPr/>
          <p:nvPr/>
        </p:nvGrpSpPr>
        <p:grpSpPr>
          <a:xfrm>
            <a:off x="1092073" y="1782280"/>
            <a:ext cx="1129145" cy="1390613"/>
            <a:chOff x="1541982" y="2187217"/>
            <a:chExt cx="1385711" cy="1615562"/>
          </a:xfrm>
        </p:grpSpPr>
        <p:grpSp>
          <p:nvGrpSpPr>
            <p:cNvPr id="23" name="Group 22">
              <a:extLst>
                <a:ext uri="{FF2B5EF4-FFF2-40B4-BE49-F238E27FC236}">
                  <a16:creationId xmlns:a16="http://schemas.microsoft.com/office/drawing/2014/main" id="{4CDEA41D-9D92-FC46-A3A6-B464B17169DC}"/>
                </a:ext>
              </a:extLst>
            </p:cNvPr>
            <p:cNvGrpSpPr/>
            <p:nvPr/>
          </p:nvGrpSpPr>
          <p:grpSpPr>
            <a:xfrm>
              <a:off x="1541982" y="2187217"/>
              <a:ext cx="1190929" cy="1615562"/>
              <a:chOff x="596480" y="1467949"/>
              <a:chExt cx="1688160" cy="2037943"/>
            </a:xfrm>
          </p:grpSpPr>
          <p:grpSp>
            <p:nvGrpSpPr>
              <p:cNvPr id="25" name="Group 24">
                <a:extLst>
                  <a:ext uri="{FF2B5EF4-FFF2-40B4-BE49-F238E27FC236}">
                    <a16:creationId xmlns:a16="http://schemas.microsoft.com/office/drawing/2014/main" id="{63F77C79-E630-6B46-A6D0-3681EDDFA375}"/>
                  </a:ext>
                </a:extLst>
              </p:cNvPr>
              <p:cNvGrpSpPr/>
              <p:nvPr/>
            </p:nvGrpSpPr>
            <p:grpSpPr>
              <a:xfrm>
                <a:off x="596480" y="1467949"/>
                <a:ext cx="1688160" cy="2037943"/>
                <a:chOff x="3085897" y="4037048"/>
                <a:chExt cx="1688160" cy="2037943"/>
              </a:xfrm>
              <a:noFill/>
            </p:grpSpPr>
            <p:pic>
              <p:nvPicPr>
                <p:cNvPr id="27" name="Picture 26">
                  <a:extLst>
                    <a:ext uri="{FF2B5EF4-FFF2-40B4-BE49-F238E27FC236}">
                      <a16:creationId xmlns:a16="http://schemas.microsoft.com/office/drawing/2014/main" id="{ED091124-4C0C-104C-9C47-6DA36AFB52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85897" y="4375602"/>
                  <a:ext cx="1688160" cy="1699389"/>
                </a:xfrm>
                <a:prstGeom prst="rect">
                  <a:avLst/>
                </a:prstGeom>
                <a:grpFill/>
              </p:spPr>
            </p:pic>
            <p:sp>
              <p:nvSpPr>
                <p:cNvPr id="28" name="TextBox 27">
                  <a:extLst>
                    <a:ext uri="{FF2B5EF4-FFF2-40B4-BE49-F238E27FC236}">
                      <a16:creationId xmlns:a16="http://schemas.microsoft.com/office/drawing/2014/main" id="{15B077DB-EF90-2B4F-87F5-199333C90E69}"/>
                    </a:ext>
                  </a:extLst>
                </p:cNvPr>
                <p:cNvSpPr txBox="1"/>
                <p:nvPr/>
              </p:nvSpPr>
              <p:spPr>
                <a:xfrm>
                  <a:off x="3357178" y="4037048"/>
                  <a:ext cx="734496" cy="338554"/>
                </a:xfrm>
                <a:prstGeom prst="rect">
                  <a:avLst/>
                </a:prstGeom>
                <a:grpFill/>
              </p:spPr>
              <p:txBody>
                <a:bodyPr wrap="none" rtlCol="0">
                  <a:spAutoFit/>
                </a:bodyPr>
                <a:lstStyle/>
                <a:p>
                  <a:pPr defTabSz="914377"/>
                  <a:r>
                    <a:rPr lang="en-US" sz="1600" b="1" dirty="0">
                      <a:latin typeface="Calibri" panose="020F0502020204030204"/>
                      <a:cs typeface="Times New Roman" panose="02020603050405020304" pitchFamily="18" charset="0"/>
                    </a:rPr>
                    <a:t>1 well </a:t>
                  </a:r>
                </a:p>
              </p:txBody>
            </p:sp>
          </p:grpSp>
          <p:sp>
            <p:nvSpPr>
              <p:cNvPr id="26" name="Rectangle 25">
                <a:extLst>
                  <a:ext uri="{FF2B5EF4-FFF2-40B4-BE49-F238E27FC236}">
                    <a16:creationId xmlns:a16="http://schemas.microsoft.com/office/drawing/2014/main" id="{AF93AF0A-0694-3B48-9331-0FE611AA551E}"/>
                  </a:ext>
                </a:extLst>
              </p:cNvPr>
              <p:cNvSpPr/>
              <p:nvPr/>
            </p:nvSpPr>
            <p:spPr>
              <a:xfrm>
                <a:off x="1463040" y="3105477"/>
                <a:ext cx="278435" cy="155448"/>
              </a:xfrm>
              <a:prstGeom prst="rect">
                <a:avLst/>
              </a:prstGeom>
              <a:solidFill>
                <a:srgbClr val="A90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Straight Arrow Connector 23">
              <a:extLst>
                <a:ext uri="{FF2B5EF4-FFF2-40B4-BE49-F238E27FC236}">
                  <a16:creationId xmlns:a16="http://schemas.microsoft.com/office/drawing/2014/main" id="{BD1BFE6B-F95E-C146-8217-5C68FC156E78}"/>
                </a:ext>
              </a:extLst>
            </p:cNvPr>
            <p:cNvCxnSpPr>
              <a:cxnSpLocks/>
            </p:cNvCxnSpPr>
            <p:nvPr/>
          </p:nvCxnSpPr>
          <p:spPr>
            <a:xfrm>
              <a:off x="2349730" y="3546968"/>
              <a:ext cx="577963"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6B99B8E-B49F-9E4E-AAC9-67D01B8D04BF}"/>
              </a:ext>
            </a:extLst>
          </p:cNvPr>
          <p:cNvGrpSpPr/>
          <p:nvPr/>
        </p:nvGrpSpPr>
        <p:grpSpPr>
          <a:xfrm>
            <a:off x="2243970" y="1082811"/>
            <a:ext cx="7317047" cy="2807396"/>
            <a:chOff x="1728538" y="1354289"/>
            <a:chExt cx="7317047" cy="2807396"/>
          </a:xfrm>
        </p:grpSpPr>
        <p:grpSp>
          <p:nvGrpSpPr>
            <p:cNvPr id="30" name="Group 29">
              <a:extLst>
                <a:ext uri="{FF2B5EF4-FFF2-40B4-BE49-F238E27FC236}">
                  <a16:creationId xmlns:a16="http://schemas.microsoft.com/office/drawing/2014/main" id="{7882CCA0-2D01-5647-9BB5-BEDB374F79CE}"/>
                </a:ext>
              </a:extLst>
            </p:cNvPr>
            <p:cNvGrpSpPr/>
            <p:nvPr/>
          </p:nvGrpSpPr>
          <p:grpSpPr>
            <a:xfrm>
              <a:off x="4065125" y="1354289"/>
              <a:ext cx="4980460" cy="2807396"/>
              <a:chOff x="4065125" y="1354289"/>
              <a:chExt cx="4980460" cy="2807396"/>
            </a:xfrm>
          </p:grpSpPr>
          <p:grpSp>
            <p:nvGrpSpPr>
              <p:cNvPr id="37" name="Group 36">
                <a:extLst>
                  <a:ext uri="{FF2B5EF4-FFF2-40B4-BE49-F238E27FC236}">
                    <a16:creationId xmlns:a16="http://schemas.microsoft.com/office/drawing/2014/main" id="{576F4D50-ACCB-9C49-A97D-A1797EBDD3F9}"/>
                  </a:ext>
                </a:extLst>
              </p:cNvPr>
              <p:cNvGrpSpPr>
                <a:grpSpLocks noChangeAspect="1"/>
              </p:cNvGrpSpPr>
              <p:nvPr/>
            </p:nvGrpSpPr>
            <p:grpSpPr>
              <a:xfrm>
                <a:off x="4073076" y="1354289"/>
                <a:ext cx="4972509" cy="2807396"/>
                <a:chOff x="2923078" y="1047154"/>
                <a:chExt cx="5763306" cy="3253861"/>
              </a:xfrm>
            </p:grpSpPr>
            <p:pic>
              <p:nvPicPr>
                <p:cNvPr id="39" name="Picture 38">
                  <a:extLst>
                    <a:ext uri="{FF2B5EF4-FFF2-40B4-BE49-F238E27FC236}">
                      <a16:creationId xmlns:a16="http://schemas.microsoft.com/office/drawing/2014/main" id="{F8F0E6B9-70C8-7E45-92A0-0B48F1423C7B}"/>
                    </a:ext>
                  </a:extLst>
                </p:cNvPr>
                <p:cNvPicPr>
                  <a:picLocks noChangeAspect="1"/>
                </p:cNvPicPr>
                <p:nvPr/>
              </p:nvPicPr>
              <p:blipFill>
                <a:blip r:embed="rId6"/>
                <a:stretch>
                  <a:fillRect/>
                </a:stretch>
              </p:blipFill>
              <p:spPr>
                <a:xfrm>
                  <a:off x="2923078" y="1047154"/>
                  <a:ext cx="5763306" cy="3253861"/>
                </a:xfrm>
                <a:prstGeom prst="rect">
                  <a:avLst/>
                </a:prstGeom>
              </p:spPr>
            </p:pic>
            <p:pic>
              <p:nvPicPr>
                <p:cNvPr id="40" name="Picture 39">
                  <a:extLst>
                    <a:ext uri="{FF2B5EF4-FFF2-40B4-BE49-F238E27FC236}">
                      <a16:creationId xmlns:a16="http://schemas.microsoft.com/office/drawing/2014/main" id="{955C79B2-B007-8B4F-93D6-9263545B023C}"/>
                    </a:ext>
                  </a:extLst>
                </p:cNvPr>
                <p:cNvPicPr>
                  <a:picLocks noChangeAspect="1"/>
                </p:cNvPicPr>
                <p:nvPr/>
              </p:nvPicPr>
              <p:blipFill>
                <a:blip r:embed="rId7"/>
                <a:stretch>
                  <a:fillRect/>
                </a:stretch>
              </p:blipFill>
              <p:spPr>
                <a:xfrm>
                  <a:off x="4206065" y="3981453"/>
                  <a:ext cx="2154980" cy="265424"/>
                </a:xfrm>
                <a:prstGeom prst="rect">
                  <a:avLst/>
                </a:prstGeom>
              </p:spPr>
            </p:pic>
          </p:grpSp>
          <p:cxnSp>
            <p:nvCxnSpPr>
              <p:cNvPr id="38" name="Straight Connector 37">
                <a:extLst>
                  <a:ext uri="{FF2B5EF4-FFF2-40B4-BE49-F238E27FC236}">
                    <a16:creationId xmlns:a16="http://schemas.microsoft.com/office/drawing/2014/main" id="{9E89BDB9-2B4E-504D-9D60-1D7B68E49C5F}"/>
                  </a:ext>
                </a:extLst>
              </p:cNvPr>
              <p:cNvCxnSpPr/>
              <p:nvPr/>
            </p:nvCxnSpPr>
            <p:spPr>
              <a:xfrm>
                <a:off x="4065125" y="1354289"/>
                <a:ext cx="0" cy="2747910"/>
              </a:xfrm>
              <a:prstGeom prst="line">
                <a:avLst/>
              </a:prstGeom>
            </p:spPr>
            <p:style>
              <a:lnRef idx="1">
                <a:schemeClr val="dk1"/>
              </a:lnRef>
              <a:fillRef idx="0">
                <a:schemeClr val="dk1"/>
              </a:fillRef>
              <a:effectRef idx="0">
                <a:schemeClr val="dk1"/>
              </a:effectRef>
              <a:fontRef idx="minor">
                <a:schemeClr val="tx1"/>
              </a:fontRef>
            </p:style>
          </p:cxnSp>
        </p:grpSp>
        <p:sp>
          <p:nvSpPr>
            <p:cNvPr id="31" name="Rectangle 30">
              <a:extLst>
                <a:ext uri="{FF2B5EF4-FFF2-40B4-BE49-F238E27FC236}">
                  <a16:creationId xmlns:a16="http://schemas.microsoft.com/office/drawing/2014/main" id="{67FF41BC-AC84-4C4F-9B71-C6E86F1310A2}"/>
                </a:ext>
              </a:extLst>
            </p:cNvPr>
            <p:cNvSpPr/>
            <p:nvPr/>
          </p:nvSpPr>
          <p:spPr>
            <a:xfrm>
              <a:off x="5190135" y="1536611"/>
              <a:ext cx="1473058" cy="4926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F85C170-67ED-0B41-8832-7A9BA8561852}"/>
                </a:ext>
              </a:extLst>
            </p:cNvPr>
            <p:cNvSpPr/>
            <p:nvPr/>
          </p:nvSpPr>
          <p:spPr>
            <a:xfrm>
              <a:off x="7058987" y="2167548"/>
              <a:ext cx="1316458" cy="115437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5D47684-8581-3044-8138-58DCF5E76F01}"/>
                </a:ext>
              </a:extLst>
            </p:cNvPr>
            <p:cNvPicPr>
              <a:picLocks noChangeAspect="1"/>
            </p:cNvPicPr>
            <p:nvPr/>
          </p:nvPicPr>
          <p:blipFill>
            <a:blip r:embed="rId8"/>
            <a:stretch>
              <a:fillRect/>
            </a:stretch>
          </p:blipFill>
          <p:spPr>
            <a:xfrm>
              <a:off x="1728538" y="1713236"/>
              <a:ext cx="2098516" cy="2047070"/>
            </a:xfrm>
            <a:prstGeom prst="rect">
              <a:avLst/>
            </a:prstGeom>
          </p:spPr>
        </p:pic>
        <p:sp>
          <p:nvSpPr>
            <p:cNvPr id="34" name="Rectangle 33">
              <a:extLst>
                <a:ext uri="{FF2B5EF4-FFF2-40B4-BE49-F238E27FC236}">
                  <a16:creationId xmlns:a16="http://schemas.microsoft.com/office/drawing/2014/main" id="{D1259758-8661-214C-8ECB-03AB8B95BF54}"/>
                </a:ext>
              </a:extLst>
            </p:cNvPr>
            <p:cNvSpPr/>
            <p:nvPr/>
          </p:nvSpPr>
          <p:spPr>
            <a:xfrm>
              <a:off x="3463200" y="2084400"/>
              <a:ext cx="273600" cy="12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F8810482-D773-9F4E-B5D8-0394BF7BC10E}"/>
                </a:ext>
              </a:extLst>
            </p:cNvPr>
            <p:cNvCxnSpPr>
              <a:stCxn id="34" idx="3"/>
            </p:cNvCxnSpPr>
            <p:nvPr/>
          </p:nvCxnSpPr>
          <p:spPr>
            <a:xfrm flipV="1">
              <a:off x="3736800" y="1896956"/>
              <a:ext cx="1443221" cy="25224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2AC6D11-0CF0-9E4A-9796-6D2CBA786EDA}"/>
                </a:ext>
              </a:extLst>
            </p:cNvPr>
            <p:cNvCxnSpPr>
              <a:cxnSpLocks/>
              <a:endCxn id="32" idx="1"/>
            </p:cNvCxnSpPr>
            <p:nvPr/>
          </p:nvCxnSpPr>
          <p:spPr>
            <a:xfrm>
              <a:off x="3736799" y="2156764"/>
              <a:ext cx="3322188" cy="5879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79B25E1B-0E57-524A-A974-5659D7785161}"/>
              </a:ext>
            </a:extLst>
          </p:cNvPr>
          <p:cNvGrpSpPr/>
          <p:nvPr/>
        </p:nvGrpSpPr>
        <p:grpSpPr>
          <a:xfrm>
            <a:off x="9039350" y="5571247"/>
            <a:ext cx="2535793" cy="700920"/>
            <a:chOff x="7773816" y="6157081"/>
            <a:chExt cx="2535793" cy="700920"/>
          </a:xfrm>
        </p:grpSpPr>
        <p:pic>
          <p:nvPicPr>
            <p:cNvPr id="42" name="Picture 41">
              <a:extLst>
                <a:ext uri="{FF2B5EF4-FFF2-40B4-BE49-F238E27FC236}">
                  <a16:creationId xmlns:a16="http://schemas.microsoft.com/office/drawing/2014/main" id="{0A3CD8E0-F5D0-C844-BFC3-686383CA26F5}"/>
                </a:ext>
              </a:extLst>
            </p:cNvPr>
            <p:cNvPicPr>
              <a:picLocks noChangeAspect="1"/>
            </p:cNvPicPr>
            <p:nvPr/>
          </p:nvPicPr>
          <p:blipFill rotWithShape="1">
            <a:blip r:embed="rId9">
              <a:clrChange>
                <a:clrFrom>
                  <a:srgbClr val="000000"/>
                </a:clrFrom>
                <a:clrTo>
                  <a:srgbClr val="000000">
                    <a:alpha val="0"/>
                  </a:srgbClr>
                </a:clrTo>
              </a:clrChange>
            </a:blip>
            <a:srcRect l="53032"/>
            <a:stretch/>
          </p:blipFill>
          <p:spPr>
            <a:xfrm rot="5400000">
              <a:off x="7639110" y="6321473"/>
              <a:ext cx="547918" cy="278505"/>
            </a:xfrm>
            <a:prstGeom prst="rect">
              <a:avLst/>
            </a:prstGeom>
          </p:spPr>
        </p:pic>
        <p:sp>
          <p:nvSpPr>
            <p:cNvPr id="43" name="TextBox 42">
              <a:extLst>
                <a:ext uri="{FF2B5EF4-FFF2-40B4-BE49-F238E27FC236}">
                  <a16:creationId xmlns:a16="http://schemas.microsoft.com/office/drawing/2014/main" id="{8954CEA9-5FD1-9944-AD35-A0D135B8908E}"/>
                </a:ext>
              </a:extLst>
            </p:cNvPr>
            <p:cNvSpPr txBox="1"/>
            <p:nvPr/>
          </p:nvSpPr>
          <p:spPr>
            <a:xfrm>
              <a:off x="7970034" y="6157081"/>
              <a:ext cx="2339575" cy="700920"/>
            </a:xfrm>
            <a:prstGeom prst="rect">
              <a:avLst/>
            </a:prstGeom>
            <a:noFill/>
          </p:spPr>
          <p:txBody>
            <a:bodyPr wrap="square" rtlCol="0">
              <a:spAutoFit/>
            </a:bodyPr>
            <a:lstStyle/>
            <a:p>
              <a:r>
                <a:rPr lang="en-US" sz="800" dirty="0"/>
                <a:t>TB specific CD4+ T cell</a:t>
              </a:r>
            </a:p>
            <a:p>
              <a:r>
                <a:rPr lang="en-US" sz="800" dirty="0"/>
                <a:t>TB specific and Activated CD4+ T cell</a:t>
              </a:r>
            </a:p>
            <a:p>
              <a:r>
                <a:rPr lang="en-US" sz="800" dirty="0"/>
                <a:t>TB specific, activated and proliferated CD4+ T cell</a:t>
              </a:r>
            </a:p>
            <a:p>
              <a:r>
                <a:rPr lang="en-US" sz="800" dirty="0"/>
                <a:t>Bacteria </a:t>
              </a:r>
            </a:p>
            <a:p>
              <a:pPr marL="79363" indent="-79363">
                <a:buFont typeface="Arial" panose="020B0604020202020204" pitchFamily="34" charset="0"/>
                <a:buChar char="•"/>
              </a:pPr>
              <a:endParaRPr lang="en-US" sz="800" dirty="0"/>
            </a:p>
          </p:txBody>
        </p:sp>
      </p:grpSp>
      <p:grpSp>
        <p:nvGrpSpPr>
          <p:cNvPr id="44" name="Group 43">
            <a:extLst>
              <a:ext uri="{FF2B5EF4-FFF2-40B4-BE49-F238E27FC236}">
                <a16:creationId xmlns:a16="http://schemas.microsoft.com/office/drawing/2014/main" id="{629B53B0-DE76-B54C-82BD-AC091E178C1A}"/>
              </a:ext>
            </a:extLst>
          </p:cNvPr>
          <p:cNvGrpSpPr>
            <a:grpSpLocks noChangeAspect="1"/>
          </p:cNvGrpSpPr>
          <p:nvPr/>
        </p:nvGrpSpPr>
        <p:grpSpPr>
          <a:xfrm>
            <a:off x="7526642" y="4096687"/>
            <a:ext cx="3025415" cy="1457535"/>
            <a:chOff x="25390470" y="22080659"/>
            <a:chExt cx="9510249" cy="4574173"/>
          </a:xfrm>
        </p:grpSpPr>
        <p:pic>
          <p:nvPicPr>
            <p:cNvPr id="45" name="Picture 44">
              <a:extLst>
                <a:ext uri="{FF2B5EF4-FFF2-40B4-BE49-F238E27FC236}">
                  <a16:creationId xmlns:a16="http://schemas.microsoft.com/office/drawing/2014/main" id="{A06783E3-2C73-DA4F-9409-A8A3301CA9AB}"/>
                </a:ext>
              </a:extLst>
            </p:cNvPr>
            <p:cNvPicPr>
              <a:picLocks noChangeAspect="1"/>
            </p:cNvPicPr>
            <p:nvPr/>
          </p:nvPicPr>
          <p:blipFill>
            <a:blip r:embed="rId10"/>
            <a:stretch>
              <a:fillRect/>
            </a:stretch>
          </p:blipFill>
          <p:spPr>
            <a:xfrm>
              <a:off x="25390470" y="22082832"/>
              <a:ext cx="4572000" cy="4572000"/>
            </a:xfrm>
            <a:prstGeom prst="rect">
              <a:avLst/>
            </a:prstGeom>
          </p:spPr>
        </p:pic>
        <p:pic>
          <p:nvPicPr>
            <p:cNvPr id="46" name="Picture 45">
              <a:extLst>
                <a:ext uri="{FF2B5EF4-FFF2-40B4-BE49-F238E27FC236}">
                  <a16:creationId xmlns:a16="http://schemas.microsoft.com/office/drawing/2014/main" id="{BEF719E5-3690-E442-B6E3-027225253D68}"/>
                </a:ext>
              </a:extLst>
            </p:cNvPr>
            <p:cNvPicPr>
              <a:picLocks noChangeAspect="1"/>
            </p:cNvPicPr>
            <p:nvPr/>
          </p:nvPicPr>
          <p:blipFill>
            <a:blip r:embed="rId11"/>
            <a:stretch>
              <a:fillRect/>
            </a:stretch>
          </p:blipFill>
          <p:spPr>
            <a:xfrm>
              <a:off x="30328718" y="22080659"/>
              <a:ext cx="4572001" cy="4572000"/>
            </a:xfrm>
            <a:prstGeom prst="rect">
              <a:avLst/>
            </a:prstGeom>
          </p:spPr>
        </p:pic>
      </p:grpSp>
      <p:grpSp>
        <p:nvGrpSpPr>
          <p:cNvPr id="47" name="Group 46">
            <a:extLst>
              <a:ext uri="{FF2B5EF4-FFF2-40B4-BE49-F238E27FC236}">
                <a16:creationId xmlns:a16="http://schemas.microsoft.com/office/drawing/2014/main" id="{2C68C5AD-3F68-8A42-8557-FFFD6A62FAF5}"/>
              </a:ext>
            </a:extLst>
          </p:cNvPr>
          <p:cNvGrpSpPr/>
          <p:nvPr/>
        </p:nvGrpSpPr>
        <p:grpSpPr>
          <a:xfrm>
            <a:off x="7178625" y="5572407"/>
            <a:ext cx="1968378" cy="700920"/>
            <a:chOff x="6014730" y="6095386"/>
            <a:chExt cx="1968378" cy="700920"/>
          </a:xfrm>
        </p:grpSpPr>
        <p:pic>
          <p:nvPicPr>
            <p:cNvPr id="48" name="Picture 47">
              <a:extLst>
                <a:ext uri="{FF2B5EF4-FFF2-40B4-BE49-F238E27FC236}">
                  <a16:creationId xmlns:a16="http://schemas.microsoft.com/office/drawing/2014/main" id="{445927E6-3103-D04A-B213-837B903B3108}"/>
                </a:ext>
              </a:extLst>
            </p:cNvPr>
            <p:cNvPicPr>
              <a:picLocks noChangeAspect="1"/>
            </p:cNvPicPr>
            <p:nvPr/>
          </p:nvPicPr>
          <p:blipFill rotWithShape="1">
            <a:blip r:embed="rId9">
              <a:clrChange>
                <a:clrFrom>
                  <a:srgbClr val="000000"/>
                </a:clrFrom>
                <a:clrTo>
                  <a:srgbClr val="000000">
                    <a:alpha val="0"/>
                  </a:srgbClr>
                </a:clrTo>
              </a:clrChange>
            </a:blip>
            <a:srcRect t="1" r="47065" b="3982"/>
            <a:stretch/>
          </p:blipFill>
          <p:spPr>
            <a:xfrm rot="5400000">
              <a:off x="5858251" y="6254921"/>
              <a:ext cx="551994" cy="239035"/>
            </a:xfrm>
            <a:prstGeom prst="rect">
              <a:avLst/>
            </a:prstGeom>
          </p:spPr>
        </p:pic>
        <p:sp>
          <p:nvSpPr>
            <p:cNvPr id="49" name="TextBox 48">
              <a:extLst>
                <a:ext uri="{FF2B5EF4-FFF2-40B4-BE49-F238E27FC236}">
                  <a16:creationId xmlns:a16="http://schemas.microsoft.com/office/drawing/2014/main" id="{69A18C8A-34C1-0843-A575-0FFCCF289CE3}"/>
                </a:ext>
              </a:extLst>
            </p:cNvPr>
            <p:cNvSpPr txBox="1"/>
            <p:nvPr/>
          </p:nvSpPr>
          <p:spPr>
            <a:xfrm>
              <a:off x="6159803" y="6095386"/>
              <a:ext cx="1823305" cy="700920"/>
            </a:xfrm>
            <a:prstGeom prst="rect">
              <a:avLst/>
            </a:prstGeom>
            <a:noFill/>
          </p:spPr>
          <p:txBody>
            <a:bodyPr wrap="square" rtlCol="0">
              <a:spAutoFit/>
            </a:bodyPr>
            <a:lstStyle/>
            <a:p>
              <a:r>
                <a:rPr lang="en-US" sz="800" dirty="0"/>
                <a:t>Infected Macrophage</a:t>
              </a:r>
            </a:p>
            <a:p>
              <a:r>
                <a:rPr lang="en-US" sz="800" dirty="0"/>
                <a:t>Uninfected Macrophage</a:t>
              </a:r>
            </a:p>
            <a:p>
              <a:r>
                <a:rPr lang="en-US" sz="800" dirty="0"/>
                <a:t>Activated and Uninfected Macrophage</a:t>
              </a:r>
            </a:p>
            <a:p>
              <a:r>
                <a:rPr lang="en-US" sz="800" dirty="0"/>
                <a:t>Non-TB specific CD4+ T cell</a:t>
              </a:r>
            </a:p>
            <a:p>
              <a:endParaRPr lang="en-US" sz="800" dirty="0"/>
            </a:p>
          </p:txBody>
        </p:sp>
      </p:grpSp>
    </p:spTree>
    <p:extLst>
      <p:ext uri="{BB962C8B-B14F-4D97-AF65-F5344CB8AC3E}">
        <p14:creationId xmlns:p14="http://schemas.microsoft.com/office/powerpoint/2010/main" val="32042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 or next steps</a:t>
            </a:r>
          </a:p>
        </p:txBody>
      </p:sp>
      <p:grpSp>
        <p:nvGrpSpPr>
          <p:cNvPr id="4" name="Group 3">
            <a:extLst>
              <a:ext uri="{FF2B5EF4-FFF2-40B4-BE49-F238E27FC236}">
                <a16:creationId xmlns:a16="http://schemas.microsoft.com/office/drawing/2014/main" id="{33AB3FAA-1ECF-7E4F-A1BD-20B38A058A29}"/>
              </a:ext>
            </a:extLst>
          </p:cNvPr>
          <p:cNvGrpSpPr>
            <a:grpSpLocks noChangeAspect="1"/>
          </p:cNvGrpSpPr>
          <p:nvPr/>
        </p:nvGrpSpPr>
        <p:grpSpPr>
          <a:xfrm>
            <a:off x="7599354" y="2742572"/>
            <a:ext cx="2009492" cy="1476466"/>
            <a:chOff x="3802726" y="2895905"/>
            <a:chExt cx="3720822" cy="2773973"/>
          </a:xfrm>
        </p:grpSpPr>
        <p:pic>
          <p:nvPicPr>
            <p:cNvPr id="5" name="Picture 4">
              <a:extLst>
                <a:ext uri="{FF2B5EF4-FFF2-40B4-BE49-F238E27FC236}">
                  <a16:creationId xmlns:a16="http://schemas.microsoft.com/office/drawing/2014/main" id="{87862907-7AED-3A4B-A0DE-576B4D8902F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02726" y="2895905"/>
              <a:ext cx="3720822" cy="2773973"/>
            </a:xfrm>
            <a:prstGeom prst="rect">
              <a:avLst/>
            </a:prstGeom>
          </p:spPr>
        </p:pic>
        <p:grpSp>
          <p:nvGrpSpPr>
            <p:cNvPr id="6" name="Group 5">
              <a:extLst>
                <a:ext uri="{FF2B5EF4-FFF2-40B4-BE49-F238E27FC236}">
                  <a16:creationId xmlns:a16="http://schemas.microsoft.com/office/drawing/2014/main" id="{03D089E3-999A-4E4F-A1D3-94BC88A70E8F}"/>
                </a:ext>
              </a:extLst>
            </p:cNvPr>
            <p:cNvGrpSpPr/>
            <p:nvPr/>
          </p:nvGrpSpPr>
          <p:grpSpPr>
            <a:xfrm>
              <a:off x="4780515" y="3128384"/>
              <a:ext cx="2019510" cy="1540875"/>
              <a:chOff x="8070167" y="808890"/>
              <a:chExt cx="2019510" cy="1540875"/>
            </a:xfrm>
          </p:grpSpPr>
          <p:pic>
            <p:nvPicPr>
              <p:cNvPr id="7" name="Picture 6">
                <a:extLst>
                  <a:ext uri="{FF2B5EF4-FFF2-40B4-BE49-F238E27FC236}">
                    <a16:creationId xmlns:a16="http://schemas.microsoft.com/office/drawing/2014/main" id="{5EF51793-0823-B842-BA01-15E77C3D1861}"/>
                  </a:ext>
                </a:extLst>
              </p:cNvPr>
              <p:cNvPicPr>
                <a:picLocks noChangeAspect="1"/>
              </p:cNvPicPr>
              <p:nvPr/>
            </p:nvPicPr>
            <p:blipFill>
              <a:blip r:embed="rId4"/>
              <a:stretch>
                <a:fillRect/>
              </a:stretch>
            </p:blipFill>
            <p:spPr>
              <a:xfrm>
                <a:off x="8070167" y="808891"/>
                <a:ext cx="675248" cy="770437"/>
              </a:xfrm>
              <a:prstGeom prst="rect">
                <a:avLst/>
              </a:prstGeom>
            </p:spPr>
          </p:pic>
          <p:pic>
            <p:nvPicPr>
              <p:cNvPr id="8" name="Picture 7">
                <a:extLst>
                  <a:ext uri="{FF2B5EF4-FFF2-40B4-BE49-F238E27FC236}">
                    <a16:creationId xmlns:a16="http://schemas.microsoft.com/office/drawing/2014/main" id="{2006C65E-9F26-AF44-AFFA-1DB8371E8AC9}"/>
                  </a:ext>
                </a:extLst>
              </p:cNvPr>
              <p:cNvPicPr>
                <a:picLocks noChangeAspect="1"/>
              </p:cNvPicPr>
              <p:nvPr/>
            </p:nvPicPr>
            <p:blipFill>
              <a:blip r:embed="rId4"/>
              <a:stretch>
                <a:fillRect/>
              </a:stretch>
            </p:blipFill>
            <p:spPr>
              <a:xfrm>
                <a:off x="8742298" y="808891"/>
                <a:ext cx="675248" cy="770437"/>
              </a:xfrm>
              <a:prstGeom prst="rect">
                <a:avLst/>
              </a:prstGeom>
            </p:spPr>
          </p:pic>
          <p:pic>
            <p:nvPicPr>
              <p:cNvPr id="9" name="Picture 8">
                <a:extLst>
                  <a:ext uri="{FF2B5EF4-FFF2-40B4-BE49-F238E27FC236}">
                    <a16:creationId xmlns:a16="http://schemas.microsoft.com/office/drawing/2014/main" id="{AE20CF32-139B-4749-B174-F143FAF93732}"/>
                  </a:ext>
                </a:extLst>
              </p:cNvPr>
              <p:cNvPicPr>
                <a:picLocks noChangeAspect="1"/>
              </p:cNvPicPr>
              <p:nvPr/>
            </p:nvPicPr>
            <p:blipFill>
              <a:blip r:embed="rId4"/>
              <a:stretch>
                <a:fillRect/>
              </a:stretch>
            </p:blipFill>
            <p:spPr>
              <a:xfrm>
                <a:off x="8070167" y="1579328"/>
                <a:ext cx="675248" cy="770437"/>
              </a:xfrm>
              <a:prstGeom prst="rect">
                <a:avLst/>
              </a:prstGeom>
            </p:spPr>
          </p:pic>
          <p:pic>
            <p:nvPicPr>
              <p:cNvPr id="10" name="Picture 9">
                <a:extLst>
                  <a:ext uri="{FF2B5EF4-FFF2-40B4-BE49-F238E27FC236}">
                    <a16:creationId xmlns:a16="http://schemas.microsoft.com/office/drawing/2014/main" id="{1D6359DB-37AE-EB42-97AA-28BAD81B6A0F}"/>
                  </a:ext>
                </a:extLst>
              </p:cNvPr>
              <p:cNvPicPr>
                <a:picLocks noChangeAspect="1"/>
              </p:cNvPicPr>
              <p:nvPr/>
            </p:nvPicPr>
            <p:blipFill>
              <a:blip r:embed="rId4"/>
              <a:stretch>
                <a:fillRect/>
              </a:stretch>
            </p:blipFill>
            <p:spPr>
              <a:xfrm>
                <a:off x="8742298" y="1579328"/>
                <a:ext cx="675248" cy="770437"/>
              </a:xfrm>
              <a:prstGeom prst="rect">
                <a:avLst/>
              </a:prstGeom>
            </p:spPr>
          </p:pic>
          <p:pic>
            <p:nvPicPr>
              <p:cNvPr id="11" name="Picture 10">
                <a:extLst>
                  <a:ext uri="{FF2B5EF4-FFF2-40B4-BE49-F238E27FC236}">
                    <a16:creationId xmlns:a16="http://schemas.microsoft.com/office/drawing/2014/main" id="{9F864CC3-0994-1140-BC98-857E8984D2E3}"/>
                  </a:ext>
                </a:extLst>
              </p:cNvPr>
              <p:cNvPicPr>
                <a:picLocks noChangeAspect="1"/>
              </p:cNvPicPr>
              <p:nvPr/>
            </p:nvPicPr>
            <p:blipFill>
              <a:blip r:embed="rId4"/>
              <a:stretch>
                <a:fillRect/>
              </a:stretch>
            </p:blipFill>
            <p:spPr>
              <a:xfrm>
                <a:off x="9404667" y="1579328"/>
                <a:ext cx="675248" cy="770437"/>
              </a:xfrm>
              <a:prstGeom prst="rect">
                <a:avLst/>
              </a:prstGeom>
            </p:spPr>
          </p:pic>
          <p:pic>
            <p:nvPicPr>
              <p:cNvPr id="12" name="Picture 11">
                <a:extLst>
                  <a:ext uri="{FF2B5EF4-FFF2-40B4-BE49-F238E27FC236}">
                    <a16:creationId xmlns:a16="http://schemas.microsoft.com/office/drawing/2014/main" id="{F1C1FA05-ED8C-2A4E-812D-EF948988F1B0}"/>
                  </a:ext>
                </a:extLst>
              </p:cNvPr>
              <p:cNvPicPr>
                <a:picLocks noChangeAspect="1"/>
              </p:cNvPicPr>
              <p:nvPr/>
            </p:nvPicPr>
            <p:blipFill>
              <a:blip r:embed="rId4"/>
              <a:stretch>
                <a:fillRect/>
              </a:stretch>
            </p:blipFill>
            <p:spPr>
              <a:xfrm>
                <a:off x="9414429" y="808890"/>
                <a:ext cx="675248" cy="770437"/>
              </a:xfrm>
              <a:prstGeom prst="rect">
                <a:avLst/>
              </a:prstGeom>
            </p:spPr>
          </p:pic>
        </p:grpSp>
      </p:grpSp>
      <p:pic>
        <p:nvPicPr>
          <p:cNvPr id="13" name="Picture 12">
            <a:extLst>
              <a:ext uri="{FF2B5EF4-FFF2-40B4-BE49-F238E27FC236}">
                <a16:creationId xmlns:a16="http://schemas.microsoft.com/office/drawing/2014/main" id="{CCD23F27-9F0D-BB49-AEFC-93B314E3309D}"/>
              </a:ext>
            </a:extLst>
          </p:cNvPr>
          <p:cNvPicPr>
            <a:picLocks noChangeAspect="1"/>
          </p:cNvPicPr>
          <p:nvPr/>
        </p:nvPicPr>
        <p:blipFill rotWithShape="1">
          <a:blip r:embed="rId5">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2561556" y="3148782"/>
            <a:ext cx="1103377" cy="943165"/>
          </a:xfrm>
          <a:prstGeom prst="rect">
            <a:avLst/>
          </a:prstGeom>
        </p:spPr>
      </p:pic>
      <p:sp>
        <p:nvSpPr>
          <p:cNvPr id="14" name="Curved Right Arrow 13">
            <a:extLst>
              <a:ext uri="{FF2B5EF4-FFF2-40B4-BE49-F238E27FC236}">
                <a16:creationId xmlns:a16="http://schemas.microsoft.com/office/drawing/2014/main" id="{25F56DBE-26E4-7F44-872C-7A266C2133AC}"/>
              </a:ext>
            </a:extLst>
          </p:cNvPr>
          <p:cNvSpPr/>
          <p:nvPr/>
        </p:nvSpPr>
        <p:spPr>
          <a:xfrm rot="5400000">
            <a:off x="5644646" y="1659245"/>
            <a:ext cx="569766" cy="2560320"/>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FBE3CB5A-EA91-0A48-9067-8E2C78DF3243}"/>
              </a:ext>
            </a:extLst>
          </p:cNvPr>
          <p:cNvSpPr/>
          <p:nvPr/>
        </p:nvSpPr>
        <p:spPr>
          <a:xfrm rot="16200000">
            <a:off x="5680271" y="2680270"/>
            <a:ext cx="569766" cy="2558606"/>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2C92781-01B9-8F4D-ADB8-F886233D1C56}"/>
              </a:ext>
            </a:extLst>
          </p:cNvPr>
          <p:cNvSpPr txBox="1"/>
          <p:nvPr/>
        </p:nvSpPr>
        <p:spPr>
          <a:xfrm>
            <a:off x="2739686" y="4669439"/>
            <a:ext cx="6735946" cy="1123712"/>
          </a:xfrm>
          <a:prstGeom prst="roundRect">
            <a:avLst/>
          </a:prstGeom>
          <a:solidFill>
            <a:srgbClr val="A90D33">
              <a:alpha val="17000"/>
            </a:srgbClr>
          </a:solidFill>
          <a:ln w="28575">
            <a:noFill/>
          </a:ln>
        </p:spPr>
        <p:txBody>
          <a:bodyPr wrap="square" rtlCol="0">
            <a:spAutoFit/>
          </a:bodyPr>
          <a:lstStyle/>
          <a:p>
            <a:pPr marL="342900" indent="-342900">
              <a:buFont typeface="Wingdings" pitchFamily="2" charset="2"/>
              <a:buChar char="v"/>
            </a:pPr>
            <a:r>
              <a:rPr lang="en-US" sz="2000" dirty="0">
                <a:latin typeface="Calibri" panose="020F0502020204030204" pitchFamily="34" charset="0"/>
                <a:cs typeface="Calibri" panose="020F0502020204030204" pitchFamily="34" charset="0"/>
              </a:rPr>
              <a:t>Host directed therapies to increase macrophage activation such as IFN</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a:t>
            </a:r>
          </a:p>
          <a:p>
            <a:pPr marL="342900" indent="-342900">
              <a:buFont typeface="Wingdings" pitchFamily="2" charset="2"/>
              <a:buChar char="v"/>
            </a:pPr>
            <a:r>
              <a:rPr lang="en-US" sz="2000" dirty="0">
                <a:latin typeface="Calibri" panose="020F0502020204030204" pitchFamily="34" charset="0"/>
                <a:cs typeface="Calibri" panose="020F0502020204030204" pitchFamily="34" charset="0"/>
              </a:rPr>
              <a:t>Trained immunity in TB infection </a:t>
            </a:r>
          </a:p>
        </p:txBody>
      </p:sp>
      <p:sp>
        <p:nvSpPr>
          <p:cNvPr id="17" name="Rounded Rectangle 16">
            <a:extLst>
              <a:ext uri="{FF2B5EF4-FFF2-40B4-BE49-F238E27FC236}">
                <a16:creationId xmlns:a16="http://schemas.microsoft.com/office/drawing/2014/main" id="{4ED6A6D1-2782-614A-B5FC-AFE0E8D832F9}"/>
              </a:ext>
            </a:extLst>
          </p:cNvPr>
          <p:cNvSpPr/>
          <p:nvPr/>
        </p:nvSpPr>
        <p:spPr>
          <a:xfrm>
            <a:off x="6331328" y="1157811"/>
            <a:ext cx="5520246" cy="1328023"/>
          </a:xfrm>
          <a:prstGeom prst="roundRect">
            <a:avLst/>
          </a:prstGeom>
          <a:solidFill>
            <a:srgbClr val="A90D33">
              <a:alpha val="17000"/>
            </a:srgbClr>
          </a:solidFill>
        </p:spPr>
        <p:txBody>
          <a:bodyPr wrap="square">
            <a:spAutoFit/>
          </a:bodyPr>
          <a:lstStyle/>
          <a:p>
            <a:pPr marL="0" lvl="1">
              <a:buClr>
                <a:schemeClr val="bg1"/>
              </a:buClr>
            </a:pPr>
            <a:r>
              <a:rPr lang="en-US" dirty="0">
                <a:latin typeface="Calibri" panose="020F0502020204030204" pitchFamily="34" charset="0"/>
                <a:cs typeface="Calibri" panose="020F0502020204030204" pitchFamily="34" charset="0"/>
              </a:rPr>
              <a:t>Agent based model</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Stochastic – cell-cell interactions</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Spatiotemporal – granuloma formation </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Allow for heterogeneity – variability in model</a:t>
            </a:r>
          </a:p>
        </p:txBody>
      </p:sp>
      <p:sp>
        <p:nvSpPr>
          <p:cNvPr id="18" name="Rounded Rectangle 17">
            <a:extLst>
              <a:ext uri="{FF2B5EF4-FFF2-40B4-BE49-F238E27FC236}">
                <a16:creationId xmlns:a16="http://schemas.microsoft.com/office/drawing/2014/main" id="{3EA64634-3664-4B45-AD97-0762B4347F3A}"/>
              </a:ext>
            </a:extLst>
          </p:cNvPr>
          <p:cNvSpPr/>
          <p:nvPr/>
        </p:nvSpPr>
        <p:spPr>
          <a:xfrm>
            <a:off x="1530337" y="1157812"/>
            <a:ext cx="3738107" cy="1328023"/>
          </a:xfrm>
          <a:prstGeom prst="roundRect">
            <a:avLst/>
          </a:prstGeom>
          <a:solidFill>
            <a:srgbClr val="A90D33">
              <a:alpha val="17000"/>
            </a:srgbClr>
          </a:solidFill>
        </p:spPr>
        <p:txBody>
          <a:bodyPr wrap="square">
            <a:spAutoFit/>
          </a:bodyPr>
          <a:lstStyle/>
          <a:p>
            <a:pPr marL="0" lvl="1">
              <a:buClr>
                <a:schemeClr val="bg1"/>
              </a:buClr>
            </a:pPr>
            <a:r>
              <a:rPr lang="en-US" i="1" dirty="0">
                <a:latin typeface="Calibri" panose="020F0502020204030204" pitchFamily="34" charset="0"/>
                <a:cs typeface="Calibri" panose="020F0502020204030204" pitchFamily="34" charset="0"/>
              </a:rPr>
              <a:t>In vitro </a:t>
            </a:r>
            <a:r>
              <a:rPr lang="en-US" dirty="0">
                <a:latin typeface="Calibri" panose="020F0502020204030204" pitchFamily="34" charset="0"/>
                <a:cs typeface="Calibri" panose="020F0502020204030204" pitchFamily="34" charset="0"/>
              </a:rPr>
              <a:t>model</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Donor specific</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Flexible</a:t>
            </a:r>
          </a:p>
          <a:p>
            <a:pPr marL="573074" lvl="1" indent="-342891">
              <a:buClr>
                <a:schemeClr val="tx1"/>
              </a:buClr>
              <a:buFont typeface="Wingdings" pitchFamily="2" charset="2"/>
              <a:buChar char="v"/>
            </a:pPr>
            <a:r>
              <a:rPr lang="en-US" dirty="0">
                <a:latin typeface="Calibri" panose="020F0502020204030204" pitchFamily="34" charset="0"/>
                <a:cs typeface="Calibri" panose="020F0502020204030204" pitchFamily="34" charset="0"/>
              </a:rPr>
              <a:t>Mimics granuloma structure</a:t>
            </a:r>
          </a:p>
        </p:txBody>
      </p:sp>
    </p:spTree>
    <p:extLst>
      <p:ext uri="{BB962C8B-B14F-4D97-AF65-F5344CB8AC3E}">
        <p14:creationId xmlns:p14="http://schemas.microsoft.com/office/powerpoint/2010/main" val="33315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spcBef>
                <a:spcPts val="0"/>
              </a:spcBef>
              <a:spcAft>
                <a:spcPts val="0"/>
              </a:spcAft>
            </a:pPr>
            <a:r>
              <a:rPr lang="en-US" sz="1200" b="1" i="0" dirty="0">
                <a:solidFill>
                  <a:schemeClr val="tx1">
                    <a:lumMod val="75000"/>
                    <a:lumOff val="25000"/>
                  </a:schemeClr>
                </a:solidFill>
                <a:effectLst/>
              </a:rPr>
              <a:t>For TL1 Predoctoral and Post-Doctoral Awardees</a:t>
            </a:r>
            <a:r>
              <a:rPr lang="en-US" sz="1200" b="0" i="0" dirty="0">
                <a:solidFill>
                  <a:schemeClr val="tx1">
                    <a:lumMod val="75000"/>
                    <a:lumOff val="25000"/>
                  </a:schemeClr>
                </a:solidFill>
                <a:effectLst/>
              </a:rPr>
              <a:t>:  “This project was funded with support from the Indiana Clinical and Translational Sciences Institute which is funded in part by Award Number TL1TR002531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10639</TotalTime>
  <Words>466</Words>
  <Application>Microsoft Macintosh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ＭＳ Ｐゴシック</vt:lpstr>
      <vt:lpstr>ＭＳ Ｐゴシック</vt:lpstr>
      <vt:lpstr>Arial</vt:lpstr>
      <vt:lpstr>Calibri</vt:lpstr>
      <vt:lpstr>Calibri Light</vt:lpstr>
      <vt:lpstr>Times New Roman</vt:lpstr>
      <vt:lpstr>Wingdings</vt:lpstr>
      <vt:lpstr>Default Design</vt:lpstr>
      <vt:lpstr>Office Theme</vt:lpstr>
      <vt:lpstr>PowerPoint Presentation</vt:lpstr>
      <vt:lpstr>LTBI controls bacteria through macrophage activation</vt:lpstr>
      <vt:lpstr>Mechanistic Agent Based Model Calibrated to Experimental Data Data  </vt:lpstr>
      <vt:lpstr>Future implications for patients or the community/ or next steps</vt:lpstr>
      <vt:lpstr> Grant Acknowledgement</vt:lpstr>
    </vt:vector>
  </TitlesOfParts>
  <Company>Indiana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Alexis Hoerter</cp:lastModifiedBy>
  <cp:revision>322</cp:revision>
  <cp:lastPrinted>2019-06-12T19:20:56Z</cp:lastPrinted>
  <dcterms:created xsi:type="dcterms:W3CDTF">2017-12-05T19:51:19Z</dcterms:created>
  <dcterms:modified xsi:type="dcterms:W3CDTF">2023-08-16T18:49:29Z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2023-08-08T14:37:15Z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dd2e8cdc-6743-46c5-acfc-6c1a1f6b739a</vt:lpwstr>
  </property>
  <property fmtid="{D5CDD505-2E9C-101B-9397-08002B2CF9AE}" pid="8" name="MSIP_Label_4044bd30-2ed7-4c9d-9d12-46200872a97b_ContentBits">
    <vt:lpwstr>0</vt:lpwstr>
  </property>
</Properties>
</file>