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8"/>
  </p:notesMasterIdLst>
  <p:handoutMasterIdLst>
    <p:handoutMasterId r:id="rId9"/>
  </p:handoutMasterIdLst>
  <p:sldIdLst>
    <p:sldId id="256" r:id="rId3"/>
    <p:sldId id="359" r:id="rId4"/>
    <p:sldId id="360" r:id="rId5"/>
    <p:sldId id="361" r:id="rId6"/>
    <p:sldId id="363"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7" autoAdjust="0"/>
    <p:restoredTop sz="89202" autoAdjust="0"/>
  </p:normalViewPr>
  <p:slideViewPr>
    <p:cSldViewPr snapToGrid="0">
      <p:cViewPr varScale="1">
        <p:scale>
          <a:sx n="98" d="100"/>
          <a:sy n="98" d="100"/>
        </p:scale>
        <p:origin x="1016" y="184"/>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8/18/23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8/18/23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 by stating the Super Big Results (state them in 3 key points, like an outline)</a:t>
            </a:r>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2465766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creating your 3 slides that will form your 2-minute video, think about how you would present your slides in a TWEET, and use that brief format to guide your points. Provide key takeaways for the most impact.</a:t>
            </a:r>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US" sz="1200" b="0" i="0" dirty="0">
                <a:solidFill>
                  <a:srgbClr val="000000"/>
                </a:solidFill>
                <a:effectLst/>
              </a:rPr>
              <a:t>If your project or training has been supported by the Indiana CTSI, your poster and PowerPoint presentation should include acknowledgement of the appropriate Indiana CTSI grant.</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For your convenience, we have added this list of award sources to the last slide of the PowerPoint template. Please review the list of award sources and delete those that did not contribute to the conduct of the research reported in your presentation.</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If your project or training was supported by other grants, please remember to acknowledge those grants as well.</a:t>
            </a:r>
          </a:p>
          <a:p>
            <a:pPr marL="0" indent="0" algn="l">
              <a:buNone/>
            </a:pPr>
            <a:endParaRPr lang="en-US" sz="1200" dirty="0">
              <a:solidFill>
                <a:srgbClr val="000000"/>
              </a:solidFill>
            </a:endParaRPr>
          </a:p>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8/18/23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8/18/23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8/18/23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8/18/23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8/18/23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8/18/23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75134" y="2111681"/>
            <a:ext cx="8946525" cy="1108952"/>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i="1" dirty="0">
                <a:solidFill>
                  <a:srgbClr val="A90533"/>
                </a:solidFill>
                <a:latin typeface="+mn-lt"/>
              </a:rPr>
              <a:t>Diffusion Magnetic Resonance Imaging and Gene Expression Profiles during Postnatal Mouse Brain Development </a:t>
            </a:r>
          </a:p>
        </p:txBody>
      </p:sp>
      <p:sp>
        <p:nvSpPr>
          <p:cNvPr id="5" name="Subtitle 2"/>
          <p:cNvSpPr txBox="1">
            <a:spLocks/>
          </p:cNvSpPr>
          <p:nvPr/>
        </p:nvSpPr>
        <p:spPr>
          <a:xfrm>
            <a:off x="573879" y="679485"/>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Indiana Clinical and Translational Sciences Institute</a:t>
            </a:r>
          </a:p>
          <a:p>
            <a:pPr>
              <a:spcBef>
                <a:spcPts val="0"/>
              </a:spcBef>
            </a:pPr>
            <a:endParaRPr lang="en-US" sz="2000" b="1" dirty="0">
              <a:solidFill>
                <a:srgbClr val="0C2340"/>
              </a:solidFill>
            </a:endParaRPr>
          </a:p>
        </p:txBody>
      </p:sp>
      <p:cxnSp>
        <p:nvCxnSpPr>
          <p:cNvPr id="8" name="Straight Connector 7"/>
          <p:cNvCxnSpPr/>
          <p:nvPr/>
        </p:nvCxnSpPr>
        <p:spPr>
          <a:xfrm flipV="1">
            <a:off x="0" y="4577897"/>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9" y="482603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1232581" y="3182653"/>
            <a:ext cx="9726830" cy="923330"/>
          </a:xfrm>
          <a:prstGeom prst="rect">
            <a:avLst/>
          </a:prstGeom>
          <a:noFill/>
        </p:spPr>
        <p:txBody>
          <a:bodyPr wrap="none" rtlCol="0">
            <a:spAutoFit/>
          </a:bodyPr>
          <a:lstStyle/>
          <a:p>
            <a:endParaRPr lang="en-US" dirty="0">
              <a:solidFill>
                <a:srgbClr val="A90533"/>
              </a:solidFill>
            </a:endParaRPr>
          </a:p>
          <a:p>
            <a:pPr algn="ctr"/>
            <a:r>
              <a:rPr lang="en-US" dirty="0">
                <a:solidFill>
                  <a:srgbClr val="A90533"/>
                </a:solidFill>
              </a:rPr>
              <a:t>Xinyue Han</a:t>
            </a:r>
          </a:p>
          <a:p>
            <a:pPr algn="ctr"/>
            <a:r>
              <a:rPr lang="en-US" dirty="0">
                <a:solidFill>
                  <a:srgbClr val="A90533"/>
                </a:solidFill>
              </a:rPr>
              <a:t>Postdoc Fellow, Department of Radiology and Imaging Sciences, Indiana University School of Medicine</a:t>
            </a:r>
          </a:p>
        </p:txBody>
      </p:sp>
      <p:sp>
        <p:nvSpPr>
          <p:cNvPr id="10" name="Subtitle 2"/>
          <p:cNvSpPr txBox="1">
            <a:spLocks/>
          </p:cNvSpPr>
          <p:nvPr/>
        </p:nvSpPr>
        <p:spPr>
          <a:xfrm>
            <a:off x="726278" y="1477712"/>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2023 Annual Meeting </a:t>
            </a:r>
            <a:endParaRPr lang="en-US" sz="2000" b="1" dirty="0">
              <a:solidFill>
                <a:srgbClr val="0C2340"/>
              </a:solidFill>
            </a:endParaRPr>
          </a:p>
        </p:txBody>
      </p:sp>
    </p:spTree>
    <p:extLst>
      <p:ext uri="{BB962C8B-B14F-4D97-AF65-F5344CB8AC3E}">
        <p14:creationId xmlns:p14="http://schemas.microsoft.com/office/powerpoint/2010/main" val="84174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Results</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r>
              <a:rPr lang="en-US" sz="2400" dirty="0"/>
              <a:t>This study highlights the dynamic relationship between genetic regulation and brain microstructural changes captured by diffusion tensor imaging (DTI). </a:t>
            </a:r>
          </a:p>
          <a:p>
            <a:pPr marL="457200" indent="-457200">
              <a:buFont typeface="Arial" panose="020B0604020202020204" pitchFamily="34" charset="0"/>
              <a:buChar char="•"/>
            </a:pPr>
            <a:r>
              <a:rPr lang="en-US" sz="2400" dirty="0"/>
              <a:t>DTI can reveal tissue microstructure changes within the brain, making DTI metrics promising imaging biomarkers for both neurodegenerative conditions and brain developments.</a:t>
            </a:r>
          </a:p>
          <a:p>
            <a:pPr marL="457200" indent="-457200">
              <a:buFont typeface="Arial" panose="020B0604020202020204" pitchFamily="34" charset="0"/>
              <a:buChar char="•"/>
            </a:pPr>
            <a:r>
              <a:rPr lang="en-US" sz="2400" dirty="0"/>
              <a:t>Spatial transcriptomics can explain the tissue microstructure changes during brain development at the genetic level.</a:t>
            </a:r>
          </a:p>
          <a:p>
            <a:pPr marL="457200" indent="-457200">
              <a:buFont typeface="Arial" panose="020B0604020202020204" pitchFamily="34" charset="0"/>
              <a:buChar char="•"/>
            </a:pPr>
            <a:r>
              <a:rPr lang="en-US" sz="2400" dirty="0"/>
              <a:t>We found that the brain tissue diffusion changes captured by DTI during postnatal development are associated with unique </a:t>
            </a:r>
            <a:r>
              <a:rPr lang="en-US" sz="2400" dirty="0" err="1"/>
              <a:t>spatio</a:t>
            </a:r>
            <a:r>
              <a:rPr lang="en-US" sz="2400" dirty="0"/>
              <a:t>-temporal gene expression profiles.</a:t>
            </a:r>
          </a:p>
        </p:txBody>
      </p:sp>
    </p:spTree>
    <p:extLst>
      <p:ext uri="{BB962C8B-B14F-4D97-AF65-F5344CB8AC3E}">
        <p14:creationId xmlns:p14="http://schemas.microsoft.com/office/powerpoint/2010/main" val="181511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 and Findings</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r>
              <a:rPr lang="en-US" sz="2400" dirty="0"/>
              <a:t>We explored the correlation between DTI and the </a:t>
            </a:r>
            <a:r>
              <a:rPr lang="en-US" sz="2400" dirty="0" err="1"/>
              <a:t>spatio</a:t>
            </a:r>
            <a:r>
              <a:rPr lang="en-US" sz="2400" dirty="0"/>
              <a:t>-temporal profiles of gene expression, based on region-of-interest (ROI) from Allen Developing Mouse Brain Atlas (ADMBA). </a:t>
            </a:r>
          </a:p>
          <a:p>
            <a:pPr marL="457200" indent="-457200">
              <a:buFont typeface="Arial" panose="020B0604020202020204" pitchFamily="34" charset="0"/>
              <a:buChar char="•"/>
            </a:pPr>
            <a:r>
              <a:rPr lang="en-US" sz="2400" dirty="0"/>
              <a:t>We extracted DTI metrics— axial diffusivity (AD), fractional anisotropy (FA), mean diffusivity (MD), and radial diffusivity (RD) from postnatal P4 and P14 mice. Then we selected 11 distinct ROIs from ADMBA. </a:t>
            </a:r>
          </a:p>
          <a:p>
            <a:pPr marL="457200" indent="-457200">
              <a:buFont typeface="Arial" panose="020B0604020202020204" pitchFamily="34" charset="0"/>
              <a:buChar char="•"/>
            </a:pPr>
            <a:r>
              <a:rPr lang="en-US" sz="2400" dirty="0"/>
              <a:t>We analyzed </a:t>
            </a:r>
            <a:r>
              <a:rPr lang="en-US" sz="2400" dirty="0" err="1"/>
              <a:t>spatio</a:t>
            </a:r>
            <a:r>
              <a:rPr lang="en-US" sz="2400" dirty="0"/>
              <a:t>-temporal gene expression profiles by using expression density data of 2002 genes of interest at P4 and P14 from these 11 brain ROIs. </a:t>
            </a:r>
          </a:p>
          <a:p>
            <a:pPr marL="457200" indent="-457200">
              <a:buFont typeface="Arial" panose="020B0604020202020204" pitchFamily="34" charset="0"/>
              <a:buChar char="•"/>
            </a:pPr>
            <a:r>
              <a:rPr lang="en-US" sz="2400" dirty="0"/>
              <a:t>By using partial least squares (PLS) regression, we identified the first two PLS components of all genes, and they are negatively correlated to DTI. </a:t>
            </a:r>
          </a:p>
        </p:txBody>
      </p:sp>
    </p:spTree>
    <p:extLst>
      <p:ext uri="{BB962C8B-B14F-4D97-AF65-F5344CB8AC3E}">
        <p14:creationId xmlns:p14="http://schemas.microsoft.com/office/powerpoint/2010/main" val="320420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Significance</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r>
              <a:rPr lang="en-US" sz="2400" dirty="0"/>
              <a:t>This research contributes to our understanding of brain development in both macro and micro scales.</a:t>
            </a:r>
          </a:p>
          <a:p>
            <a:pPr marL="457200" indent="-457200">
              <a:buFont typeface="Arial" panose="020B0604020202020204" pitchFamily="34" charset="0"/>
              <a:buChar char="•"/>
            </a:pPr>
            <a:r>
              <a:rPr lang="en-US" sz="2400" dirty="0"/>
              <a:t>This research provides potential avenues for investigating neurodevelopmental disorders and neurodegenerative diseases using non-invasive imaging techniques.</a:t>
            </a:r>
          </a:p>
          <a:p>
            <a:pPr marL="457200" indent="-457200">
              <a:buFont typeface="Arial" panose="020B0604020202020204" pitchFamily="34" charset="0"/>
              <a:buChar char="•"/>
            </a:pPr>
            <a:r>
              <a:rPr lang="en-US" sz="2400" dirty="0"/>
              <a:t>This work will be published in prestigious peer-reviewed international journals and presented in top-tier international conferences.</a:t>
            </a:r>
          </a:p>
        </p:txBody>
      </p:sp>
    </p:spTree>
    <p:extLst>
      <p:ext uri="{BB962C8B-B14F-4D97-AF65-F5344CB8AC3E}">
        <p14:creationId xmlns:p14="http://schemas.microsoft.com/office/powerpoint/2010/main" val="333153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609428" y="1128889"/>
            <a:ext cx="10973153" cy="4736652"/>
          </a:xfrm>
        </p:spPr>
        <p:txBody>
          <a:bodyPr/>
          <a:lstStyle/>
          <a:p>
            <a:pPr>
              <a:spcBef>
                <a:spcPts val="0"/>
              </a:spcBef>
              <a:spcAft>
                <a:spcPts val="0"/>
              </a:spcAft>
            </a:pPr>
            <a:r>
              <a:rPr lang="en-US" sz="2400" b="0" i="0" dirty="0">
                <a:solidFill>
                  <a:schemeClr val="tx1">
                    <a:lumMod val="75000"/>
                    <a:lumOff val="25000"/>
                  </a:schemeClr>
                </a:solidFill>
                <a:effectLst/>
              </a:rPr>
              <a:t>The MRI images were acquired in the Center for In Vivo Microscopy at Duke University with the support of NIH P41 EB015897. </a:t>
            </a:r>
          </a:p>
          <a:p>
            <a:pPr>
              <a:spcBef>
                <a:spcPts val="0"/>
              </a:spcBef>
              <a:spcAft>
                <a:spcPts val="0"/>
              </a:spcAft>
            </a:pPr>
            <a:r>
              <a:rPr lang="en-US" sz="2400" b="0" i="0" dirty="0">
                <a:solidFill>
                  <a:schemeClr val="tx1">
                    <a:lumMod val="75000"/>
                    <a:lumOff val="25000"/>
                  </a:schemeClr>
                </a:solidFill>
                <a:effectLst/>
              </a:rPr>
              <a:t>This project was supported by the NIH R01 NS125020, Ralph W. and Grace M. Showalter Research Award, Indiana Center for Diabetes and Metabolic Diseases Pilot and Feasibility Grant, and IUSM Roberts Drug Discovery Fund &amp; TREAT-AD Center Grant. </a:t>
            </a:r>
          </a:p>
          <a:p>
            <a:pPr marL="0" indent="0" algn="l">
              <a:buNone/>
            </a:pPr>
            <a:endParaRPr lang="en-US" sz="2400" dirty="0">
              <a:solidFill>
                <a:srgbClr val="000000"/>
              </a:solidFill>
            </a:endParaRPr>
          </a:p>
        </p:txBody>
      </p:sp>
    </p:spTree>
    <p:extLst>
      <p:ext uri="{BB962C8B-B14F-4D97-AF65-F5344CB8AC3E}">
        <p14:creationId xmlns:p14="http://schemas.microsoft.com/office/powerpoint/2010/main" val="3905540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5518</TotalTime>
  <Words>535</Words>
  <Application>Microsoft Macintosh PowerPoint</Application>
  <PresentationFormat>Widescreen</PresentationFormat>
  <Paragraphs>35</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Default Design</vt:lpstr>
      <vt:lpstr>Office Theme</vt:lpstr>
      <vt:lpstr>PowerPoint Presentation</vt:lpstr>
      <vt:lpstr>Main Results</vt:lpstr>
      <vt:lpstr>Methodology and Findings</vt:lpstr>
      <vt:lpstr>Significance</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Han, Xinyue</cp:lastModifiedBy>
  <cp:revision>291</cp:revision>
  <cp:lastPrinted>2019-06-12T19:20:56Z</cp:lastPrinted>
  <dcterms:created xsi:type="dcterms:W3CDTF">2017-12-05T19:51:19Z</dcterms:created>
  <dcterms:modified xsi:type="dcterms:W3CDTF">2023-08-18T17:59:27Z</dcterms:modified>
</cp:coreProperties>
</file>