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8"/>
  </p:notesMasterIdLst>
  <p:handoutMasterIdLst>
    <p:handoutMasterId r:id="rId9"/>
  </p:handoutMasterIdLst>
  <p:sldIdLst>
    <p:sldId id="256" r:id="rId3"/>
    <p:sldId id="369" r:id="rId4"/>
    <p:sldId id="360" r:id="rId5"/>
    <p:sldId id="372" r:id="rId6"/>
    <p:sldId id="363"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BBE0E3"/>
    <a:srgbClr val="A90533"/>
    <a:srgbClr val="66CCFF"/>
    <a:srgbClr val="99CCFF"/>
    <a:srgbClr val="CCFFFF"/>
    <a:srgbClr val="CCECFF"/>
    <a:srgbClr val="0099FF"/>
    <a:srgbClr val="000000"/>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59" autoAdjust="0"/>
    <p:restoredTop sz="89172" autoAdjust="0"/>
  </p:normalViewPr>
  <p:slideViewPr>
    <p:cSldViewPr snapToGrid="0">
      <p:cViewPr varScale="1">
        <p:scale>
          <a:sx n="72" d="100"/>
          <a:sy n="72" d="100"/>
        </p:scale>
        <p:origin x="224" y="712"/>
      </p:cViewPr>
      <p:guideLst/>
    </p:cSldViewPr>
  </p:slideViewPr>
  <p:outlineViewPr>
    <p:cViewPr>
      <p:scale>
        <a:sx n="33" d="100"/>
        <a:sy n="33" d="100"/>
      </p:scale>
      <p:origin x="0" y="-27523"/>
    </p:cViewPr>
  </p:outlineViewPr>
  <p:notesTextViewPr>
    <p:cViewPr>
      <p:scale>
        <a:sx n="3" d="2"/>
        <a:sy n="3" d="2"/>
      </p:scale>
      <p:origin x="0" y="0"/>
    </p:cViewPr>
  </p:notesTextViewPr>
  <p:sorterViewPr>
    <p:cViewPr>
      <p:scale>
        <a:sx n="100" d="100"/>
        <a:sy n="100" d="100"/>
      </p:scale>
      <p:origin x="0" y="-3115"/>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B359B7-BFC4-4AD4-A053-0E478061A69E}" type="datetimeFigureOut">
              <a:rPr lang="en-US" smtClean="0"/>
              <a:t>8/9/23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826D61-1F2C-4E92-8181-1D603ACC5DCB}" type="slidenum">
              <a:rPr lang="en-US" smtClean="0"/>
              <a:t>‹#›</a:t>
            </a:fld>
            <a:endParaRPr lang="en-US" dirty="0"/>
          </a:p>
        </p:txBody>
      </p:sp>
    </p:spTree>
    <p:extLst>
      <p:ext uri="{BB962C8B-B14F-4D97-AF65-F5344CB8AC3E}">
        <p14:creationId xmlns:p14="http://schemas.microsoft.com/office/powerpoint/2010/main" val="99744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E067F1-D140-4293-8129-1B3AA4107C31}" type="datetimeFigureOut">
              <a:rPr lang="en-US" smtClean="0"/>
              <a:t>8/9/23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25542A-9E4E-4CBE-A1BD-CF535B76B973}" type="slidenum">
              <a:rPr lang="en-US" smtClean="0"/>
              <a:t>‹#›</a:t>
            </a:fld>
            <a:endParaRPr lang="en-US" dirty="0"/>
          </a:p>
        </p:txBody>
      </p:sp>
    </p:spTree>
    <p:extLst>
      <p:ext uri="{BB962C8B-B14F-4D97-AF65-F5344CB8AC3E}">
        <p14:creationId xmlns:p14="http://schemas.microsoft.com/office/powerpoint/2010/main" val="268911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25542A-9E4E-4CBE-A1BD-CF535B76B973}" type="slidenum">
              <a:rPr lang="en-US" smtClean="0"/>
              <a:t>1</a:t>
            </a:fld>
            <a:endParaRPr lang="en-US" dirty="0"/>
          </a:p>
        </p:txBody>
      </p:sp>
    </p:spTree>
    <p:extLst>
      <p:ext uri="{BB962C8B-B14F-4D97-AF65-F5344CB8AC3E}">
        <p14:creationId xmlns:p14="http://schemas.microsoft.com/office/powerpoint/2010/main" val="410704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2</a:t>
            </a:fld>
            <a:endParaRPr lang="en-US" dirty="0"/>
          </a:p>
        </p:txBody>
      </p:sp>
    </p:spTree>
    <p:extLst>
      <p:ext uri="{BB962C8B-B14F-4D97-AF65-F5344CB8AC3E}">
        <p14:creationId xmlns:p14="http://schemas.microsoft.com/office/powerpoint/2010/main" val="298030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3</a:t>
            </a:fld>
            <a:endParaRPr lang="en-US" dirty="0"/>
          </a:p>
        </p:txBody>
      </p:sp>
    </p:spTree>
    <p:extLst>
      <p:ext uri="{BB962C8B-B14F-4D97-AF65-F5344CB8AC3E}">
        <p14:creationId xmlns:p14="http://schemas.microsoft.com/office/powerpoint/2010/main" val="403066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4</a:t>
            </a:fld>
            <a:endParaRPr lang="en-US" dirty="0"/>
          </a:p>
        </p:txBody>
      </p:sp>
    </p:spTree>
    <p:extLst>
      <p:ext uri="{BB962C8B-B14F-4D97-AF65-F5344CB8AC3E}">
        <p14:creationId xmlns:p14="http://schemas.microsoft.com/office/powerpoint/2010/main" val="34945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5</a:t>
            </a:fld>
            <a:endParaRPr lang="en-US" dirty="0"/>
          </a:p>
        </p:txBody>
      </p:sp>
    </p:spTree>
    <p:extLst>
      <p:ext uri="{BB962C8B-B14F-4D97-AF65-F5344CB8AC3E}">
        <p14:creationId xmlns:p14="http://schemas.microsoft.com/office/powerpoint/2010/main" val="175257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81" y="2130559"/>
            <a:ext cx="10362847" cy="1469760"/>
          </a:xfrm>
          <a:prstGeom prst="rect">
            <a:avLst/>
          </a:prstGeom>
        </p:spPr>
        <p:txBody>
          <a:bodyPr lIns="19047" tIns="9523" rIns="19047" bIns="9523"/>
          <a:lstStyle/>
          <a:p>
            <a:r>
              <a:rPr lang="en-US" dirty="0"/>
              <a:t>Click to edit Master title style</a:t>
            </a:r>
          </a:p>
        </p:txBody>
      </p:sp>
      <p:sp>
        <p:nvSpPr>
          <p:cNvPr id="3" name="Subtitle 2"/>
          <p:cNvSpPr>
            <a:spLocks noGrp="1"/>
          </p:cNvSpPr>
          <p:nvPr>
            <p:ph type="subTitle" idx="1"/>
          </p:nvPr>
        </p:nvSpPr>
        <p:spPr>
          <a:xfrm>
            <a:off x="1828712" y="3886070"/>
            <a:ext cx="8534576" cy="1752865"/>
          </a:xfrm>
          <a:prstGeom prst="rect">
            <a:avLst/>
          </a:prstGeom>
        </p:spPr>
        <p:txBody>
          <a:bodyPr lIns="19047" tIns="9523" rIns="19047" bIns="9523"/>
          <a:lstStyle>
            <a:lvl1pPr marL="0" indent="0" algn="ctr">
              <a:buNone/>
              <a:defRPr/>
            </a:lvl1pPr>
            <a:lvl2pPr marL="95235" indent="0" algn="ctr">
              <a:buNone/>
              <a:defRPr/>
            </a:lvl2pPr>
            <a:lvl3pPr marL="190470" indent="0" algn="ctr">
              <a:buNone/>
              <a:defRPr/>
            </a:lvl3pPr>
            <a:lvl4pPr marL="285704" indent="0" algn="ctr">
              <a:buNone/>
              <a:defRPr/>
            </a:lvl4pPr>
            <a:lvl5pPr marL="380939" indent="0" algn="ctr">
              <a:buNone/>
              <a:defRPr/>
            </a:lvl5pPr>
            <a:lvl6pPr marL="476174" indent="0" algn="ctr">
              <a:buNone/>
              <a:defRPr/>
            </a:lvl6pPr>
            <a:lvl7pPr marL="571409" indent="0" algn="ctr">
              <a:buNone/>
              <a:defRPr/>
            </a:lvl7pPr>
            <a:lvl8pPr marL="666643" indent="0" algn="ctr">
              <a:buNone/>
              <a:defRPr/>
            </a:lvl8pPr>
            <a:lvl9pPr marL="761878" indent="0" algn="ctr">
              <a:buNone/>
              <a:defRPr/>
            </a:lvl9pPr>
          </a:lstStyle>
          <a:p>
            <a:r>
              <a:rPr lang="en-US" dirty="0"/>
              <a:t>Click to edit Master subtitle style</a:t>
            </a:r>
          </a:p>
        </p:txBody>
      </p:sp>
    </p:spTree>
    <p:extLst>
      <p:ext uri="{BB962C8B-B14F-4D97-AF65-F5344CB8AC3E}">
        <p14:creationId xmlns:p14="http://schemas.microsoft.com/office/powerpoint/2010/main" val="12826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E686AA-D197-4DC9-87E4-22B244C33152}" type="datetimeFigureOut">
              <a:rPr lang="en-US" smtClean="0"/>
              <a:t>8/9/23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2836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E686AA-D197-4DC9-87E4-22B244C33152}" type="datetimeFigureOut">
              <a:rPr lang="en-US" smtClean="0"/>
              <a:t>8/9/23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287781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686AA-D197-4DC9-87E4-22B244C33152}" type="datetimeFigureOut">
              <a:rPr lang="en-US" smtClean="0"/>
              <a:t>8/9/23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402261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82198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31344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641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9095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27" y="284948"/>
            <a:ext cx="10973154" cy="616125"/>
          </a:xfrm>
          <a:prstGeom prst="rect">
            <a:avLst/>
          </a:prstGeom>
          <a:solidFill>
            <a:srgbClr val="A90533"/>
          </a:solidFill>
        </p:spPr>
        <p:txBody>
          <a:bodyPr lIns="19047" tIns="9523" rIns="19047" bIns="9523"/>
          <a:lstStyle>
            <a:lvl1pPr algn="ctr">
              <a:defRPr sz="3200" b="1"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425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subheading">
    <p:spTree>
      <p:nvGrpSpPr>
        <p:cNvPr id="1" name=""/>
        <p:cNvGrpSpPr/>
        <p:nvPr/>
      </p:nvGrpSpPr>
      <p:grpSpPr>
        <a:xfrm>
          <a:off x="0" y="0"/>
          <a:ext cx="0" cy="0"/>
          <a:chOff x="0" y="0"/>
          <a:chExt cx="0" cy="0"/>
        </a:xfrm>
      </p:grpSpPr>
      <p:sp>
        <p:nvSpPr>
          <p:cNvPr id="3" name="Title 1"/>
          <p:cNvSpPr>
            <a:spLocks noGrp="1"/>
          </p:cNvSpPr>
          <p:nvPr>
            <p:ph type="title"/>
          </p:nvPr>
        </p:nvSpPr>
        <p:spPr>
          <a:xfrm>
            <a:off x="609427" y="284948"/>
            <a:ext cx="7563728" cy="616125"/>
          </a:xfrm>
          <a:prstGeom prst="rect">
            <a:avLst/>
          </a:prstGeom>
          <a:solidFill>
            <a:srgbClr val="A90533"/>
          </a:solidFill>
        </p:spPr>
        <p:txBody>
          <a:bodyPr lIns="19047" tIns="9523" rIns="19047" bIns="9523"/>
          <a:lstStyle>
            <a:lvl1pPr marL="182880" algn="l">
              <a:defRPr sz="3200" b="1" baseline="0">
                <a:solidFill>
                  <a:schemeClr val="bg1"/>
                </a:solidFill>
              </a:defRPr>
            </a:lvl1pPr>
          </a:lstStyle>
          <a:p>
            <a:r>
              <a:rPr lang="en-US" dirty="0"/>
              <a:t>Click to edit Master title style</a:t>
            </a:r>
          </a:p>
        </p:txBody>
      </p:sp>
      <p:sp>
        <p:nvSpPr>
          <p:cNvPr id="4"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9"/>
          <p:cNvSpPr>
            <a:spLocks noGrp="1"/>
          </p:cNvSpPr>
          <p:nvPr>
            <p:ph type="body" sz="quarter" idx="10"/>
          </p:nvPr>
        </p:nvSpPr>
        <p:spPr>
          <a:xfrm>
            <a:off x="8173155" y="284947"/>
            <a:ext cx="3206068" cy="252412"/>
          </a:xfrm>
          <a:prstGeom prst="rect">
            <a:avLst/>
          </a:prstGeom>
        </p:spPr>
        <p:txBody>
          <a:bodyPr>
            <a:noAutofit/>
          </a:bodyPr>
          <a:lstStyle>
            <a:lvl1pPr marL="0" indent="0" algn="r">
              <a:buNone/>
              <a:defRPr sz="1100" b="0" i="0" spc="0" baseline="0">
                <a:solidFill>
                  <a:srgbClr val="A6A6A6"/>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4799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48765" y="2208084"/>
            <a:ext cx="10973153" cy="1214385"/>
          </a:xfrm>
          <a:prstGeom prst="rect">
            <a:avLst/>
          </a:prstGeom>
          <a:solidFill>
            <a:srgbClr val="A90533"/>
          </a:solidFill>
        </p:spPr>
        <p:txBody>
          <a:bodyPr lIns="19047" tIns="9523" rIns="19047" bIns="9523"/>
          <a:lstStyle>
            <a:lvl1pPr>
              <a:lnSpc>
                <a:spcPct val="150000"/>
              </a:lnSpc>
              <a:spcBef>
                <a:spcPts val="3000"/>
              </a:spcBef>
              <a:defRPr b="1">
                <a:solidFill>
                  <a:schemeClr val="bg1"/>
                </a:solidFill>
              </a:defRPr>
            </a:lvl1pPr>
          </a:lstStyle>
          <a:p>
            <a:r>
              <a:rPr lang="en-US" dirty="0"/>
              <a:t>Click to edit Closing Slide</a:t>
            </a:r>
          </a:p>
        </p:txBody>
      </p:sp>
    </p:spTree>
    <p:extLst>
      <p:ext uri="{BB962C8B-B14F-4D97-AF65-F5344CB8AC3E}">
        <p14:creationId xmlns:p14="http://schemas.microsoft.com/office/powerpoint/2010/main" val="179271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E686AA-D197-4DC9-87E4-22B244C33152}" type="datetimeFigureOut">
              <a:rPr lang="en-US" smtClean="0"/>
              <a:t>8/9/23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6550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5037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686AA-D197-4DC9-87E4-22B244C33152}" type="datetimeFigureOut">
              <a:rPr lang="en-US" smtClean="0"/>
              <a:t>8/9/23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954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E686AA-D197-4DC9-87E4-22B244C33152}" type="datetimeFigureOut">
              <a:rPr lang="en-US" smtClean="0"/>
              <a:t>8/9/23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29673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7"/>
          <p:cNvSpPr txBox="1">
            <a:spLocks noChangeArrowheads="1"/>
          </p:cNvSpPr>
          <p:nvPr userDrawn="1"/>
        </p:nvSpPr>
        <p:spPr bwMode="auto">
          <a:xfrm>
            <a:off x="7373910" y="6318251"/>
            <a:ext cx="4457700" cy="157163"/>
          </a:xfrm>
          <a:prstGeom prst="rect">
            <a:avLst/>
          </a:prstGeom>
          <a:noFill/>
          <a:ln>
            <a:noFill/>
          </a:ln>
        </p:spPr>
        <p:txBody>
          <a:bodyPr lIns="19047" tIns="9523" rIns="19047" bIns="952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900" cap="all" dirty="0">
                <a:solidFill>
                  <a:schemeClr val="bg2"/>
                </a:solidFill>
                <a:latin typeface="Calibri" charset="0"/>
                <a:cs typeface="Calibri" charset="0"/>
              </a:rPr>
              <a:t>Improving Health through</a:t>
            </a:r>
            <a:r>
              <a:rPr lang="en-US" sz="900" cap="all" baseline="0" dirty="0">
                <a:solidFill>
                  <a:schemeClr val="bg2"/>
                </a:solidFill>
                <a:latin typeface="Calibri" charset="0"/>
                <a:cs typeface="Calibri" charset="0"/>
              </a:rPr>
              <a:t> Research</a:t>
            </a:r>
            <a:endParaRPr lang="en-US" sz="900" cap="all" dirty="0">
              <a:solidFill>
                <a:schemeClr val="bg2"/>
              </a:solidFill>
              <a:latin typeface="Calibri" charset="0"/>
              <a:cs typeface="Calibri" charset="0"/>
            </a:endParaRPr>
          </a:p>
        </p:txBody>
      </p:sp>
      <p:sp>
        <p:nvSpPr>
          <p:cNvPr id="1063" name="Line 39"/>
          <p:cNvSpPr>
            <a:spLocks noChangeShapeType="1"/>
          </p:cNvSpPr>
          <p:nvPr userDrawn="1"/>
        </p:nvSpPr>
        <p:spPr bwMode="auto">
          <a:xfrm>
            <a:off x="0" y="6126163"/>
            <a:ext cx="12192000" cy="0"/>
          </a:xfrm>
          <a:prstGeom prst="line">
            <a:avLst/>
          </a:prstGeom>
          <a:noFill/>
          <a:ln w="9525" cap="flat" cmpd="sng" algn="ctr">
            <a:solidFill>
              <a:schemeClr val="accent6">
                <a:lumMod val="75000"/>
              </a:schemeClr>
            </a:solidFill>
            <a:prstDash val="solid"/>
            <a:round/>
            <a:headEnd type="none" w="med" len="med"/>
            <a:tailEnd type="none" w="med" len="med"/>
          </a:ln>
          <a:effectLst/>
        </p:spPr>
        <p:txBody>
          <a:bodyPr lIns="19047" tIns="9523" rIns="19047" bIns="9523"/>
          <a:lstStyle/>
          <a:p>
            <a:pPr eaLnBrk="1" hangingPunct="1">
              <a:defRPr/>
            </a:pPr>
            <a:endParaRPr lang="en-US" sz="1800" dirty="0">
              <a:latin typeface="Arial" charset="0"/>
              <a:ea typeface="+mn-ea"/>
            </a:endParaRPr>
          </a:p>
        </p:txBody>
      </p:sp>
      <p:sp>
        <p:nvSpPr>
          <p:cNvPr id="1028" name="Rectangle 13"/>
          <p:cNvSpPr>
            <a:spLocks noChangeArrowheads="1"/>
          </p:cNvSpPr>
          <p:nvPr userDrawn="1"/>
        </p:nvSpPr>
        <p:spPr bwMode="auto">
          <a:xfrm>
            <a:off x="10366878" y="6484939"/>
            <a:ext cx="1464734" cy="173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9047" tIns="9523" rIns="19047" bIns="9523">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1000" u="sng" dirty="0">
                <a:solidFill>
                  <a:schemeClr val="accent2"/>
                </a:solidFill>
                <a:latin typeface="Calibri" charset="0"/>
              </a:rPr>
              <a:t>indianactsi.org</a:t>
            </a:r>
          </a:p>
        </p:txBody>
      </p:sp>
      <p:pic>
        <p:nvPicPr>
          <p:cNvPr id="7" name="Picture 6" descr="ctsi_ppt.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1680" y="6234907"/>
            <a:ext cx="1581003" cy="5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5921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6" r:id="rId3"/>
    <p:sldLayoutId id="2147483705" r:id="rId4"/>
    <p:sldLayoutId id="2147483706" r:id="rId5"/>
  </p:sldLayoutIdLst>
  <p:txStyles>
    <p:titleStyle>
      <a:lvl1pPr algn="ctr" defTabSz="912813"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p:bodyStyle>
    <p:otherStyle>
      <a:defPPr>
        <a:defRPr lang="en-US"/>
      </a:defPPr>
      <a:lvl1pPr marL="0" algn="l" defTabSz="190470" rtl="0" eaLnBrk="1" latinLnBrk="0" hangingPunct="1">
        <a:defRPr sz="400" kern="1200">
          <a:solidFill>
            <a:schemeClr val="tx1"/>
          </a:solidFill>
          <a:latin typeface="+mn-lt"/>
          <a:ea typeface="+mn-ea"/>
          <a:cs typeface="+mn-cs"/>
        </a:defRPr>
      </a:lvl1pPr>
      <a:lvl2pPr marL="95235" algn="l" defTabSz="190470" rtl="0" eaLnBrk="1" latinLnBrk="0" hangingPunct="1">
        <a:defRPr sz="400" kern="1200">
          <a:solidFill>
            <a:schemeClr val="tx1"/>
          </a:solidFill>
          <a:latin typeface="+mn-lt"/>
          <a:ea typeface="+mn-ea"/>
          <a:cs typeface="+mn-cs"/>
        </a:defRPr>
      </a:lvl2pPr>
      <a:lvl3pPr marL="190470" algn="l" defTabSz="190470" rtl="0" eaLnBrk="1" latinLnBrk="0" hangingPunct="1">
        <a:defRPr sz="400" kern="1200">
          <a:solidFill>
            <a:schemeClr val="tx1"/>
          </a:solidFill>
          <a:latin typeface="+mn-lt"/>
          <a:ea typeface="+mn-ea"/>
          <a:cs typeface="+mn-cs"/>
        </a:defRPr>
      </a:lvl3pPr>
      <a:lvl4pPr marL="285704" algn="l" defTabSz="190470" rtl="0" eaLnBrk="1" latinLnBrk="0" hangingPunct="1">
        <a:defRPr sz="400" kern="1200">
          <a:solidFill>
            <a:schemeClr val="tx1"/>
          </a:solidFill>
          <a:latin typeface="+mn-lt"/>
          <a:ea typeface="+mn-ea"/>
          <a:cs typeface="+mn-cs"/>
        </a:defRPr>
      </a:lvl4pPr>
      <a:lvl5pPr marL="380939" algn="l" defTabSz="190470" rtl="0" eaLnBrk="1" latinLnBrk="0" hangingPunct="1">
        <a:defRPr sz="400" kern="1200">
          <a:solidFill>
            <a:schemeClr val="tx1"/>
          </a:solidFill>
          <a:latin typeface="+mn-lt"/>
          <a:ea typeface="+mn-ea"/>
          <a:cs typeface="+mn-cs"/>
        </a:defRPr>
      </a:lvl5pPr>
      <a:lvl6pPr marL="476174" algn="l" defTabSz="190470" rtl="0" eaLnBrk="1" latinLnBrk="0" hangingPunct="1">
        <a:defRPr sz="400" kern="1200">
          <a:solidFill>
            <a:schemeClr val="tx1"/>
          </a:solidFill>
          <a:latin typeface="+mn-lt"/>
          <a:ea typeface="+mn-ea"/>
          <a:cs typeface="+mn-cs"/>
        </a:defRPr>
      </a:lvl6pPr>
      <a:lvl7pPr marL="571409" algn="l" defTabSz="190470" rtl="0" eaLnBrk="1" latinLnBrk="0" hangingPunct="1">
        <a:defRPr sz="400" kern="1200">
          <a:solidFill>
            <a:schemeClr val="tx1"/>
          </a:solidFill>
          <a:latin typeface="+mn-lt"/>
          <a:ea typeface="+mn-ea"/>
          <a:cs typeface="+mn-cs"/>
        </a:defRPr>
      </a:lvl7pPr>
      <a:lvl8pPr marL="666643" algn="l" defTabSz="190470" rtl="0" eaLnBrk="1" latinLnBrk="0" hangingPunct="1">
        <a:defRPr sz="400" kern="1200">
          <a:solidFill>
            <a:schemeClr val="tx1"/>
          </a:solidFill>
          <a:latin typeface="+mn-lt"/>
          <a:ea typeface="+mn-ea"/>
          <a:cs typeface="+mn-cs"/>
        </a:defRPr>
      </a:lvl8pPr>
      <a:lvl9pPr marL="761878" algn="l" defTabSz="190470" rtl="0" eaLnBrk="1" latinLnBrk="0" hangingPunct="1">
        <a:defRPr sz="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686AA-D197-4DC9-87E4-22B244C33152}" type="datetimeFigureOut">
              <a:rPr lang="en-US" smtClean="0"/>
              <a:t>8/9/23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A912-7305-420C-A467-1AF4AA7B297E}" type="slidenum">
              <a:rPr lang="en-US" smtClean="0"/>
              <a:t>‹#›</a:t>
            </a:fld>
            <a:endParaRPr lang="en-US" dirty="0"/>
          </a:p>
        </p:txBody>
      </p:sp>
    </p:spTree>
    <p:extLst>
      <p:ext uri="{BB962C8B-B14F-4D97-AF65-F5344CB8AC3E}">
        <p14:creationId xmlns:p14="http://schemas.microsoft.com/office/powerpoint/2010/main" val="38728287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2.xml"/><Relationship Id="rId7" Type="http://schemas.openxmlformats.org/officeDocument/2006/relationships/image" Target="../media/image6.sv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6.sv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1763" y="1984616"/>
            <a:ext cx="9248466" cy="11089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r>
              <a:rPr lang="en-US" sz="2800" b="1" i="1" dirty="0">
                <a:solidFill>
                  <a:srgbClr val="A90533"/>
                </a:solidFill>
                <a:effectLst/>
                <a:latin typeface="+mn-lt"/>
                <a:ea typeface="Times New Roman" panose="02020603050405020304" pitchFamily="18" charset="0"/>
              </a:rPr>
              <a:t>Out of Sight, Out of Mind: Using visual perception to probe subtle effects of mild traumatic brain injury on cortical physiology. </a:t>
            </a:r>
            <a:endParaRPr lang="en-US" sz="2800" i="1" dirty="0">
              <a:solidFill>
                <a:srgbClr val="A90533"/>
              </a:solidFill>
              <a:effectLst/>
              <a:latin typeface="+mn-lt"/>
              <a:ea typeface="Times New Roman" panose="02020603050405020304" pitchFamily="18" charset="0"/>
            </a:endParaRPr>
          </a:p>
        </p:txBody>
      </p:sp>
      <p:sp>
        <p:nvSpPr>
          <p:cNvPr id="5" name="Subtitle 2"/>
          <p:cNvSpPr txBox="1">
            <a:spLocks/>
          </p:cNvSpPr>
          <p:nvPr/>
        </p:nvSpPr>
        <p:spPr>
          <a:xfrm>
            <a:off x="573879" y="679485"/>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Indiana Clinical and Translational Sciences Institute</a:t>
            </a:r>
          </a:p>
          <a:p>
            <a:pPr>
              <a:spcBef>
                <a:spcPts val="0"/>
              </a:spcBef>
            </a:pPr>
            <a:endParaRPr lang="en-US" sz="2000" b="1" dirty="0">
              <a:solidFill>
                <a:srgbClr val="0C2340"/>
              </a:solidFill>
            </a:endParaRPr>
          </a:p>
        </p:txBody>
      </p:sp>
      <p:cxnSp>
        <p:nvCxnSpPr>
          <p:cNvPr id="8" name="Straight Connector 7"/>
          <p:cNvCxnSpPr/>
          <p:nvPr/>
        </p:nvCxnSpPr>
        <p:spPr>
          <a:xfrm flipV="1">
            <a:off x="0" y="4577897"/>
            <a:ext cx="12192000" cy="35780"/>
          </a:xfrm>
          <a:prstGeom prst="line">
            <a:avLst/>
          </a:prstGeom>
          <a:ln w="63500">
            <a:solidFill>
              <a:srgbClr val="0C234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580249" y="4826037"/>
            <a:ext cx="5031501" cy="1750249"/>
          </a:xfrm>
          <a:prstGeom prst="rect">
            <a:avLst/>
          </a:prstGeom>
        </p:spPr>
      </p:pic>
      <p:sp>
        <p:nvSpPr>
          <p:cNvPr id="6" name="Title 1"/>
          <p:cNvSpPr txBox="1">
            <a:spLocks/>
          </p:cNvSpPr>
          <p:nvPr/>
        </p:nvSpPr>
        <p:spPr>
          <a:xfrm>
            <a:off x="1622734" y="3675347"/>
            <a:ext cx="8946525" cy="5877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rgbClr val="A90533"/>
              </a:solidFill>
              <a:latin typeface="+mn-lt"/>
            </a:endParaRPr>
          </a:p>
        </p:txBody>
      </p:sp>
      <p:sp>
        <p:nvSpPr>
          <p:cNvPr id="2" name="TextBox 1"/>
          <p:cNvSpPr txBox="1"/>
          <p:nvPr/>
        </p:nvSpPr>
        <p:spPr>
          <a:xfrm>
            <a:off x="2499884" y="3125680"/>
            <a:ext cx="7192225" cy="1477328"/>
          </a:xfrm>
          <a:prstGeom prst="rect">
            <a:avLst/>
          </a:prstGeom>
          <a:noFill/>
        </p:spPr>
        <p:txBody>
          <a:bodyPr wrap="none" rtlCol="0">
            <a:spAutoFit/>
          </a:bodyPr>
          <a:lstStyle/>
          <a:p>
            <a:endParaRPr lang="en-US" dirty="0">
              <a:solidFill>
                <a:srgbClr val="A90533"/>
              </a:solidFill>
            </a:endParaRPr>
          </a:p>
          <a:p>
            <a:pPr algn="ctr"/>
            <a:r>
              <a:rPr lang="en-US" dirty="0">
                <a:solidFill>
                  <a:srgbClr val="A90533"/>
                </a:solidFill>
              </a:rPr>
              <a:t>Elizabeth Frazier</a:t>
            </a:r>
          </a:p>
          <a:p>
            <a:pPr algn="ctr"/>
            <a:r>
              <a:rPr lang="en-US" dirty="0">
                <a:solidFill>
                  <a:srgbClr val="A90533"/>
                </a:solidFill>
              </a:rPr>
              <a:t>PhD Student: Purdue University, Weldon School of Biomedical Engineering</a:t>
            </a:r>
          </a:p>
          <a:p>
            <a:pPr algn="ctr"/>
            <a:endParaRPr lang="en-US" dirty="0">
              <a:solidFill>
                <a:srgbClr val="A90533"/>
              </a:solidFill>
            </a:endParaRPr>
          </a:p>
          <a:p>
            <a:pPr algn="ctr"/>
            <a:r>
              <a:rPr lang="en-US" dirty="0">
                <a:solidFill>
                  <a:srgbClr val="A90533"/>
                </a:solidFill>
              </a:rPr>
              <a:t>Co-Authors: Anne Sereno, PhD; Maria Dadarlat, PhD</a:t>
            </a:r>
          </a:p>
        </p:txBody>
      </p:sp>
      <p:sp>
        <p:nvSpPr>
          <p:cNvPr id="10" name="Subtitle 2"/>
          <p:cNvSpPr txBox="1">
            <a:spLocks/>
          </p:cNvSpPr>
          <p:nvPr/>
        </p:nvSpPr>
        <p:spPr>
          <a:xfrm>
            <a:off x="726278" y="1477712"/>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2023 Annual Meeting </a:t>
            </a:r>
            <a:endParaRPr lang="en-US" sz="2000" b="1" dirty="0">
              <a:solidFill>
                <a:srgbClr val="0C2340"/>
              </a:solidFill>
            </a:endParaRPr>
          </a:p>
        </p:txBody>
      </p:sp>
    </p:spTree>
    <p:extLst>
      <p:ext uri="{BB962C8B-B14F-4D97-AF65-F5344CB8AC3E}">
        <p14:creationId xmlns:p14="http://schemas.microsoft.com/office/powerpoint/2010/main" val="841745966"/>
      </p:ext>
    </p:extLst>
  </p:cSld>
  <p:clrMapOvr>
    <a:masterClrMapping/>
  </p:clrMapOvr>
  <mc:AlternateContent xmlns:mc="http://schemas.openxmlformats.org/markup-compatibility/2006" xmlns:p14="http://schemas.microsoft.com/office/powerpoint/2010/main">
    <mc:Choice Requires="p14">
      <p:transition spd="slow" p14:dur="2000" advTm="10935"/>
    </mc:Choice>
    <mc:Fallback xmlns="">
      <p:transition spd="slow" advTm="1093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9D78F11-7819-EC60-EA9F-C1BE0DCB8186}"/>
              </a:ext>
            </a:extLst>
          </p:cNvPr>
          <p:cNvSpPr>
            <a:spLocks noGrp="1"/>
          </p:cNvSpPr>
          <p:nvPr>
            <p:ph type="title"/>
          </p:nvPr>
        </p:nvSpPr>
        <p:spPr>
          <a:xfrm>
            <a:off x="609423" y="239924"/>
            <a:ext cx="10973154" cy="616125"/>
          </a:xfrm>
        </p:spPr>
        <p:txBody>
          <a:bodyPr anchor="ctr"/>
          <a:lstStyle/>
          <a:p>
            <a:r>
              <a:rPr lang="en-US" dirty="0"/>
              <a:t>   Results | A behavioral task to probe post-mTBI visual deficits</a:t>
            </a:r>
          </a:p>
        </p:txBody>
      </p:sp>
      <p:sp>
        <p:nvSpPr>
          <p:cNvPr id="7" name="TextBox 6">
            <a:extLst>
              <a:ext uri="{FF2B5EF4-FFF2-40B4-BE49-F238E27FC236}">
                <a16:creationId xmlns:a16="http://schemas.microsoft.com/office/drawing/2014/main" id="{C12136F5-50E0-73FA-BEDA-CA6DAA40E0BB}"/>
              </a:ext>
            </a:extLst>
          </p:cNvPr>
          <p:cNvSpPr txBox="1"/>
          <p:nvPr/>
        </p:nvSpPr>
        <p:spPr>
          <a:xfrm>
            <a:off x="316152" y="1207405"/>
            <a:ext cx="10973146" cy="830997"/>
          </a:xfrm>
          <a:prstGeom prst="rect">
            <a:avLst/>
          </a:prstGeom>
          <a:noFill/>
        </p:spPr>
        <p:txBody>
          <a:bodyPr wrap="square">
            <a:spAutoFit/>
          </a:bodyPr>
          <a:lstStyle/>
          <a:p>
            <a:pPr marL="0" indent="0">
              <a:buNone/>
            </a:pPr>
            <a:r>
              <a:rPr lang="en-US" sz="2400" b="1" dirty="0">
                <a:cs typeface="Calibri" panose="020F0502020204030204" pitchFamily="34" charset="0"/>
              </a:rPr>
              <a:t>T</a:t>
            </a:r>
            <a:r>
              <a:rPr lang="en-US" sz="2400" b="1" dirty="0">
                <a:effectLst/>
                <a:cs typeface="Calibri" panose="020F0502020204030204" pitchFamily="34" charset="0"/>
              </a:rPr>
              <a:t>raumatic brain injury (TBI) is a leading cause of death and disability.</a:t>
            </a:r>
          </a:p>
          <a:p>
            <a:pPr marL="0" indent="0">
              <a:buNone/>
            </a:pPr>
            <a:r>
              <a:rPr lang="en-US" sz="2400" b="1" dirty="0">
                <a:cs typeface="Calibri" panose="020F0502020204030204" pitchFamily="34" charset="0"/>
              </a:rPr>
              <a:t>Mild TBI (mTBI) is particularly diverse in functional deficits and patient prognosis. </a:t>
            </a:r>
            <a:r>
              <a:rPr lang="en-US" sz="2400" b="1" dirty="0">
                <a:effectLst/>
                <a:cs typeface="Calibri" panose="020F0502020204030204" pitchFamily="34" charset="0"/>
              </a:rPr>
              <a:t> </a:t>
            </a:r>
          </a:p>
        </p:txBody>
      </p:sp>
      <p:sp>
        <p:nvSpPr>
          <p:cNvPr id="8" name="TextBox 7">
            <a:extLst>
              <a:ext uri="{FF2B5EF4-FFF2-40B4-BE49-F238E27FC236}">
                <a16:creationId xmlns:a16="http://schemas.microsoft.com/office/drawing/2014/main" id="{7C2D2F84-DC66-BA67-C63E-DD0D73E6B015}"/>
              </a:ext>
            </a:extLst>
          </p:cNvPr>
          <p:cNvSpPr txBox="1"/>
          <p:nvPr/>
        </p:nvSpPr>
        <p:spPr>
          <a:xfrm>
            <a:off x="582654" y="2089800"/>
            <a:ext cx="4591223" cy="707886"/>
          </a:xfrm>
          <a:prstGeom prst="rect">
            <a:avLst/>
          </a:prstGeom>
          <a:solidFill>
            <a:srgbClr val="F2F2F2"/>
          </a:solidFill>
          <a:ln w="28575">
            <a:solidFill>
              <a:srgbClr val="000000"/>
            </a:solidFill>
          </a:ln>
        </p:spPr>
        <p:txBody>
          <a:bodyPr wrap="square" rtlCol="0">
            <a:spAutoFit/>
          </a:bodyPr>
          <a:lstStyle/>
          <a:p>
            <a:pPr algn="ctr"/>
            <a:r>
              <a:rPr lang="en-US" sz="2000" dirty="0">
                <a:cs typeface="Arial" panose="020B0604020202020204" pitchFamily="34" charset="0"/>
              </a:rPr>
              <a:t>Many mTBI patients suffer from </a:t>
            </a:r>
          </a:p>
          <a:p>
            <a:pPr algn="ctr"/>
            <a:r>
              <a:rPr lang="en-US" sz="2000" dirty="0">
                <a:cs typeface="Arial" panose="020B0604020202020204" pitchFamily="34" charset="0"/>
              </a:rPr>
              <a:t>visual dysfunctions and visual acuity loss.</a:t>
            </a:r>
          </a:p>
        </p:txBody>
      </p:sp>
      <p:sp>
        <p:nvSpPr>
          <p:cNvPr id="9" name="TextBox 8">
            <a:extLst>
              <a:ext uri="{FF2B5EF4-FFF2-40B4-BE49-F238E27FC236}">
                <a16:creationId xmlns:a16="http://schemas.microsoft.com/office/drawing/2014/main" id="{DA3E4703-FC0F-3B66-50CF-A5B977EB7D98}"/>
              </a:ext>
            </a:extLst>
          </p:cNvPr>
          <p:cNvSpPr txBox="1"/>
          <p:nvPr/>
        </p:nvSpPr>
        <p:spPr>
          <a:xfrm>
            <a:off x="7018123" y="2089800"/>
            <a:ext cx="4591223" cy="707886"/>
          </a:xfrm>
          <a:prstGeom prst="rect">
            <a:avLst/>
          </a:prstGeom>
          <a:solidFill>
            <a:schemeClr val="bg1">
              <a:lumMod val="95000"/>
            </a:schemeClr>
          </a:solidFill>
          <a:ln w="28575">
            <a:solidFill>
              <a:srgbClr val="000000"/>
            </a:solidFill>
          </a:ln>
        </p:spPr>
        <p:txBody>
          <a:bodyPr wrap="square" rtlCol="0">
            <a:spAutoFit/>
          </a:bodyPr>
          <a:lstStyle/>
          <a:p>
            <a:pPr algn="ctr"/>
            <a:r>
              <a:rPr lang="en-US" sz="2000" dirty="0">
                <a:cs typeface="Arial" panose="020B0604020202020204" pitchFamily="34" charset="0"/>
              </a:rPr>
              <a:t>Neuropathology of mTBI disrupts cortical circuitry.</a:t>
            </a:r>
          </a:p>
        </p:txBody>
      </p:sp>
      <p:sp>
        <p:nvSpPr>
          <p:cNvPr id="11" name="TextBox 10">
            <a:extLst>
              <a:ext uri="{FF2B5EF4-FFF2-40B4-BE49-F238E27FC236}">
                <a16:creationId xmlns:a16="http://schemas.microsoft.com/office/drawing/2014/main" id="{161EDDBA-CED2-A096-69BD-995FCB1FFB5D}"/>
              </a:ext>
            </a:extLst>
          </p:cNvPr>
          <p:cNvSpPr txBox="1"/>
          <p:nvPr/>
        </p:nvSpPr>
        <p:spPr>
          <a:xfrm>
            <a:off x="0" y="5663944"/>
            <a:ext cx="12192000" cy="461665"/>
          </a:xfrm>
          <a:prstGeom prst="rect">
            <a:avLst/>
          </a:prstGeom>
          <a:noFill/>
        </p:spPr>
        <p:txBody>
          <a:bodyPr wrap="square" rtlCol="0">
            <a:spAutoFit/>
          </a:bodyPr>
          <a:lstStyle/>
          <a:p>
            <a:pPr algn="ctr"/>
            <a:r>
              <a:rPr lang="en-US" sz="2400" b="1" dirty="0">
                <a:solidFill>
                  <a:schemeClr val="accent1">
                    <a:lumMod val="50000"/>
                  </a:schemeClr>
                </a:solidFill>
              </a:rPr>
              <a:t>Established framework to bridge visual deficits and cortical circuitry changes following mTBI.</a:t>
            </a:r>
          </a:p>
        </p:txBody>
      </p:sp>
      <p:cxnSp>
        <p:nvCxnSpPr>
          <p:cNvPr id="13" name="Straight Connector 12">
            <a:extLst>
              <a:ext uri="{FF2B5EF4-FFF2-40B4-BE49-F238E27FC236}">
                <a16:creationId xmlns:a16="http://schemas.microsoft.com/office/drawing/2014/main" id="{C33E44A7-7B43-8B95-3A19-FF42E3308FA1}"/>
              </a:ext>
            </a:extLst>
          </p:cNvPr>
          <p:cNvCxnSpPr/>
          <p:nvPr/>
        </p:nvCxnSpPr>
        <p:spPr bwMode="auto">
          <a:xfrm>
            <a:off x="-4" y="3043845"/>
            <a:ext cx="12192000" cy="0"/>
          </a:xfrm>
          <a:prstGeom prst="line">
            <a:avLst/>
          </a:prstGeom>
          <a:solidFill>
            <a:schemeClr val="accent1"/>
          </a:solidFill>
          <a:ln w="57150" cap="flat" cmpd="sng" algn="ctr">
            <a:solidFill>
              <a:srgbClr val="0000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48BF2C6E-4F95-644D-53FF-303A61663B77}"/>
              </a:ext>
            </a:extLst>
          </p:cNvPr>
          <p:cNvCxnSpPr/>
          <p:nvPr/>
        </p:nvCxnSpPr>
        <p:spPr bwMode="auto">
          <a:xfrm>
            <a:off x="0" y="1104234"/>
            <a:ext cx="12192000" cy="0"/>
          </a:xfrm>
          <a:prstGeom prst="line">
            <a:avLst/>
          </a:prstGeom>
          <a:solidFill>
            <a:schemeClr val="accent1"/>
          </a:solidFill>
          <a:ln w="57150" cap="flat" cmpd="sng" algn="ctr">
            <a:solidFill>
              <a:srgbClr val="000000"/>
            </a:solidFill>
            <a:prstDash val="solid"/>
            <a:round/>
            <a:headEnd type="none" w="med" len="med"/>
            <a:tailEnd type="none" w="med" len="med"/>
          </a:ln>
          <a:effectLst/>
        </p:spPr>
      </p:cxnSp>
      <p:pic>
        <p:nvPicPr>
          <p:cNvPr id="15" name="Graphic 14" descr="Badge 1 outline">
            <a:extLst>
              <a:ext uri="{FF2B5EF4-FFF2-40B4-BE49-F238E27FC236}">
                <a16:creationId xmlns:a16="http://schemas.microsoft.com/office/drawing/2014/main" id="{F5611C40-4B18-D3B1-A67C-D8CB3CBB6D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2614" y="3281748"/>
            <a:ext cx="640080" cy="640080"/>
          </a:xfrm>
          <a:prstGeom prst="rect">
            <a:avLst/>
          </a:prstGeom>
        </p:spPr>
      </p:pic>
      <p:sp>
        <p:nvSpPr>
          <p:cNvPr id="16" name="TextBox 15">
            <a:extLst>
              <a:ext uri="{FF2B5EF4-FFF2-40B4-BE49-F238E27FC236}">
                <a16:creationId xmlns:a16="http://schemas.microsoft.com/office/drawing/2014/main" id="{8A97D335-52A0-7C5B-03B2-4A48AA2F2724}"/>
              </a:ext>
            </a:extLst>
          </p:cNvPr>
          <p:cNvSpPr txBox="1"/>
          <p:nvPr/>
        </p:nvSpPr>
        <p:spPr>
          <a:xfrm>
            <a:off x="1000936" y="3163598"/>
            <a:ext cx="7211277" cy="1569660"/>
          </a:xfrm>
          <a:prstGeom prst="rect">
            <a:avLst/>
          </a:prstGeom>
          <a:noFill/>
        </p:spPr>
        <p:txBody>
          <a:bodyPr wrap="square" rtlCol="0">
            <a:spAutoFit/>
          </a:bodyPr>
          <a:lstStyle/>
          <a:p>
            <a:r>
              <a:rPr lang="en-US" sz="2400" dirty="0"/>
              <a:t>Developed a </a:t>
            </a:r>
            <a:r>
              <a:rPr lang="en-US" sz="2400" b="1" dirty="0"/>
              <a:t>novel two alternative forced choice (2AFC) task</a:t>
            </a:r>
            <a:r>
              <a:rPr lang="en-US" sz="2400" dirty="0"/>
              <a:t> to probe perception of complex global motion stimuli in mice, </a:t>
            </a:r>
            <a:r>
              <a:rPr lang="en-US" sz="2400" b="1" dirty="0"/>
              <a:t>compatible with head-fixation </a:t>
            </a:r>
            <a:r>
              <a:rPr lang="en-US" sz="2400" dirty="0"/>
              <a:t>for </a:t>
            </a:r>
            <a:r>
              <a:rPr lang="en-US" sz="2400" i="1" dirty="0"/>
              <a:t>in vivo</a:t>
            </a:r>
            <a:r>
              <a:rPr lang="en-US" sz="2400" dirty="0"/>
              <a:t> electrophysiology</a:t>
            </a:r>
          </a:p>
        </p:txBody>
      </p:sp>
      <p:pic>
        <p:nvPicPr>
          <p:cNvPr id="17" name="Graphic 16" descr="Badge outline">
            <a:extLst>
              <a:ext uri="{FF2B5EF4-FFF2-40B4-BE49-F238E27FC236}">
                <a16:creationId xmlns:a16="http://schemas.microsoft.com/office/drawing/2014/main" id="{F9D4C499-8D5E-10D3-D7DB-37B26A44C3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6152" y="4802559"/>
            <a:ext cx="640080" cy="640080"/>
          </a:xfrm>
          <a:prstGeom prst="rect">
            <a:avLst/>
          </a:prstGeom>
        </p:spPr>
      </p:pic>
      <p:sp>
        <p:nvSpPr>
          <p:cNvPr id="18" name="TextBox 17">
            <a:extLst>
              <a:ext uri="{FF2B5EF4-FFF2-40B4-BE49-F238E27FC236}">
                <a16:creationId xmlns:a16="http://schemas.microsoft.com/office/drawing/2014/main" id="{DD65425D-2B91-7791-5435-D960DFCF9034}"/>
              </a:ext>
            </a:extLst>
          </p:cNvPr>
          <p:cNvSpPr txBox="1"/>
          <p:nvPr/>
        </p:nvSpPr>
        <p:spPr>
          <a:xfrm>
            <a:off x="1000936" y="4843910"/>
            <a:ext cx="7211277" cy="830997"/>
          </a:xfrm>
          <a:prstGeom prst="rect">
            <a:avLst/>
          </a:prstGeom>
          <a:noFill/>
        </p:spPr>
        <p:txBody>
          <a:bodyPr wrap="square" rtlCol="0">
            <a:spAutoFit/>
          </a:bodyPr>
          <a:lstStyle/>
          <a:p>
            <a:r>
              <a:rPr lang="en-US" sz="2400" b="1" dirty="0"/>
              <a:t>Validated parameters </a:t>
            </a:r>
            <a:r>
              <a:rPr lang="en-US" sz="2400" dirty="0"/>
              <a:t>to reliably </a:t>
            </a:r>
            <a:r>
              <a:rPr lang="en-US" sz="2400" b="1" dirty="0"/>
              <a:t>generate mTBI </a:t>
            </a:r>
            <a:r>
              <a:rPr lang="en-US" sz="2400" dirty="0"/>
              <a:t>in mice using a </a:t>
            </a:r>
            <a:r>
              <a:rPr lang="en-US" sz="2400" b="1" dirty="0"/>
              <a:t>controlled cortical impact </a:t>
            </a:r>
            <a:r>
              <a:rPr lang="en-US" sz="2400" dirty="0"/>
              <a:t>(CCI)</a:t>
            </a:r>
            <a:endParaRPr lang="en-US" sz="2000" b="1" dirty="0"/>
          </a:p>
        </p:txBody>
      </p:sp>
      <p:cxnSp>
        <p:nvCxnSpPr>
          <p:cNvPr id="19" name="Straight Connector 18">
            <a:extLst>
              <a:ext uri="{FF2B5EF4-FFF2-40B4-BE49-F238E27FC236}">
                <a16:creationId xmlns:a16="http://schemas.microsoft.com/office/drawing/2014/main" id="{727048C1-92A7-1B56-7266-AC6EA76459AF}"/>
              </a:ext>
            </a:extLst>
          </p:cNvPr>
          <p:cNvCxnSpPr>
            <a:cxnSpLocks/>
          </p:cNvCxnSpPr>
          <p:nvPr/>
        </p:nvCxnSpPr>
        <p:spPr bwMode="auto">
          <a:xfrm>
            <a:off x="5200649" y="2482731"/>
            <a:ext cx="1790701" cy="0"/>
          </a:xfrm>
          <a:prstGeom prst="line">
            <a:avLst/>
          </a:prstGeom>
          <a:solidFill>
            <a:schemeClr val="accent1"/>
          </a:solidFill>
          <a:ln w="76200" cap="flat" cmpd="sng" algn="ctr">
            <a:solidFill>
              <a:schemeClr val="accent1">
                <a:lumMod val="50000"/>
              </a:schemeClr>
            </a:solidFill>
            <a:prstDash val="solid"/>
            <a:round/>
            <a:headEnd type="arrow" w="med" len="med"/>
            <a:tailEnd type="arrow" w="med" len="med"/>
          </a:ln>
          <a:effectLst/>
        </p:spPr>
      </p:cxnSp>
      <p:pic>
        <p:nvPicPr>
          <p:cNvPr id="32" name="Picture 31">
            <a:extLst>
              <a:ext uri="{FF2B5EF4-FFF2-40B4-BE49-F238E27FC236}">
                <a16:creationId xmlns:a16="http://schemas.microsoft.com/office/drawing/2014/main" id="{CE793FB3-D39B-61A8-DB9B-AAAC1D5CAB0D}"/>
              </a:ext>
            </a:extLst>
          </p:cNvPr>
          <p:cNvPicPr>
            <a:picLocks noChangeAspect="1"/>
          </p:cNvPicPr>
          <p:nvPr/>
        </p:nvPicPr>
        <p:blipFill rotWithShape="1">
          <a:blip r:embed="rId8">
            <a:extLst>
              <a:ext uri="{28A0092B-C50C-407E-A947-70E740481C1C}">
                <a14:useLocalDpi xmlns:a14="http://schemas.microsoft.com/office/drawing/2010/main" val="0"/>
              </a:ext>
            </a:extLst>
          </a:blip>
          <a:srcRect l="22743" t="30499" r="60252" b="29850"/>
          <a:stretch/>
        </p:blipFill>
        <p:spPr>
          <a:xfrm>
            <a:off x="8303217" y="3230426"/>
            <a:ext cx="1185516" cy="2136046"/>
          </a:xfrm>
          <a:prstGeom prst="rect">
            <a:avLst/>
          </a:prstGeom>
        </p:spPr>
      </p:pic>
      <p:pic>
        <p:nvPicPr>
          <p:cNvPr id="33" name="Picture 32">
            <a:extLst>
              <a:ext uri="{FF2B5EF4-FFF2-40B4-BE49-F238E27FC236}">
                <a16:creationId xmlns:a16="http://schemas.microsoft.com/office/drawing/2014/main" id="{1917E16D-2661-7109-14A2-31AD78085906}"/>
              </a:ext>
            </a:extLst>
          </p:cNvPr>
          <p:cNvPicPr>
            <a:picLocks noChangeAspect="1"/>
          </p:cNvPicPr>
          <p:nvPr/>
        </p:nvPicPr>
        <p:blipFill rotWithShape="1">
          <a:blip r:embed="rId9">
            <a:extLst>
              <a:ext uri="{28A0092B-C50C-407E-A947-70E740481C1C}">
                <a14:useLocalDpi xmlns:a14="http://schemas.microsoft.com/office/drawing/2010/main" val="0"/>
              </a:ext>
            </a:extLst>
          </a:blip>
          <a:srcRect l="41884" t="41767" r="20668" b="29851"/>
          <a:stretch/>
        </p:blipFill>
        <p:spPr>
          <a:xfrm>
            <a:off x="9407710" y="4218952"/>
            <a:ext cx="2610665" cy="1529007"/>
          </a:xfrm>
          <a:prstGeom prst="rect">
            <a:avLst/>
          </a:prstGeom>
        </p:spPr>
      </p:pic>
    </p:spTree>
    <p:custDataLst>
      <p:tags r:id="rId1"/>
    </p:custDataLst>
    <p:extLst>
      <p:ext uri="{BB962C8B-B14F-4D97-AF65-F5344CB8AC3E}">
        <p14:creationId xmlns:p14="http://schemas.microsoft.com/office/powerpoint/2010/main" val="3216124824"/>
      </p:ext>
    </p:extLst>
  </p:cSld>
  <p:clrMapOvr>
    <a:masterClrMapping/>
  </p:clrMapOvr>
  <mc:AlternateContent xmlns:mc="http://schemas.openxmlformats.org/markup-compatibility/2006" xmlns:p14="http://schemas.microsoft.com/office/powerpoint/2010/main">
    <mc:Choice Requires="p14">
      <p:transition spd="slow" p14:dur="2000" advTm="68755"/>
    </mc:Choice>
    <mc:Fallback xmlns="">
      <p:transition spd="slow" advTm="6875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23" y="259954"/>
            <a:ext cx="10973154" cy="616125"/>
          </a:xfrm>
        </p:spPr>
        <p:txBody>
          <a:bodyPr anchor="ctr"/>
          <a:lstStyle/>
          <a:p>
            <a:r>
              <a:rPr lang="en-US" dirty="0"/>
              <a:t>   Methods | 2AFC task overview and mTBI validation</a:t>
            </a:r>
          </a:p>
        </p:txBody>
      </p:sp>
      <p:sp>
        <p:nvSpPr>
          <p:cNvPr id="32" name="TextBox 31">
            <a:extLst>
              <a:ext uri="{FF2B5EF4-FFF2-40B4-BE49-F238E27FC236}">
                <a16:creationId xmlns:a16="http://schemas.microsoft.com/office/drawing/2014/main" id="{8EA6EB8A-6D09-106B-399A-E6B70731933B}"/>
              </a:ext>
            </a:extLst>
          </p:cNvPr>
          <p:cNvSpPr txBox="1"/>
          <p:nvPr/>
        </p:nvSpPr>
        <p:spPr>
          <a:xfrm>
            <a:off x="10197418" y="5848512"/>
            <a:ext cx="2017732" cy="307777"/>
          </a:xfrm>
          <a:prstGeom prst="rect">
            <a:avLst/>
          </a:prstGeom>
          <a:noFill/>
        </p:spPr>
        <p:txBody>
          <a:bodyPr wrap="none" rtlCol="0">
            <a:spAutoFit/>
          </a:bodyPr>
          <a:lstStyle/>
          <a:p>
            <a:r>
              <a:rPr lang="en-US" sz="1400" dirty="0"/>
              <a:t>Created using Biorender. </a:t>
            </a:r>
          </a:p>
        </p:txBody>
      </p:sp>
      <p:sp>
        <p:nvSpPr>
          <p:cNvPr id="43" name="TextBox 42">
            <a:extLst>
              <a:ext uri="{FF2B5EF4-FFF2-40B4-BE49-F238E27FC236}">
                <a16:creationId xmlns:a16="http://schemas.microsoft.com/office/drawing/2014/main" id="{46BF0310-EB91-D05E-6557-D2CB90960273}"/>
              </a:ext>
            </a:extLst>
          </p:cNvPr>
          <p:cNvSpPr txBox="1"/>
          <p:nvPr/>
        </p:nvSpPr>
        <p:spPr>
          <a:xfrm>
            <a:off x="8479928" y="2091791"/>
            <a:ext cx="2947602" cy="338554"/>
          </a:xfrm>
          <a:prstGeom prst="rect">
            <a:avLst/>
          </a:prstGeom>
          <a:noFill/>
        </p:spPr>
        <p:txBody>
          <a:bodyPr wrap="none" rtlCol="0">
            <a:spAutoFit/>
          </a:bodyPr>
          <a:lstStyle/>
          <a:p>
            <a:r>
              <a:rPr lang="en-US" sz="1600" b="1" dirty="0">
                <a:solidFill>
                  <a:schemeClr val="accent1">
                    <a:lumMod val="50000"/>
                  </a:schemeClr>
                </a:solidFill>
              </a:rPr>
              <a:t>Controlled Cortical Impact Setup</a:t>
            </a:r>
          </a:p>
        </p:txBody>
      </p:sp>
      <p:grpSp>
        <p:nvGrpSpPr>
          <p:cNvPr id="37" name="Group 36">
            <a:extLst>
              <a:ext uri="{FF2B5EF4-FFF2-40B4-BE49-F238E27FC236}">
                <a16:creationId xmlns:a16="http://schemas.microsoft.com/office/drawing/2014/main" id="{9145FAD1-0AB2-C4B0-62F8-5976BF326D00}"/>
              </a:ext>
            </a:extLst>
          </p:cNvPr>
          <p:cNvGrpSpPr/>
          <p:nvPr/>
        </p:nvGrpSpPr>
        <p:grpSpPr>
          <a:xfrm>
            <a:off x="469428" y="1257817"/>
            <a:ext cx="6034405" cy="743867"/>
            <a:chOff x="665466" y="994084"/>
            <a:chExt cx="6034405" cy="743867"/>
          </a:xfrm>
        </p:grpSpPr>
        <p:sp>
          <p:nvSpPr>
            <p:cNvPr id="26" name="TextBox 25">
              <a:extLst>
                <a:ext uri="{FF2B5EF4-FFF2-40B4-BE49-F238E27FC236}">
                  <a16:creationId xmlns:a16="http://schemas.microsoft.com/office/drawing/2014/main" id="{9B251893-CD20-005C-80D1-3CF6DADCE193}"/>
                </a:ext>
              </a:extLst>
            </p:cNvPr>
            <p:cNvSpPr txBox="1"/>
            <p:nvPr/>
          </p:nvSpPr>
          <p:spPr>
            <a:xfrm>
              <a:off x="1239496" y="1030065"/>
              <a:ext cx="5460375" cy="707886"/>
            </a:xfrm>
            <a:prstGeom prst="rect">
              <a:avLst/>
            </a:prstGeom>
            <a:noFill/>
          </p:spPr>
          <p:txBody>
            <a:bodyPr wrap="square" rtlCol="0">
              <a:spAutoFit/>
            </a:bodyPr>
            <a:lstStyle/>
            <a:p>
              <a:r>
                <a:rPr lang="en-US" sz="2000" b="1" dirty="0">
                  <a:solidFill>
                    <a:srgbClr val="A90533"/>
                  </a:solidFill>
                </a:rPr>
                <a:t>2AFC Task: </a:t>
              </a:r>
              <a:r>
                <a:rPr lang="en-US" sz="2000" dirty="0"/>
                <a:t>Mice report global motion of a random dot </a:t>
              </a:r>
              <a:r>
                <a:rPr lang="en-US" sz="2000" dirty="0" err="1"/>
                <a:t>kinematogram</a:t>
              </a:r>
              <a:r>
                <a:rPr lang="en-US" sz="2000" dirty="0"/>
                <a:t> (RDK) with a wheel turn</a:t>
              </a:r>
            </a:p>
          </p:txBody>
        </p:sp>
        <p:pic>
          <p:nvPicPr>
            <p:cNvPr id="3" name="Graphic 2" descr="Badge 1 outline">
              <a:extLst>
                <a:ext uri="{FF2B5EF4-FFF2-40B4-BE49-F238E27FC236}">
                  <a16:creationId xmlns:a16="http://schemas.microsoft.com/office/drawing/2014/main" id="{E20EAEF6-E204-D3CE-86C8-3F9F6F4C7A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5466" y="994084"/>
              <a:ext cx="640080" cy="640080"/>
            </a:xfrm>
            <a:prstGeom prst="rect">
              <a:avLst/>
            </a:prstGeom>
          </p:spPr>
        </p:pic>
      </p:grpSp>
      <p:sp>
        <p:nvSpPr>
          <p:cNvPr id="16" name="TextBox 15">
            <a:extLst>
              <a:ext uri="{FF2B5EF4-FFF2-40B4-BE49-F238E27FC236}">
                <a16:creationId xmlns:a16="http://schemas.microsoft.com/office/drawing/2014/main" id="{3230878A-B1CA-4122-87E1-BDDF8BA15521}"/>
              </a:ext>
            </a:extLst>
          </p:cNvPr>
          <p:cNvSpPr txBox="1"/>
          <p:nvPr/>
        </p:nvSpPr>
        <p:spPr>
          <a:xfrm>
            <a:off x="4255883" y="2091791"/>
            <a:ext cx="2441309" cy="338554"/>
          </a:xfrm>
          <a:prstGeom prst="rect">
            <a:avLst/>
          </a:prstGeom>
          <a:noFill/>
        </p:spPr>
        <p:txBody>
          <a:bodyPr wrap="none" rtlCol="0">
            <a:spAutoFit/>
          </a:bodyPr>
          <a:lstStyle/>
          <a:p>
            <a:r>
              <a:rPr lang="en-US" sz="1600" b="1" dirty="0">
                <a:solidFill>
                  <a:schemeClr val="accent1">
                    <a:lumMod val="50000"/>
                  </a:schemeClr>
                </a:solidFill>
              </a:rPr>
              <a:t>Sample Psychometric Data</a:t>
            </a:r>
          </a:p>
        </p:txBody>
      </p:sp>
      <p:grpSp>
        <p:nvGrpSpPr>
          <p:cNvPr id="38" name="Group 37">
            <a:extLst>
              <a:ext uri="{FF2B5EF4-FFF2-40B4-BE49-F238E27FC236}">
                <a16:creationId xmlns:a16="http://schemas.microsoft.com/office/drawing/2014/main" id="{D0A97183-942E-9F08-50F3-701AB247CFAA}"/>
              </a:ext>
            </a:extLst>
          </p:cNvPr>
          <p:cNvGrpSpPr/>
          <p:nvPr/>
        </p:nvGrpSpPr>
        <p:grpSpPr>
          <a:xfrm>
            <a:off x="6558955" y="1257817"/>
            <a:ext cx="5436173" cy="726639"/>
            <a:chOff x="6702687" y="912140"/>
            <a:chExt cx="5436173" cy="726639"/>
          </a:xfrm>
        </p:grpSpPr>
        <p:sp>
          <p:nvSpPr>
            <p:cNvPr id="34" name="TextBox 33">
              <a:extLst>
                <a:ext uri="{FF2B5EF4-FFF2-40B4-BE49-F238E27FC236}">
                  <a16:creationId xmlns:a16="http://schemas.microsoft.com/office/drawing/2014/main" id="{8707AA1B-FE18-E6C0-4756-C044627C5ECD}"/>
                </a:ext>
              </a:extLst>
            </p:cNvPr>
            <p:cNvSpPr txBox="1"/>
            <p:nvPr/>
          </p:nvSpPr>
          <p:spPr>
            <a:xfrm>
              <a:off x="7319958" y="930893"/>
              <a:ext cx="4818902" cy="707886"/>
            </a:xfrm>
            <a:prstGeom prst="rect">
              <a:avLst/>
            </a:prstGeom>
            <a:noFill/>
          </p:spPr>
          <p:txBody>
            <a:bodyPr wrap="square" rtlCol="0">
              <a:spAutoFit/>
            </a:bodyPr>
            <a:lstStyle/>
            <a:p>
              <a:r>
                <a:rPr lang="en-US" sz="2000" b="1" dirty="0">
                  <a:solidFill>
                    <a:srgbClr val="A90533"/>
                  </a:solidFill>
                </a:rPr>
                <a:t>mTBI: </a:t>
              </a:r>
              <a:r>
                <a:rPr lang="en-US" sz="2000" dirty="0"/>
                <a:t>Mice receive a mild impact to skull over primary visual cortex</a:t>
              </a:r>
            </a:p>
          </p:txBody>
        </p:sp>
        <p:pic>
          <p:nvPicPr>
            <p:cNvPr id="36" name="Graphic 35" descr="Badge outline">
              <a:extLst>
                <a:ext uri="{FF2B5EF4-FFF2-40B4-BE49-F238E27FC236}">
                  <a16:creationId xmlns:a16="http://schemas.microsoft.com/office/drawing/2014/main" id="{6ECDA39E-AEDF-A49E-7313-47BAA1E167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02687" y="912140"/>
              <a:ext cx="640080" cy="640080"/>
            </a:xfrm>
            <a:prstGeom prst="rect">
              <a:avLst/>
            </a:prstGeom>
          </p:spPr>
        </p:pic>
      </p:grpSp>
      <p:grpSp>
        <p:nvGrpSpPr>
          <p:cNvPr id="51" name="Group 50">
            <a:extLst>
              <a:ext uri="{FF2B5EF4-FFF2-40B4-BE49-F238E27FC236}">
                <a16:creationId xmlns:a16="http://schemas.microsoft.com/office/drawing/2014/main" id="{6751579C-3ED1-2F04-C26A-4EC77D8C66EA}"/>
              </a:ext>
            </a:extLst>
          </p:cNvPr>
          <p:cNvGrpSpPr/>
          <p:nvPr/>
        </p:nvGrpSpPr>
        <p:grpSpPr>
          <a:xfrm>
            <a:off x="3521264" y="2550754"/>
            <a:ext cx="3476850" cy="1886024"/>
            <a:chOff x="3640590" y="4204837"/>
            <a:chExt cx="3476850" cy="1886024"/>
          </a:xfrm>
        </p:grpSpPr>
        <p:pic>
          <p:nvPicPr>
            <p:cNvPr id="52" name="Picture 51" descr="A graph with a line and a dotted line&#10;&#10;Description automatically generated with medium confidence">
              <a:extLst>
                <a:ext uri="{FF2B5EF4-FFF2-40B4-BE49-F238E27FC236}">
                  <a16:creationId xmlns:a16="http://schemas.microsoft.com/office/drawing/2014/main" id="{35D4F03D-300B-3C11-0AAF-1B64C94F2C5B}"/>
                </a:ext>
              </a:extLst>
            </p:cNvPr>
            <p:cNvPicPr>
              <a:picLocks noChangeAspect="1"/>
            </p:cNvPicPr>
            <p:nvPr/>
          </p:nvPicPr>
          <p:blipFill rotWithShape="1">
            <a:blip r:embed="rId8">
              <a:extLst>
                <a:ext uri="{28A0092B-C50C-407E-A947-70E740481C1C}">
                  <a14:useLocalDpi xmlns:a14="http://schemas.microsoft.com/office/drawing/2010/main" val="0"/>
                </a:ext>
              </a:extLst>
            </a:blip>
            <a:srcRect l="16124" b="6362"/>
            <a:stretch/>
          </p:blipFill>
          <p:spPr>
            <a:xfrm>
              <a:off x="4074289" y="4204837"/>
              <a:ext cx="3043151" cy="1845267"/>
            </a:xfrm>
            <a:prstGeom prst="rect">
              <a:avLst/>
            </a:prstGeom>
          </p:spPr>
        </p:pic>
        <p:pic>
          <p:nvPicPr>
            <p:cNvPr id="53" name="Picture 52" descr="A graph with a line and a dotted line&#10;&#10;Description automatically generated with medium confidence">
              <a:extLst>
                <a:ext uri="{FF2B5EF4-FFF2-40B4-BE49-F238E27FC236}">
                  <a16:creationId xmlns:a16="http://schemas.microsoft.com/office/drawing/2014/main" id="{3153A2B9-9E42-00FF-4FA6-9E9A97360347}"/>
                </a:ext>
              </a:extLst>
            </p:cNvPr>
            <p:cNvPicPr>
              <a:picLocks noChangeAspect="1"/>
            </p:cNvPicPr>
            <p:nvPr/>
          </p:nvPicPr>
          <p:blipFill rotWithShape="1">
            <a:blip r:embed="rId8">
              <a:extLst>
                <a:ext uri="{28A0092B-C50C-407E-A947-70E740481C1C}">
                  <a14:useLocalDpi xmlns:a14="http://schemas.microsoft.com/office/drawing/2010/main" val="0"/>
                </a:ext>
              </a:extLst>
            </a:blip>
            <a:srcRect r="86625" b="6362"/>
            <a:stretch/>
          </p:blipFill>
          <p:spPr>
            <a:xfrm>
              <a:off x="3640590" y="4245594"/>
              <a:ext cx="485256" cy="1845267"/>
            </a:xfrm>
            <a:prstGeom prst="rect">
              <a:avLst/>
            </a:prstGeom>
          </p:spPr>
        </p:pic>
      </p:grpSp>
      <p:sp>
        <p:nvSpPr>
          <p:cNvPr id="55" name="TextBox 54">
            <a:extLst>
              <a:ext uri="{FF2B5EF4-FFF2-40B4-BE49-F238E27FC236}">
                <a16:creationId xmlns:a16="http://schemas.microsoft.com/office/drawing/2014/main" id="{B17DD68D-7151-9C45-3462-95B421E1C404}"/>
              </a:ext>
            </a:extLst>
          </p:cNvPr>
          <p:cNvSpPr txBox="1"/>
          <p:nvPr/>
        </p:nvSpPr>
        <p:spPr>
          <a:xfrm>
            <a:off x="2693358" y="4372885"/>
            <a:ext cx="2098639" cy="338554"/>
          </a:xfrm>
          <a:prstGeom prst="rect">
            <a:avLst/>
          </a:prstGeom>
          <a:solidFill>
            <a:schemeClr val="bg1"/>
          </a:solidFill>
        </p:spPr>
        <p:txBody>
          <a:bodyPr wrap="square" rtlCol="0">
            <a:spAutoFit/>
          </a:bodyPr>
          <a:lstStyle/>
          <a:p>
            <a:pPr algn="ctr"/>
            <a:r>
              <a:rPr lang="en-US" sz="1600" b="1" dirty="0">
                <a:solidFill>
                  <a:schemeClr val="accent1">
                    <a:lumMod val="50000"/>
                  </a:schemeClr>
                </a:solidFill>
              </a:rPr>
              <a:t>RDK Coherence</a:t>
            </a:r>
          </a:p>
        </p:txBody>
      </p:sp>
      <p:pic>
        <p:nvPicPr>
          <p:cNvPr id="57" name="Picture 56" descr="A rat with a pneumatic impactor&#10;&#10;Description automatically generated">
            <a:extLst>
              <a:ext uri="{FF2B5EF4-FFF2-40B4-BE49-F238E27FC236}">
                <a16:creationId xmlns:a16="http://schemas.microsoft.com/office/drawing/2014/main" id="{1DBD7310-3DFD-519A-3CE3-5C6DA6F0CE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0319" y="2494140"/>
            <a:ext cx="3924300" cy="3149600"/>
          </a:xfrm>
          <a:prstGeom prst="rect">
            <a:avLst/>
          </a:prstGeom>
        </p:spPr>
      </p:pic>
      <p:sp>
        <p:nvSpPr>
          <p:cNvPr id="58" name="TextBox 57">
            <a:extLst>
              <a:ext uri="{FF2B5EF4-FFF2-40B4-BE49-F238E27FC236}">
                <a16:creationId xmlns:a16="http://schemas.microsoft.com/office/drawing/2014/main" id="{C475ADDC-4341-79A3-8C9B-1D124F43ECD1}"/>
              </a:ext>
            </a:extLst>
          </p:cNvPr>
          <p:cNvSpPr txBox="1"/>
          <p:nvPr/>
        </p:nvSpPr>
        <p:spPr>
          <a:xfrm>
            <a:off x="9953729" y="3082813"/>
            <a:ext cx="2027222" cy="1323439"/>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b="1" dirty="0"/>
              <a:t>Impactor Parameters:</a:t>
            </a:r>
          </a:p>
          <a:p>
            <a:pPr marL="285750" indent="-285750">
              <a:buFont typeface="Arial" panose="020B0604020202020204" pitchFamily="34" charset="0"/>
              <a:buChar char="•"/>
            </a:pPr>
            <a:r>
              <a:rPr lang="en-US" sz="1600" dirty="0"/>
              <a:t>3 m/s tip velocity </a:t>
            </a:r>
          </a:p>
          <a:p>
            <a:pPr marL="285750" indent="-285750">
              <a:buFont typeface="Arial" panose="020B0604020202020204" pitchFamily="34" charset="0"/>
              <a:buChar char="•"/>
            </a:pPr>
            <a:r>
              <a:rPr lang="en-US" sz="1600" dirty="0"/>
              <a:t>0.8 mm depth </a:t>
            </a:r>
          </a:p>
          <a:p>
            <a:pPr marL="285750" indent="-285750">
              <a:buFont typeface="Arial" panose="020B0604020202020204" pitchFamily="34" charset="0"/>
              <a:buChar char="•"/>
            </a:pPr>
            <a:r>
              <a:rPr lang="en-US" sz="1600" dirty="0"/>
              <a:t>180 ms dwell time</a:t>
            </a:r>
          </a:p>
          <a:p>
            <a:pPr marL="285750" indent="-285750">
              <a:buFont typeface="Arial" panose="020B0604020202020204" pitchFamily="34" charset="0"/>
              <a:buChar char="•"/>
            </a:pPr>
            <a:r>
              <a:rPr lang="en-US" sz="1600" dirty="0"/>
              <a:t>3mm plastic tip </a:t>
            </a:r>
          </a:p>
        </p:txBody>
      </p:sp>
      <p:pic>
        <p:nvPicPr>
          <p:cNvPr id="60" name="Picture 59" descr="A diagram of a rat&#10;&#10;Description automatically generated">
            <a:extLst>
              <a:ext uri="{FF2B5EF4-FFF2-40B4-BE49-F238E27FC236}">
                <a16:creationId xmlns:a16="http://schemas.microsoft.com/office/drawing/2014/main" id="{A25640C7-48B6-426F-E8A6-01F2C5009F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851" y="2312351"/>
            <a:ext cx="3520931" cy="2359263"/>
          </a:xfrm>
          <a:prstGeom prst="rect">
            <a:avLst/>
          </a:prstGeom>
        </p:spPr>
      </p:pic>
      <p:sp>
        <p:nvSpPr>
          <p:cNvPr id="61" name="TextBox 60">
            <a:extLst>
              <a:ext uri="{FF2B5EF4-FFF2-40B4-BE49-F238E27FC236}">
                <a16:creationId xmlns:a16="http://schemas.microsoft.com/office/drawing/2014/main" id="{A216794A-60D5-6088-25A0-0719EF4CF692}"/>
              </a:ext>
            </a:extLst>
          </p:cNvPr>
          <p:cNvSpPr txBox="1"/>
          <p:nvPr/>
        </p:nvSpPr>
        <p:spPr>
          <a:xfrm>
            <a:off x="1127673" y="2091791"/>
            <a:ext cx="1565685" cy="338554"/>
          </a:xfrm>
          <a:prstGeom prst="rect">
            <a:avLst/>
          </a:prstGeom>
          <a:noFill/>
        </p:spPr>
        <p:txBody>
          <a:bodyPr wrap="none" rtlCol="0">
            <a:spAutoFit/>
          </a:bodyPr>
          <a:lstStyle/>
          <a:p>
            <a:r>
              <a:rPr lang="en-US" sz="1600" b="1" dirty="0">
                <a:solidFill>
                  <a:schemeClr val="accent1">
                    <a:lumMod val="50000"/>
                  </a:schemeClr>
                </a:solidFill>
              </a:rPr>
              <a:t>2AFC Task Setup</a:t>
            </a:r>
          </a:p>
        </p:txBody>
      </p:sp>
      <p:pic>
        <p:nvPicPr>
          <p:cNvPr id="65" name="Picture 64" descr="A black background with white dots and red arrows&#10;&#10;Description automatically generated">
            <a:extLst>
              <a:ext uri="{FF2B5EF4-FFF2-40B4-BE49-F238E27FC236}">
                <a16:creationId xmlns:a16="http://schemas.microsoft.com/office/drawing/2014/main" id="{B19B7127-925E-F287-B7E5-DB3FC03A60E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16537" y="4711439"/>
            <a:ext cx="3043152" cy="1440934"/>
          </a:xfrm>
          <a:prstGeom prst="rect">
            <a:avLst/>
          </a:prstGeom>
        </p:spPr>
      </p:pic>
    </p:spTree>
    <p:custDataLst>
      <p:tags r:id="rId1"/>
    </p:custDataLst>
    <p:extLst>
      <p:ext uri="{BB962C8B-B14F-4D97-AF65-F5344CB8AC3E}">
        <p14:creationId xmlns:p14="http://schemas.microsoft.com/office/powerpoint/2010/main" val="3204201780"/>
      </p:ext>
    </p:extLst>
  </p:cSld>
  <p:clrMapOvr>
    <a:masterClrMapping/>
  </p:clrMapOvr>
  <mc:AlternateContent xmlns:mc="http://schemas.openxmlformats.org/markup-compatibility/2006" xmlns:p14="http://schemas.microsoft.com/office/powerpoint/2010/main">
    <mc:Choice Requires="p14">
      <p:transition spd="slow" p14:dur="2000" advTm="58308"/>
    </mc:Choice>
    <mc:Fallback xmlns="">
      <p:transition spd="slow" advTm="5830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52436C-89B9-F416-BA7F-4253D4A79590}"/>
              </a:ext>
            </a:extLst>
          </p:cNvPr>
          <p:cNvSpPr/>
          <p:nvPr/>
        </p:nvSpPr>
        <p:spPr bwMode="auto">
          <a:xfrm>
            <a:off x="609423" y="1036588"/>
            <a:ext cx="7927754" cy="907346"/>
          </a:xfrm>
          <a:prstGeom prst="rect">
            <a:avLst/>
          </a:prstGeom>
          <a:solidFill>
            <a:srgbClr val="F2F2F2"/>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609423" y="254673"/>
            <a:ext cx="10973154" cy="616125"/>
          </a:xfrm>
        </p:spPr>
        <p:txBody>
          <a:bodyPr anchor="ctr"/>
          <a:lstStyle/>
          <a:p>
            <a:r>
              <a:rPr lang="en-US" dirty="0"/>
              <a:t>   Future Work | Next steps and patient implications</a:t>
            </a:r>
          </a:p>
        </p:txBody>
      </p:sp>
      <p:sp>
        <p:nvSpPr>
          <p:cNvPr id="5" name="TextBox 4">
            <a:extLst>
              <a:ext uri="{FF2B5EF4-FFF2-40B4-BE49-F238E27FC236}">
                <a16:creationId xmlns:a16="http://schemas.microsoft.com/office/drawing/2014/main" id="{48C260EC-2B0C-7461-B0DE-30339B7C8298}"/>
              </a:ext>
            </a:extLst>
          </p:cNvPr>
          <p:cNvSpPr txBox="1"/>
          <p:nvPr/>
        </p:nvSpPr>
        <p:spPr>
          <a:xfrm>
            <a:off x="8391912" y="1938101"/>
            <a:ext cx="3141373" cy="369332"/>
          </a:xfrm>
          <a:prstGeom prst="rect">
            <a:avLst/>
          </a:prstGeom>
          <a:noFill/>
        </p:spPr>
        <p:txBody>
          <a:bodyPr wrap="none" rtlCol="0">
            <a:spAutoFit/>
          </a:bodyPr>
          <a:lstStyle/>
          <a:p>
            <a:r>
              <a:rPr lang="en-US" dirty="0"/>
              <a:t>Acute, </a:t>
            </a:r>
            <a:r>
              <a:rPr lang="en-US" i="1" dirty="0"/>
              <a:t>in vivo </a:t>
            </a:r>
            <a:r>
              <a:rPr lang="en-US" dirty="0"/>
              <a:t>electrophysiology</a:t>
            </a:r>
          </a:p>
        </p:txBody>
      </p:sp>
      <p:sp>
        <p:nvSpPr>
          <p:cNvPr id="7" name="TextBox 6">
            <a:extLst>
              <a:ext uri="{FF2B5EF4-FFF2-40B4-BE49-F238E27FC236}">
                <a16:creationId xmlns:a16="http://schemas.microsoft.com/office/drawing/2014/main" id="{426D5443-E2FC-17CC-E951-E4677FF99333}"/>
              </a:ext>
            </a:extLst>
          </p:cNvPr>
          <p:cNvSpPr txBox="1"/>
          <p:nvPr/>
        </p:nvSpPr>
        <p:spPr>
          <a:xfrm>
            <a:off x="658715" y="1105540"/>
            <a:ext cx="7878462" cy="769441"/>
          </a:xfrm>
          <a:prstGeom prst="rect">
            <a:avLst/>
          </a:prstGeom>
          <a:noFill/>
        </p:spPr>
        <p:txBody>
          <a:bodyPr wrap="square" rtlCol="0">
            <a:spAutoFit/>
          </a:bodyPr>
          <a:lstStyle/>
          <a:p>
            <a:r>
              <a:rPr lang="en-US" sz="2200" b="1" dirty="0">
                <a:solidFill>
                  <a:srgbClr val="A90533"/>
                </a:solidFill>
              </a:rPr>
              <a:t>Overall Objective | </a:t>
            </a:r>
            <a:r>
              <a:rPr lang="en-US" sz="2200" dirty="0"/>
              <a:t>Correlate physiological outcomes post-mTBI to simple, visual behavior outcomes.</a:t>
            </a:r>
          </a:p>
        </p:txBody>
      </p:sp>
      <p:pic>
        <p:nvPicPr>
          <p:cNvPr id="9" name="Picture 8" descr="A cartoon of a mouse&#10;&#10;Description automatically generated">
            <a:extLst>
              <a:ext uri="{FF2B5EF4-FFF2-40B4-BE49-F238E27FC236}">
                <a16:creationId xmlns:a16="http://schemas.microsoft.com/office/drawing/2014/main" id="{F1E651A5-3D38-C1D9-726D-D30593B04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787" y="2177992"/>
            <a:ext cx="1941024" cy="2214626"/>
          </a:xfrm>
          <a:prstGeom prst="rect">
            <a:avLst/>
          </a:prstGeom>
        </p:spPr>
      </p:pic>
      <p:sp>
        <p:nvSpPr>
          <p:cNvPr id="10" name="TextBox 9">
            <a:extLst>
              <a:ext uri="{FF2B5EF4-FFF2-40B4-BE49-F238E27FC236}">
                <a16:creationId xmlns:a16="http://schemas.microsoft.com/office/drawing/2014/main" id="{9FB66E5A-B9DF-2F3B-8105-2C64EF3EBF75}"/>
              </a:ext>
            </a:extLst>
          </p:cNvPr>
          <p:cNvSpPr txBox="1"/>
          <p:nvPr/>
        </p:nvSpPr>
        <p:spPr>
          <a:xfrm>
            <a:off x="609427" y="2127192"/>
            <a:ext cx="7594773" cy="3570208"/>
          </a:xfrm>
          <a:prstGeom prst="rect">
            <a:avLst/>
          </a:prstGeom>
          <a:noFill/>
        </p:spPr>
        <p:txBody>
          <a:bodyPr wrap="square" rtlCol="0">
            <a:spAutoFit/>
          </a:bodyPr>
          <a:lstStyle/>
          <a:p>
            <a:r>
              <a:rPr lang="en-US" sz="2200" b="1" dirty="0">
                <a:solidFill>
                  <a:schemeClr val="accent1">
                    <a:lumMod val="50000"/>
                  </a:schemeClr>
                </a:solidFill>
              </a:rPr>
              <a:t>Immediate Next Steps | </a:t>
            </a:r>
            <a:r>
              <a:rPr lang="en-US" sz="2200" dirty="0"/>
              <a:t>Bridge behavior with electrophysiology</a:t>
            </a:r>
            <a:endParaRPr lang="en-US" sz="2200" b="1" dirty="0">
              <a:solidFill>
                <a:schemeClr val="accent1">
                  <a:lumMod val="50000"/>
                </a:schemeClr>
              </a:solidFill>
            </a:endParaRPr>
          </a:p>
          <a:p>
            <a:pPr marL="285750" indent="-285750">
              <a:buFont typeface="Arial" panose="020B0604020202020204" pitchFamily="34" charset="0"/>
              <a:buChar char="•"/>
            </a:pPr>
            <a:r>
              <a:rPr lang="en-US" dirty="0">
                <a:sym typeface="Wingdings" pitchFamily="2" charset="2"/>
              </a:rPr>
              <a:t>Acutely implant recording electrodes into the cortex of awake, behaving mice performing 2AFC task</a:t>
            </a:r>
          </a:p>
          <a:p>
            <a:pPr marL="285750" indent="-285750">
              <a:buFont typeface="Arial" panose="020B0604020202020204" pitchFamily="34" charset="0"/>
              <a:buChar char="•"/>
            </a:pPr>
            <a:r>
              <a:rPr lang="en-US" dirty="0">
                <a:sym typeface="Wingdings" pitchFamily="2" charset="2"/>
              </a:rPr>
              <a:t>Assess changes in behavior (speed/accuracy) and physiology (RDK-evoked responses/functional connectivity) following mTBI </a:t>
            </a:r>
          </a:p>
          <a:p>
            <a:pPr marL="285750" indent="-285750">
              <a:buFont typeface="Arial" panose="020B0604020202020204" pitchFamily="34" charset="0"/>
              <a:buChar char="•"/>
            </a:pPr>
            <a:endParaRPr lang="en-US" sz="2000" dirty="0">
              <a:sym typeface="Wingdings" pitchFamily="2" charset="2"/>
            </a:endParaRPr>
          </a:p>
          <a:p>
            <a:r>
              <a:rPr lang="en-US" sz="2200" b="1" dirty="0">
                <a:solidFill>
                  <a:schemeClr val="accent1">
                    <a:lumMod val="50000"/>
                  </a:schemeClr>
                </a:solidFill>
              </a:rPr>
              <a:t>Human Translation | </a:t>
            </a:r>
            <a:r>
              <a:rPr lang="en-US" sz="2200" dirty="0"/>
              <a:t>Improve mTBI diagnosis and monitoring</a:t>
            </a:r>
            <a:endParaRPr lang="en-US" sz="2200" b="1" dirty="0">
              <a:solidFill>
                <a:schemeClr val="accent1">
                  <a:lumMod val="50000"/>
                </a:schemeClr>
              </a:solidFill>
            </a:endParaRPr>
          </a:p>
          <a:p>
            <a:pPr marL="285750" indent="-285750">
              <a:buFont typeface="Arial" panose="020B0604020202020204" pitchFamily="34" charset="0"/>
              <a:buChar char="•"/>
            </a:pPr>
            <a:r>
              <a:rPr lang="en-US" dirty="0"/>
              <a:t>Facilitate estimation of latent physiological changes after mTBI using performance on simple behavioral tasks </a:t>
            </a:r>
          </a:p>
          <a:p>
            <a:pPr marL="285750" indent="-285750">
              <a:buFont typeface="Arial" panose="020B0604020202020204" pitchFamily="34" charset="0"/>
              <a:buChar char="•"/>
            </a:pPr>
            <a:r>
              <a:rPr lang="en-US" dirty="0"/>
              <a:t>Improve prediction of mTBI prognosis</a:t>
            </a:r>
          </a:p>
          <a:p>
            <a:pPr marL="285750" indent="-285750">
              <a:buFont typeface="Arial" panose="020B0604020202020204" pitchFamily="34" charset="0"/>
              <a:buChar char="•"/>
            </a:pPr>
            <a:r>
              <a:rPr lang="en-US" dirty="0"/>
              <a:t>Translate 2AFC task to an </a:t>
            </a:r>
            <a:r>
              <a:rPr lang="en-US"/>
              <a:t>easily administered, </a:t>
            </a:r>
            <a:r>
              <a:rPr lang="en-US" dirty="0"/>
              <a:t>cost-effective tool to improve diagnosis and rehabilitation of mTBI patients</a:t>
            </a:r>
          </a:p>
        </p:txBody>
      </p:sp>
    </p:spTree>
    <p:extLst>
      <p:ext uri="{BB962C8B-B14F-4D97-AF65-F5344CB8AC3E}">
        <p14:creationId xmlns:p14="http://schemas.microsoft.com/office/powerpoint/2010/main" val="2841306435"/>
      </p:ext>
    </p:extLst>
  </p:cSld>
  <p:clrMapOvr>
    <a:masterClrMapping/>
  </p:clrMapOvr>
  <mc:AlternateContent xmlns:mc="http://schemas.openxmlformats.org/markup-compatibility/2006" xmlns:p14="http://schemas.microsoft.com/office/powerpoint/2010/main">
    <mc:Choice Requires="p14">
      <p:transition spd="slow" p14:dur="2000" advTm="38051"/>
    </mc:Choice>
    <mc:Fallback xmlns="">
      <p:transition spd="slow" advTm="3805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23" y="249334"/>
            <a:ext cx="10973154" cy="616125"/>
          </a:xfrm>
        </p:spPr>
        <p:txBody>
          <a:bodyPr/>
          <a:lstStyle/>
          <a:p>
            <a:r>
              <a:rPr lang="en-US" b="1" i="0" dirty="0">
                <a:effectLst/>
              </a:rPr>
              <a:t>    Grant Acknowledgement</a:t>
            </a:r>
            <a:endParaRPr lang="en-US" dirty="0"/>
          </a:p>
        </p:txBody>
      </p:sp>
      <p:sp>
        <p:nvSpPr>
          <p:cNvPr id="3" name="Content Placeholder 2"/>
          <p:cNvSpPr>
            <a:spLocks noGrp="1"/>
          </p:cNvSpPr>
          <p:nvPr>
            <p:ph idx="1"/>
          </p:nvPr>
        </p:nvSpPr>
        <p:spPr>
          <a:xfrm>
            <a:off x="831449" y="2799340"/>
            <a:ext cx="10473859" cy="1259320"/>
          </a:xfrm>
        </p:spPr>
        <p:txBody>
          <a:bodyPr/>
          <a:lstStyle/>
          <a:p>
            <a:pPr marL="0" indent="0" algn="just">
              <a:spcBef>
                <a:spcPts val="0"/>
              </a:spcBef>
              <a:spcAft>
                <a:spcPts val="0"/>
              </a:spcAft>
              <a:buNone/>
            </a:pPr>
            <a:r>
              <a:rPr lang="en-US" sz="2000" b="0" i="0" dirty="0">
                <a:effectLst/>
              </a:rPr>
              <a:t>“This project was funded with support from the Indiana Clinical and Translational Sciences Institute which is funded in part by Award Number UL1TR002529 from the National Institutes of Health, National Center for Advancing Translational Sciences, Clinical and Translational Sciences Award. The content is solely the responsibility of the authors and does not necessarily represent the official views of the National Institutes of Health.”</a:t>
            </a:r>
          </a:p>
        </p:txBody>
      </p:sp>
      <p:sp>
        <p:nvSpPr>
          <p:cNvPr id="5" name="TextBox 4">
            <a:extLst>
              <a:ext uri="{FF2B5EF4-FFF2-40B4-BE49-F238E27FC236}">
                <a16:creationId xmlns:a16="http://schemas.microsoft.com/office/drawing/2014/main" id="{687637C7-FC29-8721-7423-98D6308F0AC0}"/>
              </a:ext>
            </a:extLst>
          </p:cNvPr>
          <p:cNvSpPr txBox="1"/>
          <p:nvPr/>
        </p:nvSpPr>
        <p:spPr>
          <a:xfrm>
            <a:off x="4128655" y="1803380"/>
            <a:ext cx="4778744" cy="553998"/>
          </a:xfrm>
          <a:prstGeom prst="rect">
            <a:avLst/>
          </a:prstGeom>
          <a:noFill/>
        </p:spPr>
        <p:txBody>
          <a:bodyPr wrap="none" rtlCol="0">
            <a:spAutoFit/>
          </a:bodyPr>
          <a:lstStyle/>
          <a:p>
            <a:r>
              <a:rPr lang="en-US" sz="3000" dirty="0"/>
              <a:t>Thank you for your attention!</a:t>
            </a:r>
          </a:p>
        </p:txBody>
      </p:sp>
    </p:spTree>
    <p:extLst>
      <p:ext uri="{BB962C8B-B14F-4D97-AF65-F5344CB8AC3E}">
        <p14:creationId xmlns:p14="http://schemas.microsoft.com/office/powerpoint/2010/main" val="3905540406"/>
      </p:ext>
    </p:extLst>
  </p:cSld>
  <p:clrMapOvr>
    <a:masterClrMapping/>
  </p:clrMapOvr>
  <mc:AlternateContent xmlns:mc="http://schemas.openxmlformats.org/markup-compatibility/2006" xmlns:p14="http://schemas.microsoft.com/office/powerpoint/2010/main">
    <mc:Choice Requires="p14">
      <p:transition spd="slow" p14:dur="2000" advTm="3830"/>
    </mc:Choice>
    <mc:Fallback xmlns="">
      <p:transition spd="slow" advTm="383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1.7|7.2|3.5|13"/>
</p:tagLst>
</file>

<file path=ppt/tags/tag2.xml><?xml version="1.0" encoding="utf-8"?>
<p:tagLst xmlns:a="http://schemas.openxmlformats.org/drawingml/2006/main" xmlns:r="http://schemas.openxmlformats.org/officeDocument/2006/relationships" xmlns:p="http://schemas.openxmlformats.org/presentationml/2006/main">
  <p:tag name="TIMING" val="|39.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8029</TotalTime>
  <Words>449</Words>
  <Application>Microsoft Macintosh PowerPoint</Application>
  <PresentationFormat>Widescreen</PresentationFormat>
  <Paragraphs>49</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Wingdings</vt:lpstr>
      <vt:lpstr>Default Design</vt:lpstr>
      <vt:lpstr>Office Theme</vt:lpstr>
      <vt:lpstr>PowerPoint Presentation</vt:lpstr>
      <vt:lpstr>   Results | A behavioral task to probe post-mTBI visual deficits</vt:lpstr>
      <vt:lpstr>   Methods | 2AFC task overview and mTBI validation</vt:lpstr>
      <vt:lpstr>   Future Work | Next steps and patient implications</vt:lpstr>
      <vt:lpstr>    Grant Acknowledgement</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Scahill, Samantha L</dc:creator>
  <cp:lastModifiedBy>Frazier, Elizabeth M</cp:lastModifiedBy>
  <cp:revision>304</cp:revision>
  <cp:lastPrinted>2019-06-12T19:20:56Z</cp:lastPrinted>
  <dcterms:created xsi:type="dcterms:W3CDTF">2017-12-05T19:51:19Z</dcterms:created>
  <dcterms:modified xsi:type="dcterms:W3CDTF">2023-08-09T16:53:58Z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2023-08-07T17:19:37Z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46b0c11f-da56-43e1-b3f3-a9c1d4e764db</vt:lpwstr>
  </property>
  <property fmtid="{D5CDD505-2E9C-101B-9397-08002B2CF9AE}" pid="8" name="MSIP_Label_4044bd30-2ed7-4c9d-9d12-46200872a97b_ContentBits">
    <vt:lpwstr>0</vt:lpwstr>
  </property>
</Properties>
</file>