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DBEA26-6159-43FB-8EEB-31BCEA7CE9F2}" v="1" dt="2023-08-18T15:40:06.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4" autoAdjust="0"/>
    <p:restoredTop sz="70975" autoAdjust="0"/>
  </p:normalViewPr>
  <p:slideViewPr>
    <p:cSldViewPr snapToGrid="0">
      <p:cViewPr varScale="1">
        <p:scale>
          <a:sx n="81" d="100"/>
          <a:sy n="81" d="100"/>
        </p:scale>
        <p:origin x="1620" y="78"/>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sayame Ekhaguere" userId="6500ed7e56159873" providerId="LiveId" clId="{81DBEA26-6159-43FB-8EEB-31BCEA7CE9F2}"/>
    <pc:docChg chg="custSel delSld modSld">
      <pc:chgData name="Osayame Ekhaguere" userId="6500ed7e56159873" providerId="LiveId" clId="{81DBEA26-6159-43FB-8EEB-31BCEA7CE9F2}" dt="2023-08-18T16:32:54.112" v="3199" actId="6549"/>
      <pc:docMkLst>
        <pc:docMk/>
      </pc:docMkLst>
      <pc:sldChg chg="modSp mod modNotesTx">
        <pc:chgData name="Osayame Ekhaguere" userId="6500ed7e56159873" providerId="LiveId" clId="{81DBEA26-6159-43FB-8EEB-31BCEA7CE9F2}" dt="2023-08-18T16:32:48.051" v="3197" actId="6549"/>
        <pc:sldMkLst>
          <pc:docMk/>
          <pc:sldMk cId="841745966" sldId="256"/>
        </pc:sldMkLst>
        <pc:spChg chg="mod">
          <ac:chgData name="Osayame Ekhaguere" userId="6500ed7e56159873" providerId="LiveId" clId="{81DBEA26-6159-43FB-8EEB-31BCEA7CE9F2}" dt="2023-08-18T14:58:33.894" v="188" actId="20577"/>
          <ac:spMkLst>
            <pc:docMk/>
            <pc:sldMk cId="841745966" sldId="256"/>
            <ac:spMk id="2" creationId="{00000000-0000-0000-0000-000000000000}"/>
          </ac:spMkLst>
        </pc:spChg>
        <pc:spChg chg="mod">
          <ac:chgData name="Osayame Ekhaguere" userId="6500ed7e56159873" providerId="LiveId" clId="{81DBEA26-6159-43FB-8EEB-31BCEA7CE9F2}" dt="2023-08-18T15:18:22.622" v="1687" actId="6549"/>
          <ac:spMkLst>
            <pc:docMk/>
            <pc:sldMk cId="841745966" sldId="256"/>
            <ac:spMk id="4" creationId="{00000000-0000-0000-0000-000000000000}"/>
          </ac:spMkLst>
        </pc:spChg>
      </pc:sldChg>
      <pc:sldChg chg="modSp mod modNotesTx">
        <pc:chgData name="Osayame Ekhaguere" userId="6500ed7e56159873" providerId="LiveId" clId="{81DBEA26-6159-43FB-8EEB-31BCEA7CE9F2}" dt="2023-08-18T16:32:50.787" v="3198" actId="6549"/>
        <pc:sldMkLst>
          <pc:docMk/>
          <pc:sldMk cId="1815115330" sldId="359"/>
        </pc:sldMkLst>
        <pc:spChg chg="mod">
          <ac:chgData name="Osayame Ekhaguere" userId="6500ed7e56159873" providerId="LiveId" clId="{81DBEA26-6159-43FB-8EEB-31BCEA7CE9F2}" dt="2023-08-18T15:05:09.514" v="1102" actId="20577"/>
          <ac:spMkLst>
            <pc:docMk/>
            <pc:sldMk cId="1815115330" sldId="359"/>
            <ac:spMk id="2" creationId="{00000000-0000-0000-0000-000000000000}"/>
          </ac:spMkLst>
        </pc:spChg>
        <pc:spChg chg="mod">
          <ac:chgData name="Osayame Ekhaguere" userId="6500ed7e56159873" providerId="LiveId" clId="{81DBEA26-6159-43FB-8EEB-31BCEA7CE9F2}" dt="2023-08-18T15:07:31.407" v="1421" actId="20577"/>
          <ac:spMkLst>
            <pc:docMk/>
            <pc:sldMk cId="1815115330" sldId="359"/>
            <ac:spMk id="3" creationId="{00000000-0000-0000-0000-000000000000}"/>
          </ac:spMkLst>
        </pc:spChg>
      </pc:sldChg>
      <pc:sldChg chg="modSp mod modNotesTx">
        <pc:chgData name="Osayame Ekhaguere" userId="6500ed7e56159873" providerId="LiveId" clId="{81DBEA26-6159-43FB-8EEB-31BCEA7CE9F2}" dt="2023-08-18T16:32:54.112" v="3199" actId="6549"/>
        <pc:sldMkLst>
          <pc:docMk/>
          <pc:sldMk cId="3204201780" sldId="360"/>
        </pc:sldMkLst>
        <pc:spChg chg="mod">
          <ac:chgData name="Osayame Ekhaguere" userId="6500ed7e56159873" providerId="LiveId" clId="{81DBEA26-6159-43FB-8EEB-31BCEA7CE9F2}" dt="2023-08-18T15:19:23.581" v="1696" actId="20577"/>
          <ac:spMkLst>
            <pc:docMk/>
            <pc:sldMk cId="3204201780" sldId="360"/>
            <ac:spMk id="2" creationId="{00000000-0000-0000-0000-000000000000}"/>
          </ac:spMkLst>
        </pc:spChg>
        <pc:spChg chg="mod">
          <ac:chgData name="Osayame Ekhaguere" userId="6500ed7e56159873" providerId="LiveId" clId="{81DBEA26-6159-43FB-8EEB-31BCEA7CE9F2}" dt="2023-08-18T15:07:27.294" v="1420" actId="20577"/>
          <ac:spMkLst>
            <pc:docMk/>
            <pc:sldMk cId="3204201780" sldId="360"/>
            <ac:spMk id="3" creationId="{00000000-0000-0000-0000-000000000000}"/>
          </ac:spMkLst>
        </pc:spChg>
      </pc:sldChg>
      <pc:sldChg chg="modSp mod modNotesTx">
        <pc:chgData name="Osayame Ekhaguere" userId="6500ed7e56159873" providerId="LiveId" clId="{81DBEA26-6159-43FB-8EEB-31BCEA7CE9F2}" dt="2023-08-18T15:41:39.602" v="3117" actId="6549"/>
        <pc:sldMkLst>
          <pc:docMk/>
          <pc:sldMk cId="3331534858" sldId="361"/>
        </pc:sldMkLst>
        <pc:spChg chg="mod">
          <ac:chgData name="Osayame Ekhaguere" userId="6500ed7e56159873" providerId="LiveId" clId="{81DBEA26-6159-43FB-8EEB-31BCEA7CE9F2}" dt="2023-08-18T15:19:37.667" v="1726" actId="20577"/>
          <ac:spMkLst>
            <pc:docMk/>
            <pc:sldMk cId="3331534858" sldId="361"/>
            <ac:spMk id="2" creationId="{00000000-0000-0000-0000-000000000000}"/>
          </ac:spMkLst>
        </pc:spChg>
        <pc:spChg chg="mod">
          <ac:chgData name="Osayame Ekhaguere" userId="6500ed7e56159873" providerId="LiveId" clId="{81DBEA26-6159-43FB-8EEB-31BCEA7CE9F2}" dt="2023-08-18T15:19:40.113" v="1727" actId="6549"/>
          <ac:spMkLst>
            <pc:docMk/>
            <pc:sldMk cId="3331534858" sldId="361"/>
            <ac:spMk id="3" creationId="{00000000-0000-0000-0000-000000000000}"/>
          </ac:spMkLst>
        </pc:spChg>
      </pc:sldChg>
      <pc:sldChg chg="del">
        <pc:chgData name="Osayame Ekhaguere" userId="6500ed7e56159873" providerId="LiveId" clId="{81DBEA26-6159-43FB-8EEB-31BCEA7CE9F2}" dt="2023-08-18T15:16:53.393" v="1662" actId="47"/>
        <pc:sldMkLst>
          <pc:docMk/>
          <pc:sldMk cId="145424868" sldId="362"/>
        </pc:sldMkLst>
      </pc:sldChg>
      <pc:sldChg chg="modSp mod">
        <pc:chgData name="Osayame Ekhaguere" userId="6500ed7e56159873" providerId="LiveId" clId="{81DBEA26-6159-43FB-8EEB-31BCEA7CE9F2}" dt="2023-08-18T15:08:13.108" v="1431" actId="255"/>
        <pc:sldMkLst>
          <pc:docMk/>
          <pc:sldMk cId="3905540406" sldId="363"/>
        </pc:sldMkLst>
        <pc:spChg chg="mod">
          <ac:chgData name="Osayame Ekhaguere" userId="6500ed7e56159873" providerId="LiveId" clId="{81DBEA26-6159-43FB-8EEB-31BCEA7CE9F2}" dt="2023-08-18T15:08:13.108" v="1431" actId="255"/>
          <ac:spMkLst>
            <pc:docMk/>
            <pc:sldMk cId="3905540406" sldId="36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8/18/2023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8/18/2023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If your project or training has been supported by the Indiana CTSI, your poster and PowerPoint presentation should include acknowledgement of the appropriate Indiana CTSI grant.</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For your convenience, we have added this list of award sources to the last slide of the PowerPoint template. Please review the list of award sources and delete those that did not contribute to the conduct of the research reported in your presentation.</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If your project or training was supported by other grants, please remember to acknowledge those grants as well.</a:t>
            </a:r>
          </a:p>
          <a:p>
            <a:pPr marL="0" indent="0" algn="l">
              <a:buNone/>
            </a:pP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Content Variability in Vaccine Education Clinic Messaging in Nigeria </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2965654" y="3334862"/>
            <a:ext cx="5534272" cy="1200329"/>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Osayame Ekhaguere MBBS, MPH, MSc</a:t>
            </a:r>
          </a:p>
          <a:p>
            <a:pPr algn="ctr"/>
            <a:r>
              <a:rPr lang="en-US" dirty="0">
                <a:solidFill>
                  <a:srgbClr val="A90533"/>
                </a:solidFill>
              </a:rPr>
              <a:t>Assistant Professor of Pediatrics, Division of Neonatology</a:t>
            </a:r>
          </a:p>
          <a:p>
            <a:pPr algn="ctr"/>
            <a:r>
              <a:rPr lang="en-US" dirty="0">
                <a:solidFill>
                  <a:srgbClr val="A90533"/>
                </a:solidFill>
              </a:rPr>
              <a:t>Indiana University School of Medicine</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what we found</a:t>
            </a:r>
          </a:p>
        </p:txBody>
      </p:sp>
      <p:sp>
        <p:nvSpPr>
          <p:cNvPr id="3" name="Content Placeholder 2"/>
          <p:cNvSpPr>
            <a:spLocks noGrp="1"/>
          </p:cNvSpPr>
          <p:nvPr>
            <p:ph idx="1"/>
          </p:nvPr>
        </p:nvSpPr>
        <p:spPr>
          <a:xfrm>
            <a:off x="609428" y="1128889"/>
            <a:ext cx="10973153" cy="4775200"/>
          </a:xfrm>
        </p:spPr>
        <p:txBody>
          <a:bodyPr/>
          <a:lstStyle/>
          <a:p>
            <a:pPr marL="0" indent="0">
              <a:buNone/>
            </a:pPr>
            <a:endParaRPr lang="en-US" sz="2400" dirty="0"/>
          </a:p>
          <a:p>
            <a:pPr marL="457200" indent="-457200">
              <a:buFont typeface="Arial" panose="020B0604020202020204" pitchFamily="34" charset="0"/>
              <a:buChar char="•"/>
            </a:pPr>
            <a:r>
              <a:rPr lang="en-US" sz="2400" dirty="0"/>
              <a:t>Parents at vaccine clinics in Nigeria receive incomplete vaccine health education during the health education sessions. </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There is considerable content variation in the vaccine health education talk within health care providers.  </a:t>
            </a:r>
          </a:p>
          <a:p>
            <a:endParaRPr lang="en-US" sz="2400" dirty="0"/>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how we did it</a:t>
            </a:r>
          </a:p>
        </p:txBody>
      </p:sp>
      <p:sp>
        <p:nvSpPr>
          <p:cNvPr id="3" name="Content Placeholder 2"/>
          <p:cNvSpPr>
            <a:spLocks noGrp="1"/>
          </p:cNvSpPr>
          <p:nvPr>
            <p:ph idx="1"/>
          </p:nvPr>
        </p:nvSpPr>
        <p:spPr>
          <a:xfrm>
            <a:off x="609428" y="1128889"/>
            <a:ext cx="10973153" cy="4775200"/>
          </a:xfrm>
        </p:spPr>
        <p:txBody>
          <a:bodyPr/>
          <a:lstStyle/>
          <a:p>
            <a:pPr marL="0" indent="0">
              <a:buNone/>
            </a:pPr>
            <a:endParaRPr lang="en-US" sz="2400" dirty="0"/>
          </a:p>
          <a:p>
            <a:pPr marL="457200" indent="-457200">
              <a:buFont typeface="Arial" panose="020B0604020202020204" pitchFamily="34" charset="0"/>
              <a:buChar char="•"/>
            </a:pPr>
            <a:r>
              <a:rPr lang="en-US" sz="2400" dirty="0"/>
              <a:t>We recorded the two-vaccine health education talk of delivered by health care providers to parents at vaccine clinics in Nigeria</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We performed content analysis of the recorded talk evaluating them based on the following standards pertaining to vaccines: name, benefit, administrative site, common expected side effect and management, next appointment, need for vaccines even when sick, and importance of keeping the vaccine records. </a:t>
            </a:r>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implications for next steps</a:t>
            </a:r>
          </a:p>
        </p:txBody>
      </p:sp>
      <p:sp>
        <p:nvSpPr>
          <p:cNvPr id="3" name="Content Placeholder 2"/>
          <p:cNvSpPr>
            <a:spLocks noGrp="1"/>
          </p:cNvSpPr>
          <p:nvPr>
            <p:ph idx="1"/>
          </p:nvPr>
        </p:nvSpPr>
        <p:spPr>
          <a:xfrm>
            <a:off x="609428" y="1128889"/>
            <a:ext cx="10973153" cy="4775200"/>
          </a:xfrm>
        </p:spPr>
        <p:txBody>
          <a:bodyPr/>
          <a:lstStyle/>
          <a:p>
            <a:pPr marL="0" indent="0">
              <a:buNone/>
            </a:pPr>
            <a:endParaRPr lang="en-US" sz="2400"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There is a critical need to standardize vaccine communication in vaccine clinics in Nigeria to ensure adequate vaccine health literacy and reduce content variation</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endParaRPr lang="en-US" sz="1200" b="1" i="0" dirty="0">
              <a:solidFill>
                <a:schemeClr val="tx1">
                  <a:lumMod val="75000"/>
                  <a:lumOff val="25000"/>
                </a:schemeClr>
              </a:solidFill>
              <a:effectLst/>
            </a:endParaRPr>
          </a:p>
          <a:p>
            <a:pPr>
              <a:spcBef>
                <a:spcPts val="0"/>
              </a:spcBef>
              <a:spcAft>
                <a:spcPts val="0"/>
              </a:spcAft>
            </a:pPr>
            <a:endParaRPr lang="en-US" sz="1200" b="1" dirty="0">
              <a:solidFill>
                <a:schemeClr val="tx1">
                  <a:lumMod val="75000"/>
                  <a:lumOff val="25000"/>
                </a:schemeClr>
              </a:solidFill>
            </a:endParaRPr>
          </a:p>
          <a:p>
            <a:pPr>
              <a:spcBef>
                <a:spcPts val="0"/>
              </a:spcBef>
              <a:spcAft>
                <a:spcPts val="0"/>
              </a:spcAft>
            </a:pPr>
            <a:endParaRPr lang="en-US" sz="1200" b="1" i="0" dirty="0">
              <a:solidFill>
                <a:schemeClr val="tx1">
                  <a:lumMod val="75000"/>
                  <a:lumOff val="25000"/>
                </a:schemeClr>
              </a:solidFill>
              <a:effectLst/>
            </a:endParaRPr>
          </a:p>
          <a:p>
            <a:pPr>
              <a:spcBef>
                <a:spcPts val="0"/>
              </a:spcBef>
              <a:spcAft>
                <a:spcPts val="0"/>
              </a:spcAft>
            </a:pPr>
            <a:endParaRPr lang="en-US" sz="1200" b="1" dirty="0">
              <a:solidFill>
                <a:schemeClr val="tx1">
                  <a:lumMod val="75000"/>
                  <a:lumOff val="25000"/>
                </a:schemeClr>
              </a:solidFill>
            </a:endParaRPr>
          </a:p>
          <a:p>
            <a:pPr>
              <a:spcBef>
                <a:spcPts val="0"/>
              </a:spcBef>
              <a:spcAft>
                <a:spcPts val="0"/>
              </a:spcAft>
            </a:pPr>
            <a:endParaRPr lang="en-US" sz="1200" b="1" i="0" dirty="0">
              <a:solidFill>
                <a:schemeClr val="tx1">
                  <a:lumMod val="75000"/>
                  <a:lumOff val="25000"/>
                </a:schemeClr>
              </a:solidFill>
              <a:effectLst/>
            </a:endParaRPr>
          </a:p>
          <a:p>
            <a:pPr>
              <a:spcBef>
                <a:spcPts val="0"/>
              </a:spcBef>
              <a:spcAft>
                <a:spcPts val="0"/>
              </a:spcAft>
            </a:pPr>
            <a:endParaRPr lang="en-US" sz="1200" b="1" dirty="0">
              <a:solidFill>
                <a:schemeClr val="tx1">
                  <a:lumMod val="75000"/>
                  <a:lumOff val="25000"/>
                </a:schemeClr>
              </a:solidFill>
            </a:endParaRPr>
          </a:p>
          <a:p>
            <a:pPr>
              <a:spcBef>
                <a:spcPts val="0"/>
              </a:spcBef>
              <a:spcAft>
                <a:spcPts val="0"/>
              </a:spcAft>
            </a:pPr>
            <a:endParaRPr lang="en-US" sz="1200" b="1" i="0" dirty="0">
              <a:solidFill>
                <a:schemeClr val="tx1">
                  <a:lumMod val="75000"/>
                  <a:lumOff val="25000"/>
                </a:schemeClr>
              </a:solidFill>
              <a:effectLst/>
            </a:endParaRPr>
          </a:p>
          <a:p>
            <a:pPr>
              <a:spcBef>
                <a:spcPts val="0"/>
              </a:spcBef>
              <a:spcAft>
                <a:spcPts val="0"/>
              </a:spcAft>
            </a:pPr>
            <a:r>
              <a:rPr lang="en-US" sz="1800" b="1" i="0" dirty="0">
                <a:solidFill>
                  <a:schemeClr val="tx1">
                    <a:lumMod val="75000"/>
                    <a:lumOff val="25000"/>
                  </a:schemeClr>
                </a:solidFill>
                <a:effectLst/>
              </a:rPr>
              <a:t>For KL2 Awardees:  </a:t>
            </a:r>
            <a:r>
              <a:rPr lang="en-US" sz="1800" b="0" i="0" dirty="0">
                <a:solidFill>
                  <a:schemeClr val="tx1">
                    <a:lumMod val="75000"/>
                    <a:lumOff val="25000"/>
                  </a:schemeClr>
                </a:solidFill>
                <a:effectLst/>
              </a:rPr>
              <a:t>“This project was funded with support from the Indiana Clinical and Translational Sciences Institute which is funded in part by Award Number KL2TR002530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marL="0" indent="0" algn="l">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5504</TotalTime>
  <Words>354</Words>
  <Application>Microsoft Office PowerPoint</Application>
  <PresentationFormat>Widescreen</PresentationFormat>
  <Paragraphs>41</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Here’s what we found</vt:lpstr>
      <vt:lpstr>Here’s how we did it</vt:lpstr>
      <vt:lpstr>Future implications for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Osayame Ekhaguere</cp:lastModifiedBy>
  <cp:revision>286</cp:revision>
  <cp:lastPrinted>2019-06-12T19:20:56Z</cp:lastPrinted>
  <dcterms:created xsi:type="dcterms:W3CDTF">2017-12-05T19:51:19Z</dcterms:created>
  <dcterms:modified xsi:type="dcterms:W3CDTF">2023-08-18T16:32:56Z</dcterms:modified>
</cp:coreProperties>
</file>