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8"/>
  </p:notesMasterIdLst>
  <p:handoutMasterIdLst>
    <p:handoutMasterId r:id="rId9"/>
  </p:handoutMasterIdLst>
  <p:sldIdLst>
    <p:sldId id="256" r:id="rId3"/>
    <p:sldId id="359" r:id="rId4"/>
    <p:sldId id="360" r:id="rId5"/>
    <p:sldId id="361" r:id="rId6"/>
    <p:sldId id="363"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533"/>
    <a:srgbClr val="CCECFF"/>
    <a:srgbClr val="99CCFF"/>
    <a:srgbClr val="CCFFFF"/>
    <a:srgbClr val="0099FF"/>
    <a:srgbClr val="3399FF"/>
    <a:srgbClr val="66CCFF"/>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6FC630-FF0A-014E-8D4D-65D4F7365BC2}" v="17" dt="2023-08-18T20:42:12.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89255" autoAdjust="0"/>
  </p:normalViewPr>
  <p:slideViewPr>
    <p:cSldViewPr snapToGrid="0">
      <p:cViewPr>
        <p:scale>
          <a:sx n="87" d="100"/>
          <a:sy n="87" d="100"/>
        </p:scale>
        <p:origin x="1624" y="632"/>
      </p:cViewPr>
      <p:guideLst/>
    </p:cSldViewPr>
  </p:slideViewPr>
  <p:outlineViewPr>
    <p:cViewPr>
      <p:scale>
        <a:sx n="33" d="100"/>
        <a:sy n="33" d="100"/>
      </p:scale>
      <p:origin x="0" y="-27523"/>
    </p:cViewPr>
  </p:outlineViewPr>
  <p:notesTextViewPr>
    <p:cViewPr>
      <p:scale>
        <a:sx n="3" d="2"/>
        <a:sy n="3" d="2"/>
      </p:scale>
      <p:origin x="0" y="0"/>
    </p:cViewPr>
  </p:notesTextViewPr>
  <p:sorterViewPr>
    <p:cViewPr>
      <p:scale>
        <a:sx n="100" d="100"/>
        <a:sy n="100" d="100"/>
      </p:scale>
      <p:origin x="0" y="-3115"/>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sant Ardon, Valerie" userId="15c40189-bab7-4731-b1e1-1427e7d4a4d4" providerId="ADAL" clId="{C96FC630-FF0A-014E-8D4D-65D4F7365BC2}"/>
    <pc:docChg chg="undo custSel delSld modSld">
      <pc:chgData name="Dorsant Ardon, Valerie" userId="15c40189-bab7-4731-b1e1-1427e7d4a4d4" providerId="ADAL" clId="{C96FC630-FF0A-014E-8D4D-65D4F7365BC2}" dt="2023-08-18T20:48:30.224" v="153" actId="14100"/>
      <pc:docMkLst>
        <pc:docMk/>
      </pc:docMkLst>
      <pc:sldChg chg="modSp mod">
        <pc:chgData name="Dorsant Ardon, Valerie" userId="15c40189-bab7-4731-b1e1-1427e7d4a4d4" providerId="ADAL" clId="{C96FC630-FF0A-014E-8D4D-65D4F7365BC2}" dt="2023-08-18T20:18:57.053" v="51" actId="20577"/>
        <pc:sldMkLst>
          <pc:docMk/>
          <pc:sldMk cId="841745966" sldId="256"/>
        </pc:sldMkLst>
        <pc:spChg chg="mod">
          <ac:chgData name="Dorsant Ardon, Valerie" userId="15c40189-bab7-4731-b1e1-1427e7d4a4d4" providerId="ADAL" clId="{C96FC630-FF0A-014E-8D4D-65D4F7365BC2}" dt="2023-08-18T20:18:57.053" v="51" actId="20577"/>
          <ac:spMkLst>
            <pc:docMk/>
            <pc:sldMk cId="841745966" sldId="256"/>
            <ac:spMk id="2" creationId="{00000000-0000-0000-0000-000000000000}"/>
          </ac:spMkLst>
        </pc:spChg>
        <pc:spChg chg="mod">
          <ac:chgData name="Dorsant Ardon, Valerie" userId="15c40189-bab7-4731-b1e1-1427e7d4a4d4" providerId="ADAL" clId="{C96FC630-FF0A-014E-8D4D-65D4F7365BC2}" dt="2023-08-18T20:18:36.924" v="18"/>
          <ac:spMkLst>
            <pc:docMk/>
            <pc:sldMk cId="841745966" sldId="256"/>
            <ac:spMk id="4" creationId="{00000000-0000-0000-0000-000000000000}"/>
          </ac:spMkLst>
        </pc:spChg>
      </pc:sldChg>
      <pc:sldChg chg="addSp delSp modSp mod modClrScheme chgLayout">
        <pc:chgData name="Dorsant Ardon, Valerie" userId="15c40189-bab7-4731-b1e1-1427e7d4a4d4" providerId="ADAL" clId="{C96FC630-FF0A-014E-8D4D-65D4F7365BC2}" dt="2023-08-18T20:42:12.501" v="124" actId="1076"/>
        <pc:sldMkLst>
          <pc:docMk/>
          <pc:sldMk cId="1815115330" sldId="359"/>
        </pc:sldMkLst>
        <pc:spChg chg="mod ord">
          <ac:chgData name="Dorsant Ardon, Valerie" userId="15c40189-bab7-4731-b1e1-1427e7d4a4d4" providerId="ADAL" clId="{C96FC630-FF0A-014E-8D4D-65D4F7365BC2}" dt="2023-08-18T20:41:07.654" v="85" actId="14100"/>
          <ac:spMkLst>
            <pc:docMk/>
            <pc:sldMk cId="1815115330" sldId="359"/>
            <ac:spMk id="2" creationId="{00000000-0000-0000-0000-000000000000}"/>
          </ac:spMkLst>
        </pc:spChg>
        <pc:spChg chg="del mod ord">
          <ac:chgData name="Dorsant Ardon, Valerie" userId="15c40189-bab7-4731-b1e1-1427e7d4a4d4" providerId="ADAL" clId="{C96FC630-FF0A-014E-8D4D-65D4F7365BC2}" dt="2023-08-18T20:40:50.686" v="83" actId="700"/>
          <ac:spMkLst>
            <pc:docMk/>
            <pc:sldMk cId="1815115330" sldId="359"/>
            <ac:spMk id="3" creationId="{00000000-0000-0000-0000-000000000000}"/>
          </ac:spMkLst>
        </pc:spChg>
        <pc:spChg chg="add mod">
          <ac:chgData name="Dorsant Ardon, Valerie" userId="15c40189-bab7-4731-b1e1-1427e7d4a4d4" providerId="ADAL" clId="{C96FC630-FF0A-014E-8D4D-65D4F7365BC2}" dt="2023-08-18T20:42:07.894" v="122" actId="1076"/>
          <ac:spMkLst>
            <pc:docMk/>
            <pc:sldMk cId="1815115330" sldId="359"/>
            <ac:spMk id="4" creationId="{60384D8D-5FED-FB26-08A9-65E4CC9FA268}"/>
          </ac:spMkLst>
        </pc:spChg>
        <pc:spChg chg="add mod">
          <ac:chgData name="Dorsant Ardon, Valerie" userId="15c40189-bab7-4731-b1e1-1427e7d4a4d4" providerId="ADAL" clId="{C96FC630-FF0A-014E-8D4D-65D4F7365BC2}" dt="2023-08-18T20:42:05.646" v="121" actId="14100"/>
          <ac:spMkLst>
            <pc:docMk/>
            <pc:sldMk cId="1815115330" sldId="359"/>
            <ac:spMk id="6" creationId="{10F3837A-7A05-F984-1C0B-30CE9BDCFFAE}"/>
          </ac:spMkLst>
        </pc:spChg>
        <pc:spChg chg="add mod ord">
          <ac:chgData name="Dorsant Ardon, Valerie" userId="15c40189-bab7-4731-b1e1-1427e7d4a4d4" providerId="ADAL" clId="{C96FC630-FF0A-014E-8D4D-65D4F7365BC2}" dt="2023-08-18T20:40:50.686" v="83" actId="700"/>
          <ac:spMkLst>
            <pc:docMk/>
            <pc:sldMk cId="1815115330" sldId="359"/>
            <ac:spMk id="8" creationId="{62AAC900-F5CA-3901-C4C9-7F34C50E37AE}"/>
          </ac:spMkLst>
        </pc:spChg>
        <pc:spChg chg="add mod ord">
          <ac:chgData name="Dorsant Ardon, Valerie" userId="15c40189-bab7-4731-b1e1-1427e7d4a4d4" providerId="ADAL" clId="{C96FC630-FF0A-014E-8D4D-65D4F7365BC2}" dt="2023-08-18T20:40:50.686" v="83" actId="700"/>
          <ac:spMkLst>
            <pc:docMk/>
            <pc:sldMk cId="1815115330" sldId="359"/>
            <ac:spMk id="9" creationId="{814D069F-DF58-87EB-183A-FDBADF5F84F7}"/>
          </ac:spMkLst>
        </pc:spChg>
        <pc:picChg chg="add mod">
          <ac:chgData name="Dorsant Ardon, Valerie" userId="15c40189-bab7-4731-b1e1-1427e7d4a4d4" providerId="ADAL" clId="{C96FC630-FF0A-014E-8D4D-65D4F7365BC2}" dt="2023-08-18T20:42:12.501" v="124" actId="1076"/>
          <ac:picMkLst>
            <pc:docMk/>
            <pc:sldMk cId="1815115330" sldId="359"/>
            <ac:picMk id="5" creationId="{F6C0D719-19B6-EA9E-3F2E-0193A408CDAB}"/>
          </ac:picMkLst>
        </pc:picChg>
        <pc:picChg chg="add mod">
          <ac:chgData name="Dorsant Ardon, Valerie" userId="15c40189-bab7-4731-b1e1-1427e7d4a4d4" providerId="ADAL" clId="{C96FC630-FF0A-014E-8D4D-65D4F7365BC2}" dt="2023-08-18T20:42:10.928" v="123" actId="1076"/>
          <ac:picMkLst>
            <pc:docMk/>
            <pc:sldMk cId="1815115330" sldId="359"/>
            <ac:picMk id="7" creationId="{221BE8C0-9EF0-4458-58AA-DEB46764E248}"/>
          </ac:picMkLst>
        </pc:picChg>
      </pc:sldChg>
      <pc:sldChg chg="addSp delSp modSp mod">
        <pc:chgData name="Dorsant Ardon, Valerie" userId="15c40189-bab7-4731-b1e1-1427e7d4a4d4" providerId="ADAL" clId="{C96FC630-FF0A-014E-8D4D-65D4F7365BC2}" dt="2023-08-18T20:18:02.851" v="9"/>
        <pc:sldMkLst>
          <pc:docMk/>
          <pc:sldMk cId="3204201780" sldId="360"/>
        </pc:sldMkLst>
        <pc:spChg chg="mod">
          <ac:chgData name="Dorsant Ardon, Valerie" userId="15c40189-bab7-4731-b1e1-1427e7d4a4d4" providerId="ADAL" clId="{C96FC630-FF0A-014E-8D4D-65D4F7365BC2}" dt="2023-08-18T20:17:31.497" v="3" actId="20577"/>
          <ac:spMkLst>
            <pc:docMk/>
            <pc:sldMk cId="3204201780" sldId="360"/>
            <ac:spMk id="2" creationId="{00000000-0000-0000-0000-000000000000}"/>
          </ac:spMkLst>
        </pc:spChg>
        <pc:spChg chg="del mod">
          <ac:chgData name="Dorsant Ardon, Valerie" userId="15c40189-bab7-4731-b1e1-1427e7d4a4d4" providerId="ADAL" clId="{C96FC630-FF0A-014E-8D4D-65D4F7365BC2}" dt="2023-08-18T20:18:02.851" v="9"/>
          <ac:spMkLst>
            <pc:docMk/>
            <pc:sldMk cId="3204201780" sldId="360"/>
            <ac:spMk id="3" creationId="{00000000-0000-0000-0000-000000000000}"/>
          </ac:spMkLst>
        </pc:spChg>
        <pc:picChg chg="add del mod">
          <ac:chgData name="Dorsant Ardon, Valerie" userId="15c40189-bab7-4731-b1e1-1427e7d4a4d4" providerId="ADAL" clId="{C96FC630-FF0A-014E-8D4D-65D4F7365BC2}" dt="2023-08-18T20:17:55.648" v="7"/>
          <ac:picMkLst>
            <pc:docMk/>
            <pc:sldMk cId="3204201780" sldId="360"/>
            <ac:picMk id="4" creationId="{55FDDFEF-66A9-54C1-8D9C-6D1F2B7140E6}"/>
          </ac:picMkLst>
        </pc:picChg>
        <pc:picChg chg="add mod">
          <ac:chgData name="Dorsant Ardon, Valerie" userId="15c40189-bab7-4731-b1e1-1427e7d4a4d4" providerId="ADAL" clId="{C96FC630-FF0A-014E-8D4D-65D4F7365BC2}" dt="2023-08-18T20:18:02.851" v="9"/>
          <ac:picMkLst>
            <pc:docMk/>
            <pc:sldMk cId="3204201780" sldId="360"/>
            <ac:picMk id="5" creationId="{670DC04D-7442-F4C8-FF25-7B01BFC92943}"/>
          </ac:picMkLst>
        </pc:picChg>
      </pc:sldChg>
      <pc:sldChg chg="modSp mod">
        <pc:chgData name="Dorsant Ardon, Valerie" userId="15c40189-bab7-4731-b1e1-1427e7d4a4d4" providerId="ADAL" clId="{C96FC630-FF0A-014E-8D4D-65D4F7365BC2}" dt="2023-08-18T20:48:30.224" v="153" actId="14100"/>
        <pc:sldMkLst>
          <pc:docMk/>
          <pc:sldMk cId="3331534858" sldId="361"/>
        </pc:sldMkLst>
        <pc:spChg chg="mod">
          <ac:chgData name="Dorsant Ardon, Valerie" userId="15c40189-bab7-4731-b1e1-1427e7d4a4d4" providerId="ADAL" clId="{C96FC630-FF0A-014E-8D4D-65D4F7365BC2}" dt="2023-08-18T20:18:12.202" v="10" actId="20577"/>
          <ac:spMkLst>
            <pc:docMk/>
            <pc:sldMk cId="3331534858" sldId="361"/>
            <ac:spMk id="2" creationId="{00000000-0000-0000-0000-000000000000}"/>
          </ac:spMkLst>
        </pc:spChg>
        <pc:spChg chg="mod">
          <ac:chgData name="Dorsant Ardon, Valerie" userId="15c40189-bab7-4731-b1e1-1427e7d4a4d4" providerId="ADAL" clId="{C96FC630-FF0A-014E-8D4D-65D4F7365BC2}" dt="2023-08-18T20:48:30.224" v="153" actId="14100"/>
          <ac:spMkLst>
            <pc:docMk/>
            <pc:sldMk cId="3331534858" sldId="361"/>
            <ac:spMk id="3" creationId="{00000000-0000-0000-0000-000000000000}"/>
          </ac:spMkLst>
        </pc:spChg>
      </pc:sldChg>
      <pc:sldChg chg="del">
        <pc:chgData name="Dorsant Ardon, Valerie" userId="15c40189-bab7-4731-b1e1-1427e7d4a4d4" providerId="ADAL" clId="{C96FC630-FF0A-014E-8D4D-65D4F7365BC2}" dt="2023-08-18T19:58:54.177" v="0" actId="2696"/>
        <pc:sldMkLst>
          <pc:docMk/>
          <pc:sldMk cId="145424868" sldId="362"/>
        </pc:sldMkLst>
      </pc:sldChg>
      <pc:sldChg chg="modSp mod">
        <pc:chgData name="Dorsant Ardon, Valerie" userId="15c40189-bab7-4731-b1e1-1427e7d4a4d4" providerId="ADAL" clId="{C96FC630-FF0A-014E-8D4D-65D4F7365BC2}" dt="2023-08-18T20:45:04.634" v="151"/>
        <pc:sldMkLst>
          <pc:docMk/>
          <pc:sldMk cId="3905540406" sldId="363"/>
        </pc:sldMkLst>
        <pc:spChg chg="mod">
          <ac:chgData name="Dorsant Ardon, Valerie" userId="15c40189-bab7-4731-b1e1-1427e7d4a4d4" providerId="ADAL" clId="{C96FC630-FF0A-014E-8D4D-65D4F7365BC2}" dt="2023-08-18T20:45:04.634" v="151"/>
          <ac:spMkLst>
            <pc:docMk/>
            <pc:sldMk cId="3905540406" sldId="36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8/18/23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dirty="0"/>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8/18/23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dirty="0"/>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dirty="0"/>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by stating the Super Big Results (state them in 3 key points, like an outline)</a:t>
            </a:r>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dirty="0"/>
          </a:p>
        </p:txBody>
      </p:sp>
    </p:spTree>
    <p:extLst>
      <p:ext uri="{BB962C8B-B14F-4D97-AF65-F5344CB8AC3E}">
        <p14:creationId xmlns:p14="http://schemas.microsoft.com/office/powerpoint/2010/main" val="246576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3</a:t>
            </a:fld>
            <a:endParaRPr lang="en-US" dirty="0"/>
          </a:p>
        </p:txBody>
      </p:sp>
    </p:spTree>
    <p:extLst>
      <p:ext uri="{BB962C8B-B14F-4D97-AF65-F5344CB8AC3E}">
        <p14:creationId xmlns:p14="http://schemas.microsoft.com/office/powerpoint/2010/main" val="403066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creating your 3 slides that will form your 2-minute video, think about how you would present your slides in a TWEET, and use that brief format to guide your points. Provide key takeaways for the most impact.</a:t>
            </a:r>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dirty="0"/>
          </a:p>
        </p:txBody>
      </p:sp>
    </p:spTree>
    <p:extLst>
      <p:ext uri="{BB962C8B-B14F-4D97-AF65-F5344CB8AC3E}">
        <p14:creationId xmlns:p14="http://schemas.microsoft.com/office/powerpoint/2010/main" val="264260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i="0" dirty="0">
                <a:solidFill>
                  <a:srgbClr val="000000"/>
                </a:solidFill>
                <a:effectLst/>
              </a:rPr>
              <a:t>If your project or training has been supported by the Indiana CTSI, your poster and PowerPoint presentation should include acknowledgement of the appropriate Indiana CTSI grant.</a:t>
            </a:r>
          </a:p>
          <a:p>
            <a:pPr marL="0" indent="0" algn="l">
              <a:buNone/>
            </a:pPr>
            <a:endParaRPr lang="en-US" sz="1200" b="0" i="0" dirty="0">
              <a:solidFill>
                <a:srgbClr val="000000"/>
              </a:solidFill>
              <a:effectLst/>
            </a:endParaRPr>
          </a:p>
          <a:p>
            <a:pPr marL="0" indent="0" algn="l">
              <a:buNone/>
            </a:pPr>
            <a:r>
              <a:rPr lang="en-US" sz="1200" b="0" i="0" dirty="0">
                <a:solidFill>
                  <a:srgbClr val="000000"/>
                </a:solidFill>
                <a:effectLst/>
              </a:rPr>
              <a:t>For your convenience, we have added this list of award sources to the last slide of the PowerPoint template. Please review the list of award sources and delete those that did not contribute to the conduct of the research reported in your presentation.</a:t>
            </a:r>
          </a:p>
          <a:p>
            <a:pPr marL="0" indent="0" algn="l">
              <a:buNone/>
            </a:pPr>
            <a:endParaRPr lang="en-US" sz="1200" b="0" i="0" dirty="0">
              <a:solidFill>
                <a:srgbClr val="000000"/>
              </a:solidFill>
              <a:effectLst/>
            </a:endParaRPr>
          </a:p>
          <a:p>
            <a:pPr marL="0" indent="0" algn="l">
              <a:buNone/>
            </a:pPr>
            <a:r>
              <a:rPr lang="en-US" sz="1200" b="0" i="0" dirty="0">
                <a:solidFill>
                  <a:srgbClr val="000000"/>
                </a:solidFill>
                <a:effectLst/>
              </a:rPr>
              <a:t>If your project or training was supported by other grants, please remember to acknowledge those grants as well.</a:t>
            </a:r>
          </a:p>
          <a:p>
            <a:pPr marL="0" indent="0" algn="l">
              <a:buNone/>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5</a:t>
            </a:fld>
            <a:endParaRPr lang="en-US" dirty="0"/>
          </a:p>
        </p:txBody>
      </p:sp>
    </p:spTree>
    <p:extLst>
      <p:ext uri="{BB962C8B-B14F-4D97-AF65-F5344CB8AC3E}">
        <p14:creationId xmlns:p14="http://schemas.microsoft.com/office/powerpoint/2010/main" val="17525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dirty="0"/>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dirty="0"/>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8/18/23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8/18/23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8/18/23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9095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dirty="0"/>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dirty="0"/>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8/18/23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8/18/23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dirty="0">
                <a:solidFill>
                  <a:schemeClr val="bg2"/>
                </a:solidFill>
                <a:latin typeface="Calibri" charset="0"/>
                <a:cs typeface="Calibri" charset="0"/>
              </a:rPr>
              <a:t>Improving Health through</a:t>
            </a:r>
            <a:r>
              <a:rPr lang="en-US" sz="900" cap="all" baseline="0" dirty="0">
                <a:solidFill>
                  <a:schemeClr val="bg2"/>
                </a:solidFill>
                <a:latin typeface="Calibri" charset="0"/>
                <a:cs typeface="Calibri" charset="0"/>
              </a:rPr>
              <a:t> Research</a:t>
            </a:r>
            <a:endParaRPr lang="en-US" sz="900" cap="all" dirty="0">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dirty="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dirty="0">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8/18/23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dirty="0"/>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75134" y="2111681"/>
            <a:ext cx="8946525" cy="1108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 Co-Expression Network Analyses in Mild Cognitive Impairment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Subtitle 2"/>
          <p:cNvSpPr txBox="1">
            <a:spLocks/>
          </p:cNvSpPr>
          <p:nvPr/>
        </p:nvSpPr>
        <p:spPr>
          <a:xfrm>
            <a:off x="573879"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Indiana Clinical and Translational Sciences Institute</a:t>
            </a:r>
          </a:p>
          <a:p>
            <a:pPr>
              <a:spcBef>
                <a:spcPts val="0"/>
              </a:spcBef>
            </a:pPr>
            <a:endParaRPr lang="en-US" sz="2000" b="1" dirty="0">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rgbClr val="A90533"/>
              </a:solidFill>
              <a:latin typeface="+mn-lt"/>
            </a:endParaRPr>
          </a:p>
        </p:txBody>
      </p:sp>
      <p:sp>
        <p:nvSpPr>
          <p:cNvPr id="2" name="TextBox 1"/>
          <p:cNvSpPr txBox="1"/>
          <p:nvPr/>
        </p:nvSpPr>
        <p:spPr>
          <a:xfrm>
            <a:off x="5835463" y="3441943"/>
            <a:ext cx="2260235" cy="923330"/>
          </a:xfrm>
          <a:prstGeom prst="rect">
            <a:avLst/>
          </a:prstGeom>
          <a:noFill/>
        </p:spPr>
        <p:txBody>
          <a:bodyPr wrap="none" rtlCol="0">
            <a:spAutoFit/>
          </a:bodyPr>
          <a:lstStyle/>
          <a:p>
            <a:endParaRPr lang="en-US" dirty="0">
              <a:solidFill>
                <a:srgbClr val="A90533"/>
              </a:solidFill>
            </a:endParaRPr>
          </a:p>
          <a:p>
            <a:pPr algn="ctr"/>
            <a:r>
              <a:rPr lang="en-US" dirty="0">
                <a:solidFill>
                  <a:srgbClr val="A90533"/>
                </a:solidFill>
              </a:rPr>
              <a:t>Valerie </a:t>
            </a:r>
            <a:r>
              <a:rPr lang="en-US" dirty="0" err="1">
                <a:solidFill>
                  <a:srgbClr val="A90533"/>
                </a:solidFill>
              </a:rPr>
              <a:t>Dorsant-Ardon</a:t>
            </a:r>
            <a:endParaRPr lang="en-US" dirty="0">
              <a:solidFill>
                <a:srgbClr val="A90533"/>
              </a:solidFill>
            </a:endParaRPr>
          </a:p>
          <a:p>
            <a:pPr algn="ctr"/>
            <a:r>
              <a:rPr lang="en-US" dirty="0">
                <a:solidFill>
                  <a:srgbClr val="A90533"/>
                </a:solidFill>
              </a:rPr>
              <a:t>Titles: MD, MS</a:t>
            </a:r>
          </a:p>
        </p:txBody>
      </p:sp>
      <p:sp>
        <p:nvSpPr>
          <p:cNvPr id="10" name="Subtitle 2"/>
          <p:cNvSpPr txBox="1">
            <a:spLocks/>
          </p:cNvSpPr>
          <p:nvPr/>
        </p:nvSpPr>
        <p:spPr>
          <a:xfrm>
            <a:off x="7262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2023 Annual Meeting </a:t>
            </a:r>
            <a:endParaRPr lang="en-US" sz="2000" b="1" dirty="0">
              <a:solidFill>
                <a:srgbClr val="0C2340"/>
              </a:solidFill>
            </a:endParaRPr>
          </a:p>
        </p:txBody>
      </p:sp>
    </p:spTree>
    <p:extLst>
      <p:ext uri="{BB962C8B-B14F-4D97-AF65-F5344CB8AC3E}">
        <p14:creationId xmlns:p14="http://schemas.microsoft.com/office/powerpoint/2010/main" val="84174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7583"/>
          </a:xfrm>
          <a:solidFill>
            <a:srgbClr val="A90533"/>
          </a:solidFill>
        </p:spPr>
        <p:txBody>
          <a:bodyPr lIns="19047" tIns="9523" rIns="19047" bIns="9523"/>
          <a:lstStyle/>
          <a:p>
            <a:pPr algn="ctr" defTabSz="912813" eaLnBrk="0" fontAlgn="base" hangingPunct="0">
              <a:spcAft>
                <a:spcPct val="0"/>
              </a:spcAft>
            </a:pPr>
            <a:r>
              <a:rPr lang="en-US" sz="3200" b="1" dirty="0">
                <a:solidFill>
                  <a:schemeClr val="bg1"/>
                </a:solidFill>
                <a:ea typeface="MS PGothic" panose="020B0600070205080204" pitchFamily="34" charset="-128"/>
              </a:rPr>
              <a:t>Here’s what we found</a:t>
            </a:r>
          </a:p>
        </p:txBody>
      </p:sp>
      <p:sp>
        <p:nvSpPr>
          <p:cNvPr id="8" name="Content Placeholder 7">
            <a:extLst>
              <a:ext uri="{FF2B5EF4-FFF2-40B4-BE49-F238E27FC236}">
                <a16:creationId xmlns:a16="http://schemas.microsoft.com/office/drawing/2014/main" id="{62AAC900-F5CA-3901-C4C9-7F34C50E37AE}"/>
              </a:ext>
            </a:extLst>
          </p:cNvPr>
          <p:cNvSpPr>
            <a:spLocks noGrp="1"/>
          </p:cNvSpPr>
          <p:nvPr>
            <p:ph sz="half" idx="1"/>
          </p:nvPr>
        </p:nvSpPr>
        <p:spPr/>
        <p:txBody>
          <a:bodyPr/>
          <a:lstStyle/>
          <a:p>
            <a:endParaRPr lang="en-US"/>
          </a:p>
        </p:txBody>
      </p:sp>
      <p:sp>
        <p:nvSpPr>
          <p:cNvPr id="9" name="Content Placeholder 8">
            <a:extLst>
              <a:ext uri="{FF2B5EF4-FFF2-40B4-BE49-F238E27FC236}">
                <a16:creationId xmlns:a16="http://schemas.microsoft.com/office/drawing/2014/main" id="{814D069F-DF58-87EB-183A-FDBADF5F84F7}"/>
              </a:ext>
            </a:extLst>
          </p:cNvPr>
          <p:cNvSpPr>
            <a:spLocks noGrp="1"/>
          </p:cNvSpPr>
          <p:nvPr>
            <p:ph sz="half" idx="2"/>
          </p:nvPr>
        </p:nvSpPr>
        <p:spPr/>
        <p:txBody>
          <a:bodyPr/>
          <a:lstStyle/>
          <a:p>
            <a:endParaRPr lang="en-US"/>
          </a:p>
        </p:txBody>
      </p:sp>
      <p:sp>
        <p:nvSpPr>
          <p:cNvPr id="4" name="Text Box 3196">
            <a:extLst>
              <a:ext uri="{FF2B5EF4-FFF2-40B4-BE49-F238E27FC236}">
                <a16:creationId xmlns:a16="http://schemas.microsoft.com/office/drawing/2014/main" id="{60384D8D-5FED-FB26-08A9-65E4CC9FA268}"/>
              </a:ext>
            </a:extLst>
          </p:cNvPr>
          <p:cNvSpPr txBox="1">
            <a:spLocks noChangeArrowheads="1"/>
          </p:cNvSpPr>
          <p:nvPr/>
        </p:nvSpPr>
        <p:spPr bwMode="auto">
          <a:xfrm>
            <a:off x="6096000" y="1330989"/>
            <a:ext cx="5320514" cy="911336"/>
          </a:xfrm>
          <a:prstGeom prst="rect">
            <a:avLst/>
          </a:prstGeom>
          <a:solidFill>
            <a:srgbClr val="A90533"/>
          </a:solidFill>
        </p:spPr>
        <p:txBody>
          <a:bodyPr vert="horz" lIns="19047" tIns="9523" rIns="19047" bIns="9523" rtlCol="0" anchor="ctr">
            <a:normAutofit/>
          </a:bodyPr>
          <a:lstStyle>
            <a:defPPr>
              <a:defRPr lang="en-US"/>
            </a:defPPr>
            <a:lvl1pPr algn="ctr" defTabSz="912813" eaLnBrk="0" fontAlgn="base" hangingPunct="0">
              <a:lnSpc>
                <a:spcPct val="90000"/>
              </a:lnSpc>
              <a:spcBef>
                <a:spcPct val="0"/>
              </a:spcBef>
              <a:spcAft>
                <a:spcPct val="0"/>
              </a:spcAft>
              <a:buNone/>
              <a:defRPr sz="3200" b="1">
                <a:solidFill>
                  <a:schemeClr val="bg1"/>
                </a:solidFill>
                <a:latin typeface="+mj-lt"/>
                <a:ea typeface="MS PGothic" panose="020B0600070205080204" pitchFamily="34" charset="-128"/>
                <a:cs typeface="+mj-cs"/>
              </a:defRPr>
            </a:lvl1pPr>
            <a:lvl2pPr marL="742950" indent="-285750" defTabSz="874713">
              <a:defRPr sz="2400">
                <a:latin typeface="Arial" charset="0"/>
                <a:ea typeface="ＭＳ Ｐゴシック" charset="0"/>
              </a:defRPr>
            </a:lvl2pPr>
            <a:lvl3pPr marL="1143000" indent="-228600" defTabSz="874713">
              <a:defRPr sz="2400">
                <a:latin typeface="Arial" charset="0"/>
                <a:ea typeface="ＭＳ Ｐゴシック" charset="0"/>
              </a:defRPr>
            </a:lvl3pPr>
            <a:lvl4pPr marL="1600200" indent="-228600" defTabSz="874713">
              <a:defRPr sz="2400">
                <a:latin typeface="Arial" charset="0"/>
                <a:ea typeface="ＭＳ Ｐゴシック" charset="0"/>
              </a:defRPr>
            </a:lvl4pPr>
            <a:lvl5pPr marL="2057400" indent="-228600" defTabSz="874713">
              <a:defRPr sz="2400">
                <a:latin typeface="Arial" charset="0"/>
                <a:ea typeface="ＭＳ Ｐゴシック" charset="0"/>
              </a:defRPr>
            </a:lvl5pPr>
            <a:lvl6pPr marL="2514600" indent="-228600" defTabSz="874713" eaLnBrk="0" fontAlgn="base" hangingPunct="0">
              <a:spcBef>
                <a:spcPct val="0"/>
              </a:spcBef>
              <a:spcAft>
                <a:spcPct val="0"/>
              </a:spcAft>
              <a:defRPr sz="2400">
                <a:latin typeface="Arial" charset="0"/>
                <a:ea typeface="ＭＳ Ｐゴシック" charset="0"/>
              </a:defRPr>
            </a:lvl6pPr>
            <a:lvl7pPr marL="2971800" indent="-228600" defTabSz="874713" eaLnBrk="0" fontAlgn="base" hangingPunct="0">
              <a:spcBef>
                <a:spcPct val="0"/>
              </a:spcBef>
              <a:spcAft>
                <a:spcPct val="0"/>
              </a:spcAft>
              <a:defRPr sz="2400">
                <a:latin typeface="Arial" charset="0"/>
                <a:ea typeface="ＭＳ Ｐゴシック" charset="0"/>
              </a:defRPr>
            </a:lvl7pPr>
            <a:lvl8pPr marL="3429000" indent="-228600" defTabSz="874713" eaLnBrk="0" fontAlgn="base" hangingPunct="0">
              <a:spcBef>
                <a:spcPct val="0"/>
              </a:spcBef>
              <a:spcAft>
                <a:spcPct val="0"/>
              </a:spcAft>
              <a:defRPr sz="2400">
                <a:latin typeface="Arial" charset="0"/>
                <a:ea typeface="ＭＳ Ｐゴシック" charset="0"/>
              </a:defRPr>
            </a:lvl8pPr>
            <a:lvl9pPr marL="3886200" indent="-228600" defTabSz="874713" eaLnBrk="0" fontAlgn="base" hangingPunct="0">
              <a:spcBef>
                <a:spcPct val="0"/>
              </a:spcBef>
              <a:spcAft>
                <a:spcPct val="0"/>
              </a:spcAft>
              <a:defRPr sz="2400">
                <a:latin typeface="Arial" charset="0"/>
                <a:ea typeface="ＭＳ Ｐゴシック" charset="0"/>
              </a:defRPr>
            </a:lvl9pPr>
          </a:lstStyle>
          <a:p>
            <a:r>
              <a:rPr lang="en-US" sz="1800" dirty="0"/>
              <a:t>Figure 2. Gene expression network and backbone</a:t>
            </a:r>
          </a:p>
        </p:txBody>
      </p:sp>
      <p:pic>
        <p:nvPicPr>
          <p:cNvPr id="5" name="Picture 2" descr="Image preview">
            <a:extLst>
              <a:ext uri="{FF2B5EF4-FFF2-40B4-BE49-F238E27FC236}">
                <a16:creationId xmlns:a16="http://schemas.microsoft.com/office/drawing/2014/main" id="{F6C0D719-19B6-EA9E-3F2E-0193A408C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389887"/>
            <a:ext cx="6055230" cy="2522184"/>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196">
            <a:extLst>
              <a:ext uri="{FF2B5EF4-FFF2-40B4-BE49-F238E27FC236}">
                <a16:creationId xmlns:a16="http://schemas.microsoft.com/office/drawing/2014/main" id="{10F3837A-7A05-F984-1C0B-30CE9BDCFFAE}"/>
              </a:ext>
            </a:extLst>
          </p:cNvPr>
          <p:cNvSpPr txBox="1">
            <a:spLocks noChangeArrowheads="1"/>
          </p:cNvSpPr>
          <p:nvPr/>
        </p:nvSpPr>
        <p:spPr bwMode="auto">
          <a:xfrm>
            <a:off x="398440" y="1316988"/>
            <a:ext cx="5413702" cy="911336"/>
          </a:xfrm>
          <a:prstGeom prst="rect">
            <a:avLst/>
          </a:prstGeom>
          <a:solidFill>
            <a:srgbClr val="A90533"/>
          </a:solidFill>
        </p:spPr>
        <p:txBody>
          <a:bodyPr vert="horz" lIns="19047" tIns="9523" rIns="19047" bIns="9523" rtlCol="0" anchor="ctr">
            <a:normAutofit/>
          </a:bodyPr>
          <a:lstStyle>
            <a:lvl1pPr algn="ctr" defTabSz="912813" eaLnBrk="0" fontAlgn="base" hangingPunct="0">
              <a:lnSpc>
                <a:spcPct val="90000"/>
              </a:lnSpc>
              <a:spcBef>
                <a:spcPct val="0"/>
              </a:spcBef>
              <a:spcAft>
                <a:spcPct val="0"/>
              </a:spcAft>
              <a:buNone/>
              <a:defRPr sz="3200" b="1">
                <a:solidFill>
                  <a:schemeClr val="bg1"/>
                </a:solidFill>
                <a:latin typeface="+mj-lt"/>
                <a:ea typeface="MS PGothic" panose="020B0600070205080204" pitchFamily="34" charset="-128"/>
                <a:cs typeface="+mj-cs"/>
              </a:defRPr>
            </a:lvl1pPr>
            <a:lvl2pPr marL="742950" indent="-285750" defTabSz="874713">
              <a:defRPr sz="2400">
                <a:solidFill>
                  <a:schemeClr val="tx1"/>
                </a:solidFill>
                <a:latin typeface="Arial" charset="0"/>
                <a:ea typeface="ＭＳ Ｐゴシック" charset="0"/>
              </a:defRPr>
            </a:lvl2pPr>
            <a:lvl3pPr marL="1143000" indent="-228600" defTabSz="874713">
              <a:defRPr sz="2400">
                <a:solidFill>
                  <a:schemeClr val="tx1"/>
                </a:solidFill>
                <a:latin typeface="Arial" charset="0"/>
                <a:ea typeface="ＭＳ Ｐゴシック" charset="0"/>
              </a:defRPr>
            </a:lvl3pPr>
            <a:lvl4pPr marL="1600200" indent="-228600" defTabSz="874713">
              <a:defRPr sz="2400">
                <a:solidFill>
                  <a:schemeClr val="tx1"/>
                </a:solidFill>
                <a:latin typeface="Arial" charset="0"/>
                <a:ea typeface="ＭＳ Ｐゴシック" charset="0"/>
              </a:defRPr>
            </a:lvl4pPr>
            <a:lvl5pPr marL="2057400" indent="-228600" defTabSz="874713">
              <a:defRPr sz="2400">
                <a:solidFill>
                  <a:schemeClr val="tx1"/>
                </a:solidFill>
                <a:latin typeface="Arial" charset="0"/>
                <a:ea typeface="ＭＳ Ｐゴシック" charset="0"/>
              </a:defRPr>
            </a:lvl5pPr>
            <a:lvl6pPr marL="2514600" indent="-228600" defTabSz="8747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8747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8747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874713"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Figure 1: WGCNA Correlation matrix of gene expression organized by cluster assignment</a:t>
            </a:r>
            <a:r>
              <a:rPr lang="en-US" sz="1800" dirty="0">
                <a:sym typeface="Wingdings" pitchFamily="2" charset="2"/>
              </a:rPr>
              <a:t>: </a:t>
            </a:r>
            <a:r>
              <a:rPr lang="en-US" sz="1800" dirty="0"/>
              <a:t>a) network b) backbone</a:t>
            </a:r>
          </a:p>
        </p:txBody>
      </p:sp>
      <p:pic>
        <p:nvPicPr>
          <p:cNvPr id="7" name="Picture 6" descr="A picture containing text, electronics&#10;&#10;Description automatically generated">
            <a:extLst>
              <a:ext uri="{FF2B5EF4-FFF2-40B4-BE49-F238E27FC236}">
                <a16:creationId xmlns:a16="http://schemas.microsoft.com/office/drawing/2014/main" id="{221BE8C0-9EF0-4458-58AA-DEB46764E248}"/>
              </a:ext>
            </a:extLst>
          </p:cNvPr>
          <p:cNvPicPr>
            <a:picLocks noChangeAspect="1"/>
          </p:cNvPicPr>
          <p:nvPr/>
        </p:nvPicPr>
        <p:blipFill rotWithShape="1">
          <a:blip r:embed="rId4"/>
          <a:srcRect t="6294" b="5152"/>
          <a:stretch/>
        </p:blipFill>
        <p:spPr>
          <a:xfrm>
            <a:off x="125710" y="2411362"/>
            <a:ext cx="6008390" cy="2668363"/>
          </a:xfrm>
          <a:prstGeom prst="rect">
            <a:avLst/>
          </a:prstGeom>
        </p:spPr>
      </p:pic>
    </p:spTree>
    <p:extLst>
      <p:ext uri="{BB962C8B-B14F-4D97-AF65-F5344CB8AC3E}">
        <p14:creationId xmlns:p14="http://schemas.microsoft.com/office/powerpoint/2010/main" val="181511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how I we did it</a:t>
            </a:r>
          </a:p>
        </p:txBody>
      </p:sp>
      <p:pic>
        <p:nvPicPr>
          <p:cNvPr id="5" name="Content Placeholder 4" descr="A picture containing text, screenshot, diagram&#10;&#10;Description automatically generated">
            <a:extLst>
              <a:ext uri="{FF2B5EF4-FFF2-40B4-BE49-F238E27FC236}">
                <a16:creationId xmlns:a16="http://schemas.microsoft.com/office/drawing/2014/main" id="{670DC04D-7442-F4C8-FF25-7B01BFC92943}"/>
              </a:ext>
            </a:extLst>
          </p:cNvPr>
          <p:cNvPicPr>
            <a:picLocks noGrp="1" noChangeAspect="1"/>
          </p:cNvPicPr>
          <p:nvPr>
            <p:ph idx="1"/>
          </p:nvPr>
        </p:nvPicPr>
        <p:blipFill rotWithShape="1">
          <a:blip r:embed="rId3"/>
          <a:srcRect t="6615" r="1677" b="10986"/>
          <a:stretch/>
        </p:blipFill>
        <p:spPr>
          <a:xfrm>
            <a:off x="2589520" y="1128713"/>
            <a:ext cx="7012960" cy="4775200"/>
          </a:xfrm>
          <a:prstGeom prst="rect">
            <a:avLst/>
          </a:prstGeom>
        </p:spPr>
      </p:pic>
    </p:spTree>
    <p:extLst>
      <p:ext uri="{BB962C8B-B14F-4D97-AF65-F5344CB8AC3E}">
        <p14:creationId xmlns:p14="http://schemas.microsoft.com/office/powerpoint/2010/main" val="320420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implications for patients or the community</a:t>
            </a:r>
          </a:p>
        </p:txBody>
      </p:sp>
      <p:sp>
        <p:nvSpPr>
          <p:cNvPr id="3" name="Content Placeholder 2"/>
          <p:cNvSpPr>
            <a:spLocks noGrp="1"/>
          </p:cNvSpPr>
          <p:nvPr>
            <p:ph idx="1"/>
          </p:nvPr>
        </p:nvSpPr>
        <p:spPr>
          <a:xfrm>
            <a:off x="609428" y="2064773"/>
            <a:ext cx="10973153" cy="3839315"/>
          </a:xfrm>
        </p:spPr>
        <p:txBody>
          <a:bodyPr/>
          <a:lstStyle/>
          <a:p>
            <a:r>
              <a:rPr lang="en-US" sz="2400" dirty="0">
                <a:effectLst/>
                <a:latin typeface="Arial" panose="020B0604020202020204" pitchFamily="34" charset="0"/>
                <a:ea typeface="Times New Roman" panose="02020603050405020304" pitchFamily="18" charset="0"/>
                <a:cs typeface="Arial" panose="020B0604020202020204" pitchFamily="34" charset="0"/>
              </a:rPr>
              <a:t>There is an identifiable difference in peripheral blood gene expression </a:t>
            </a:r>
            <a:r>
              <a:rPr lang="en-US" sz="2400" dirty="0">
                <a:latin typeface="Arial" panose="020B0604020202020204" pitchFamily="34" charset="0"/>
                <a:ea typeface="Times New Roman" panose="02020603050405020304" pitchFamily="18" charset="0"/>
                <a:cs typeface="Arial" panose="020B0604020202020204" pitchFamily="34" charset="0"/>
              </a:rPr>
              <a:t>in </a:t>
            </a:r>
            <a:r>
              <a:rPr lang="en-US" sz="2400" dirty="0">
                <a:effectLst/>
                <a:latin typeface="Arial" panose="020B0604020202020204" pitchFamily="34" charset="0"/>
                <a:ea typeface="Times New Roman" panose="02020603050405020304" pitchFamily="18" charset="0"/>
                <a:cs typeface="Arial" panose="020B0604020202020204" pitchFamily="34" charset="0"/>
              </a:rPr>
              <a:t>MCI individuals compared to normal controls. </a:t>
            </a:r>
          </a:p>
          <a:p>
            <a:endParaRPr lang="en-US" sz="2400" dirty="0">
              <a:latin typeface="Arial" panose="020B0604020202020204" pitchFamily="34" charset="0"/>
              <a:ea typeface="Times New Roman" panose="02020603050405020304" pitchFamily="18" charset="0"/>
              <a:cs typeface="Arial" panose="020B0604020202020204" pitchFamily="34" charset="0"/>
            </a:endParaRPr>
          </a:p>
          <a:p>
            <a:r>
              <a:rPr lang="en-US" sz="2400" dirty="0">
                <a:effectLst/>
                <a:latin typeface="Arial" panose="020B0604020202020204" pitchFamily="34" charset="0"/>
                <a:ea typeface="Times New Roman" panose="02020603050405020304" pitchFamily="18" charset="0"/>
                <a:cs typeface="Arial" panose="020B0604020202020204" pitchFamily="34" charset="0"/>
              </a:rPr>
              <a:t>Our backbone approach allowed us to reduce the number of genes of interest. </a:t>
            </a:r>
          </a:p>
          <a:p>
            <a:endParaRPr lang="en-US" sz="2400" dirty="0">
              <a:latin typeface="Arial" panose="020B0604020202020204" pitchFamily="34" charset="0"/>
              <a:ea typeface="Times New Roman" panose="02020603050405020304" pitchFamily="18" charset="0"/>
              <a:cs typeface="Arial" panose="020B0604020202020204" pitchFamily="34" charset="0"/>
            </a:endParaRPr>
          </a:p>
          <a:p>
            <a:r>
              <a:rPr lang="en-US" sz="2400" dirty="0">
                <a:effectLst/>
                <a:latin typeface="Arial" panose="020B0604020202020204" pitchFamily="34" charset="0"/>
                <a:ea typeface="Times New Roman" panose="02020603050405020304" pitchFamily="18" charset="0"/>
                <a:cs typeface="Arial" panose="020B0604020202020204" pitchFamily="34" charset="0"/>
              </a:rPr>
              <a:t>This approach can help elucidate important biological interactions, potential therapeutic targets and could eventually be used for individual risk ascertainment for the development of MCI and AD.</a:t>
            </a:r>
            <a:endParaRPr lang="en-US" sz="2400" dirty="0"/>
          </a:p>
        </p:txBody>
      </p:sp>
    </p:spTree>
    <p:extLst>
      <p:ext uri="{BB962C8B-B14F-4D97-AF65-F5344CB8AC3E}">
        <p14:creationId xmlns:p14="http://schemas.microsoft.com/office/powerpoint/2010/main" val="333153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effectLst/>
              </a:rPr>
              <a:t> Grant Acknowledgement</a:t>
            </a:r>
            <a:endParaRPr lang="en-US" dirty="0"/>
          </a:p>
        </p:txBody>
      </p:sp>
      <p:sp>
        <p:nvSpPr>
          <p:cNvPr id="3" name="Content Placeholder 2"/>
          <p:cNvSpPr>
            <a:spLocks noGrp="1"/>
          </p:cNvSpPr>
          <p:nvPr>
            <p:ph idx="1"/>
          </p:nvPr>
        </p:nvSpPr>
        <p:spPr>
          <a:xfrm>
            <a:off x="609428" y="1128889"/>
            <a:ext cx="10973153" cy="4736652"/>
          </a:xfrm>
        </p:spPr>
        <p:txBody>
          <a:bodyPr/>
          <a:lstStyle/>
          <a:p>
            <a:pPr algn="just">
              <a:defRPr/>
            </a:pPr>
            <a:r>
              <a:rPr lang="en-US" sz="1200" dirty="0">
                <a:latin typeface="Arial" panose="020B0604020202020204" pitchFamily="34" charset="0"/>
                <a:cs typeface="Arial" panose="020B0604020202020204" pitchFamily="34" charset="0"/>
              </a:rPr>
              <a:t>This work was supported by </a:t>
            </a:r>
            <a:r>
              <a:rPr lang="en-US" sz="1200" dirty="0">
                <a:solidFill>
                  <a:srgbClr val="000000"/>
                </a:solidFill>
                <a:latin typeface="Arial" panose="020B0604020202020204" pitchFamily="34" charset="0"/>
                <a:cs typeface="Arial" panose="020B0604020202020204" pitchFamily="34" charset="0"/>
              </a:rPr>
              <a:t>R01 AG040770, K02 AG048240, the Easton Consortium for Alzheimer</a:t>
            </a:r>
            <a:r>
              <a:rPr lang="ja-JP" altLang="en-US" sz="1200">
                <a:solidFill>
                  <a:srgbClr val="000000"/>
                </a:solidFill>
                <a:latin typeface="Arial" panose="020B0604020202020204" pitchFamily="34" charset="0"/>
                <a:cs typeface="Arial" panose="020B0604020202020204" pitchFamily="34" charset="0"/>
              </a:rPr>
              <a:t>’</a:t>
            </a:r>
            <a:r>
              <a:rPr lang="en-US" altLang="ja-JP" sz="1200" dirty="0">
                <a:solidFill>
                  <a:srgbClr val="000000"/>
                </a:solidFill>
                <a:latin typeface="Arial" panose="020B0604020202020204" pitchFamily="34" charset="0"/>
                <a:cs typeface="Arial" panose="020B0604020202020204" pitchFamily="34" charset="0"/>
              </a:rPr>
              <a:t>s Drug Discovery and Biomarker Development, </a:t>
            </a:r>
            <a:r>
              <a:rPr lang="en-US" sz="1200" dirty="0">
                <a:latin typeface="Arial" panose="020B0604020202020204" pitchFamily="34" charset="0"/>
                <a:cs typeface="Arial" panose="020B0604020202020204" pitchFamily="34" charset="0"/>
              </a:rPr>
              <a:t>NIA P50 AG16570, NIA P30 AG010133, and NIA U01AG024904.</a:t>
            </a:r>
            <a:endParaRPr lang="en-CA" sz="1200" dirty="0">
              <a:latin typeface="Arial" panose="020B0604020202020204" pitchFamily="34" charset="0"/>
              <a:cs typeface="Arial" panose="020B0604020202020204" pitchFamily="34" charset="0"/>
            </a:endParaRPr>
          </a:p>
          <a:p>
            <a:pPr marL="0" indent="0" algn="l">
              <a:buNone/>
            </a:pPr>
            <a:endParaRPr lang="en-US" sz="1800" dirty="0">
              <a:solidFill>
                <a:srgbClr val="000000"/>
              </a:solidFill>
            </a:endParaRPr>
          </a:p>
        </p:txBody>
      </p:sp>
    </p:spTree>
    <p:extLst>
      <p:ext uri="{BB962C8B-B14F-4D97-AF65-F5344CB8AC3E}">
        <p14:creationId xmlns:p14="http://schemas.microsoft.com/office/powerpoint/2010/main" val="390554040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5456</TotalTime>
  <Words>329</Words>
  <Application>Microsoft Macintosh PowerPoint</Application>
  <PresentationFormat>Widescreen</PresentationFormat>
  <Paragraphs>30</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Wingdings</vt:lpstr>
      <vt:lpstr>Default Design</vt:lpstr>
      <vt:lpstr>Office Theme</vt:lpstr>
      <vt:lpstr>PowerPoint Presentation</vt:lpstr>
      <vt:lpstr>Here’s what we found</vt:lpstr>
      <vt:lpstr>Here’s how I we did it</vt:lpstr>
      <vt:lpstr>Future implications for patients or the community</vt:lpstr>
      <vt:lpstr> Grant Acknowledgement</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lastModifiedBy>Dorsant Ardon, Valerie</cp:lastModifiedBy>
  <cp:revision>286</cp:revision>
  <cp:lastPrinted>2019-06-12T19:20:56Z</cp:lastPrinted>
  <dcterms:created xsi:type="dcterms:W3CDTF">2017-12-05T19:51:19Z</dcterms:created>
  <dcterms:modified xsi:type="dcterms:W3CDTF">2023-08-18T20:48:37Z</dcterms:modified>
</cp:coreProperties>
</file>