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7"/>
  </p:notesMasterIdLst>
  <p:handoutMasterIdLst>
    <p:handoutMasterId r:id="rId8"/>
  </p:handoutMasterIdLst>
  <p:sldIdLst>
    <p:sldId id="256" r:id="rId3"/>
    <p:sldId id="359" r:id="rId4"/>
    <p:sldId id="360" r:id="rId5"/>
    <p:sldId id="361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533"/>
    <a:srgbClr val="CCECFF"/>
    <a:srgbClr val="99CCFF"/>
    <a:srgbClr val="CCFFFF"/>
    <a:srgbClr val="0099FF"/>
    <a:srgbClr val="3399FF"/>
    <a:srgbClr val="66CCFF"/>
    <a:srgbClr val="0C2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6" autoAdjust="0"/>
    <p:restoredTop sz="89252" autoAdjust="0"/>
  </p:normalViewPr>
  <p:slideViewPr>
    <p:cSldViewPr snapToGrid="0">
      <p:cViewPr>
        <p:scale>
          <a:sx n="90" d="100"/>
          <a:sy n="90" d="100"/>
        </p:scale>
        <p:origin x="144" y="656"/>
      </p:cViewPr>
      <p:guideLst/>
    </p:cSldViewPr>
  </p:slideViewPr>
  <p:outlineViewPr>
    <p:cViewPr>
      <p:scale>
        <a:sx n="33" d="100"/>
        <a:sy n="33" d="100"/>
      </p:scale>
      <p:origin x="0" y="-2752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115"/>
    </p:cViewPr>
  </p:sorterViewPr>
  <p:notesViewPr>
    <p:cSldViewPr snapToGrid="0">
      <p:cViewPr varScale="1">
        <p:scale>
          <a:sx n="66" d="100"/>
          <a:sy n="66" d="100"/>
        </p:scale>
        <p:origin x="31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359B7-BFC4-4AD4-A053-0E478061A69E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26D61-1F2C-4E92-8181-1D603ACC5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47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E067F1-D140-4293-8129-1B3AA4107C31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25542A-9E4E-4CBE-A1BD-CF535B76B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1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5542A-9E4E-4CBE-A1BD-CF535B76B9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49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 by stating the Super Big Results (state them in 3 key points, like an outline)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5542A-9E4E-4CBE-A1BD-CF535B76B9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6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5542A-9E4E-4CBE-A1BD-CF535B76B9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6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creating your 3 slides that will form your 2-minute video, think about how you would present your slides in a TWEET, and use that brief format to guide your points. Provide key takeaways for the most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5542A-9E4E-4CBE-A1BD-CF535B76B9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0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81" y="2130559"/>
            <a:ext cx="10362847" cy="1469760"/>
          </a:xfrm>
          <a:prstGeom prst="rect">
            <a:avLst/>
          </a:prstGeom>
        </p:spPr>
        <p:txBody>
          <a:bodyPr lIns="19047" tIns="9523" rIns="19047" bIns="9523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12" y="3886070"/>
            <a:ext cx="8534576" cy="1752865"/>
          </a:xfrm>
          <a:prstGeom prst="rect">
            <a:avLst/>
          </a:prstGeom>
        </p:spPr>
        <p:txBody>
          <a:bodyPr lIns="19047" tIns="9523" rIns="19047" bIns="9523"/>
          <a:lstStyle>
            <a:lvl1pPr marL="0" indent="0" algn="ctr">
              <a:buNone/>
              <a:defRPr/>
            </a:lvl1pPr>
            <a:lvl2pPr marL="95235" indent="0" algn="ctr">
              <a:buNone/>
              <a:defRPr/>
            </a:lvl2pPr>
            <a:lvl3pPr marL="190470" indent="0" algn="ctr">
              <a:buNone/>
              <a:defRPr/>
            </a:lvl3pPr>
            <a:lvl4pPr marL="285704" indent="0" algn="ctr">
              <a:buNone/>
              <a:defRPr/>
            </a:lvl4pPr>
            <a:lvl5pPr marL="380939" indent="0" algn="ctr">
              <a:buNone/>
              <a:defRPr/>
            </a:lvl5pPr>
            <a:lvl6pPr marL="476174" indent="0" algn="ctr">
              <a:buNone/>
              <a:defRPr/>
            </a:lvl6pPr>
            <a:lvl7pPr marL="571409" indent="0" algn="ctr">
              <a:buNone/>
              <a:defRPr/>
            </a:lvl7pPr>
            <a:lvl8pPr marL="666643" indent="0" algn="ctr">
              <a:buNone/>
              <a:defRPr/>
            </a:lvl8pPr>
            <a:lvl9pPr marL="7618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26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86AA-D197-4DC9-87E4-22B244C33152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A912-7305-420C-A467-1AF4AA7B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9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86AA-D197-4DC9-87E4-22B244C33152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A912-7305-420C-A467-1AF4AA7B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1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86AA-D197-4DC9-87E4-22B244C33152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A912-7305-420C-A467-1AF4AA7B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12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86AA-D197-4DC9-87E4-22B244C33152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A912-7305-420C-A467-1AF4AA7B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80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86AA-D197-4DC9-87E4-22B244C33152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A912-7305-420C-A467-1AF4AA7B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4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86AA-D197-4DC9-87E4-22B244C33152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A912-7305-420C-A467-1AF4AA7B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86AA-D197-4DC9-87E4-22B244C33152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A912-7305-420C-A467-1AF4AA7B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9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27" y="284948"/>
            <a:ext cx="10973154" cy="616125"/>
          </a:xfrm>
          <a:prstGeom prst="rect">
            <a:avLst/>
          </a:prstGeom>
          <a:solidFill>
            <a:srgbClr val="A90533"/>
          </a:solidFill>
        </p:spPr>
        <p:txBody>
          <a:bodyPr lIns="19047" tIns="9523" rIns="19047" bIns="9523"/>
          <a:lstStyle>
            <a:lvl1pPr algn="ctr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28" y="901072"/>
            <a:ext cx="10973153" cy="5245728"/>
          </a:xfrm>
          <a:prstGeom prst="rect">
            <a:avLst/>
          </a:prstGeom>
        </p:spPr>
        <p:txBody>
          <a:bodyPr lIns="19047" tIns="9523" rIns="19047" bIns="9523"/>
          <a:lstStyle>
            <a:lvl1pPr>
              <a:buClr>
                <a:srgbClr val="A90533"/>
              </a:buClr>
              <a:defRPr/>
            </a:lvl1pPr>
            <a:lvl2pPr marL="741363" indent="-284163">
              <a:buClr>
                <a:srgbClr val="B1810B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rgbClr val="0C2340"/>
              </a:buClr>
              <a:defRPr/>
            </a:lvl3pPr>
            <a:lvl4pPr>
              <a:buClr>
                <a:srgbClr val="A90533"/>
              </a:buClr>
              <a:defRPr/>
            </a:lvl4pPr>
            <a:lvl5pPr>
              <a:buClr>
                <a:srgbClr val="B1810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25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427" y="284948"/>
            <a:ext cx="7563728" cy="616125"/>
          </a:xfrm>
          <a:prstGeom prst="rect">
            <a:avLst/>
          </a:prstGeom>
          <a:solidFill>
            <a:srgbClr val="A90533"/>
          </a:solidFill>
        </p:spPr>
        <p:txBody>
          <a:bodyPr lIns="19047" tIns="9523" rIns="19047" bIns="9523"/>
          <a:lstStyle>
            <a:lvl1pPr marL="182880" algn="l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28" y="901072"/>
            <a:ext cx="10973153" cy="5245728"/>
          </a:xfrm>
          <a:prstGeom prst="rect">
            <a:avLst/>
          </a:prstGeom>
        </p:spPr>
        <p:txBody>
          <a:bodyPr lIns="19047" tIns="9523" rIns="19047" bIns="9523"/>
          <a:lstStyle>
            <a:lvl1pPr>
              <a:buClr>
                <a:srgbClr val="A90533"/>
              </a:buClr>
              <a:defRPr/>
            </a:lvl1pPr>
            <a:lvl2pPr marL="741363" indent="-284163">
              <a:buClr>
                <a:srgbClr val="B1810B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rgbClr val="0C2340"/>
              </a:buClr>
              <a:defRPr/>
            </a:lvl3pPr>
            <a:lvl4pPr>
              <a:buClr>
                <a:srgbClr val="A90533"/>
              </a:buClr>
              <a:defRPr/>
            </a:lvl4pPr>
            <a:lvl5pPr>
              <a:buClr>
                <a:srgbClr val="B1810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8173155" y="284947"/>
            <a:ext cx="3206068" cy="252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9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48765" y="2208084"/>
            <a:ext cx="10973153" cy="1214385"/>
          </a:xfrm>
          <a:prstGeom prst="rect">
            <a:avLst/>
          </a:prstGeom>
          <a:solidFill>
            <a:srgbClr val="A90533"/>
          </a:solidFill>
        </p:spPr>
        <p:txBody>
          <a:bodyPr lIns="19047" tIns="9523" rIns="19047" bIns="9523"/>
          <a:lstStyle>
            <a:lvl1pPr>
              <a:lnSpc>
                <a:spcPct val="150000"/>
              </a:lnSpc>
              <a:spcBef>
                <a:spcPts val="300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Closing Slide</a:t>
            </a:r>
          </a:p>
        </p:txBody>
      </p:sp>
    </p:spTree>
    <p:extLst>
      <p:ext uri="{BB962C8B-B14F-4D97-AF65-F5344CB8AC3E}">
        <p14:creationId xmlns:p14="http://schemas.microsoft.com/office/powerpoint/2010/main" val="179271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86AA-D197-4DC9-87E4-22B244C33152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A912-7305-420C-A467-1AF4AA7B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2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86AA-D197-4DC9-87E4-22B244C33152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A912-7305-420C-A467-1AF4AA7B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86AA-D197-4DC9-87E4-22B244C33152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A912-7305-420C-A467-1AF4AA7B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5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86AA-D197-4DC9-87E4-22B244C33152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A912-7305-420C-A467-1AF4AA7B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7"/>
          <p:cNvSpPr txBox="1">
            <a:spLocks noChangeArrowheads="1"/>
          </p:cNvSpPr>
          <p:nvPr userDrawn="1"/>
        </p:nvSpPr>
        <p:spPr bwMode="auto">
          <a:xfrm>
            <a:off x="7373910" y="6318251"/>
            <a:ext cx="4457700" cy="157163"/>
          </a:xfrm>
          <a:prstGeom prst="rect">
            <a:avLst/>
          </a:prstGeom>
          <a:noFill/>
          <a:ln>
            <a:noFill/>
          </a:ln>
        </p:spPr>
        <p:txBody>
          <a:bodyPr lIns="19047" tIns="9523" rIns="19047" bIns="95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900" cap="all" dirty="0">
                <a:solidFill>
                  <a:schemeClr val="bg2"/>
                </a:solidFill>
                <a:latin typeface="Calibri" charset="0"/>
                <a:cs typeface="Calibri" charset="0"/>
              </a:rPr>
              <a:t>Improving Health through</a:t>
            </a:r>
            <a:r>
              <a:rPr lang="en-US" sz="900" cap="all" baseline="0" dirty="0">
                <a:solidFill>
                  <a:schemeClr val="bg2"/>
                </a:solidFill>
                <a:latin typeface="Calibri" charset="0"/>
                <a:cs typeface="Calibri" charset="0"/>
              </a:rPr>
              <a:t> Research</a:t>
            </a:r>
            <a:endParaRPr lang="en-US" sz="900" cap="all" dirty="0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  <p:sp>
        <p:nvSpPr>
          <p:cNvPr id="1063" name="Line 39"/>
          <p:cNvSpPr>
            <a:spLocks noChangeShapeType="1"/>
          </p:cNvSpPr>
          <p:nvPr userDrawn="1"/>
        </p:nvSpPr>
        <p:spPr bwMode="auto">
          <a:xfrm>
            <a:off x="0" y="6126163"/>
            <a:ext cx="12192000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047" tIns="9523" rIns="19047" bIns="9523"/>
          <a:lstStyle/>
          <a:p>
            <a:pPr eaLnBrk="1" hangingPunct="1">
              <a:defRPr/>
            </a:pPr>
            <a:endParaRPr lang="en-US" sz="1800" dirty="0">
              <a:latin typeface="Arial" charset="0"/>
              <a:ea typeface="+mn-ea"/>
            </a:endParaRP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10366878" y="6484939"/>
            <a:ext cx="1464734" cy="1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7" tIns="9523" rIns="19047" bIns="95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u="sng" dirty="0">
                <a:solidFill>
                  <a:schemeClr val="accent2"/>
                </a:solidFill>
                <a:latin typeface="Calibri" charset="0"/>
              </a:rPr>
              <a:t>indianactsi.org</a:t>
            </a:r>
          </a:p>
        </p:txBody>
      </p:sp>
      <p:pic>
        <p:nvPicPr>
          <p:cNvPr id="7" name="Picture 6" descr="ctsi_pp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0" y="6234907"/>
            <a:ext cx="1581003" cy="55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95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86" r:id="rId3"/>
    <p:sldLayoutId id="2147483705" r:id="rId4"/>
    <p:sldLayoutId id="2147483706" r:id="rId5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95235" algn="ctr" defTabSz="91432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190470" algn="ctr" defTabSz="91432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285704" algn="ctr" defTabSz="91432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380939" algn="ctr" defTabSz="91432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52372" indent="-228497" algn="l" defTabSz="91432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247607" indent="-228497" algn="l" defTabSz="91432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342841" indent="-228497" algn="l" defTabSz="91432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438076" indent="-228497" algn="l" defTabSz="91432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95235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190470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04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380939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476174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09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666643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761878" algn="l" defTabSz="190470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86AA-D197-4DC9-87E4-22B244C33152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FA912-7305-420C-A467-1AF4AA7B2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2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75134" y="2111681"/>
            <a:ext cx="8946525" cy="1108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rgbClr val="A90533"/>
                </a:solidFill>
                <a:latin typeface="+mn-lt"/>
              </a:rPr>
              <a:t>Sex-dependent effects of alcohol and oxycodone polysubstance use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3879" y="679485"/>
            <a:ext cx="11044236" cy="849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C2340"/>
                </a:solidFill>
              </a:rPr>
              <a:t>Indiana Clinical and Translational Sciences Institute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C234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4577897"/>
            <a:ext cx="12192000" cy="35780"/>
          </a:xfrm>
          <a:prstGeom prst="line">
            <a:avLst/>
          </a:prstGeom>
          <a:ln w="63500"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249" y="4826037"/>
            <a:ext cx="5031501" cy="175024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22734" y="3675347"/>
            <a:ext cx="8946525" cy="587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A90533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5463" y="3441943"/>
            <a:ext cx="1219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A90533"/>
              </a:solidFill>
            </a:endParaRPr>
          </a:p>
          <a:p>
            <a:pPr algn="ctr"/>
            <a:r>
              <a:rPr lang="en-US" dirty="0">
                <a:solidFill>
                  <a:srgbClr val="A90533"/>
                </a:solidFill>
              </a:rPr>
              <a:t>Yueyi Chen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26278" y="1477712"/>
            <a:ext cx="11044236" cy="849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000" b="1" dirty="0">
                <a:solidFill>
                  <a:srgbClr val="0C2340"/>
                </a:solidFill>
              </a:rPr>
              <a:t>2023 Annual Meeting </a:t>
            </a:r>
            <a:endParaRPr lang="en-US" sz="2000" b="1" dirty="0">
              <a:solidFill>
                <a:srgbClr val="0C23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4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Sex-dependent effects of drug used and associated with withdrawal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A08B6-67A4-B04A-DE31-63416DB28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1934"/>
            <a:ext cx="3200400" cy="2607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FD0572-4D09-8EBC-4236-E4A44BD08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753" y="2411003"/>
            <a:ext cx="3200400" cy="2569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11106F-051C-870A-BB2D-A44EC7D71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83" y="2340857"/>
            <a:ext cx="3200400" cy="2674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0DA7F2-251C-F5F4-C737-4B52471E0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247" y="2328422"/>
            <a:ext cx="3200400" cy="26517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33F2E2-BFD7-F293-C9A0-48FF34D8A26D}"/>
              </a:ext>
            </a:extLst>
          </p:cNvPr>
          <p:cNvSpPr txBox="1"/>
          <p:nvPr/>
        </p:nvSpPr>
        <p:spPr>
          <a:xfrm>
            <a:off x="138545" y="1333692"/>
            <a:ext cx="6061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Male mice increased oxycodone self-administration during alcohol withdrawal; Female mice did not show same effect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EB8A23-2E28-1530-F321-AF5E5AAA977C}"/>
              </a:ext>
            </a:extLst>
          </p:cNvPr>
          <p:cNvSpPr txBox="1"/>
          <p:nvPr/>
        </p:nvSpPr>
        <p:spPr>
          <a:xfrm>
            <a:off x="6411562" y="1337961"/>
            <a:ext cx="573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Female mice increased alcohol drinking during oxycodone withdrawal; Male mice did not show same effect</a:t>
            </a:r>
          </a:p>
        </p:txBody>
      </p:sp>
    </p:spTree>
    <p:extLst>
      <p:ext uri="{BB962C8B-B14F-4D97-AF65-F5344CB8AC3E}">
        <p14:creationId xmlns:p14="http://schemas.microsoft.com/office/powerpoint/2010/main" val="181511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preclinical models studying alcohol and oxycodone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CF4EE-CF54-F0B1-5342-0707320F94DF}"/>
              </a:ext>
            </a:extLst>
          </p:cNvPr>
          <p:cNvSpPr txBox="1"/>
          <p:nvPr/>
        </p:nvSpPr>
        <p:spPr>
          <a:xfrm>
            <a:off x="197428" y="1235656"/>
            <a:ext cx="61029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022" indent="-250022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male and female C57BL/6J mice; Alcohol-dependent (CIE, n = 16/sex), control (n = 16/sex)</a:t>
            </a:r>
          </a:p>
          <a:p>
            <a:pPr marL="250022" indent="-250022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Alcohol dependence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chronic intermittent ethanol vapor exposure (CIE; 16 hours/day, 5 days/week)</a:t>
            </a:r>
          </a:p>
          <a:p>
            <a:pPr marL="250022" indent="-250022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Oxycodone self-administration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intravenous oxycodone self-administration (IVSA; 0.25 mg/kg/infusion)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0ABA57-BD47-8C9D-A65D-5281724419C7}"/>
              </a:ext>
            </a:extLst>
          </p:cNvPr>
          <p:cNvSpPr txBox="1"/>
          <p:nvPr/>
        </p:nvSpPr>
        <p:spPr>
          <a:xfrm>
            <a:off x="6300354" y="1235656"/>
            <a:ext cx="61029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022" indent="-250022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Animals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male and female C57BL/6J mice; Oxycodone-dependent (OXY, n = 10/sex), control (n = 10/sex)</a:t>
            </a:r>
          </a:p>
          <a:p>
            <a:pPr marL="250022" indent="-250022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Oxycodone dependence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oxycodone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i.p.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injection (OXY; 2x/day, 12 h apart, 5 days/week, 5, 5, 7.5, 10, 20 mg/kg)</a:t>
            </a:r>
          </a:p>
          <a:p>
            <a:pPr marL="250022" indent="-250022"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Alcohol drinking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two-bottle choice of 15% alcohol and water for 2 hours (2BC; 5 days/week)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286ADBB-BBD4-F74F-0D67-B9DEA525227F}"/>
              </a:ext>
            </a:extLst>
          </p:cNvPr>
          <p:cNvGrpSpPr>
            <a:grpSpLocks noChangeAspect="1"/>
          </p:cNvGrpSpPr>
          <p:nvPr/>
        </p:nvGrpSpPr>
        <p:grpSpPr>
          <a:xfrm>
            <a:off x="312865" y="3326831"/>
            <a:ext cx="5497371" cy="1649641"/>
            <a:chOff x="7897926" y="10076314"/>
            <a:chExt cx="7636716" cy="215129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9F4BED2-6786-4BD7-1C1D-D3ADCA6013C3}"/>
                </a:ext>
              </a:extLst>
            </p:cNvPr>
            <p:cNvGrpSpPr/>
            <p:nvPr/>
          </p:nvGrpSpPr>
          <p:grpSpPr>
            <a:xfrm>
              <a:off x="7900416" y="10076314"/>
              <a:ext cx="7634225" cy="548640"/>
              <a:chOff x="1371600" y="11430000"/>
              <a:chExt cx="9829800" cy="706613"/>
            </a:xfrm>
          </p:grpSpPr>
          <p:sp>
            <p:nvSpPr>
              <p:cNvPr id="78" name="Right Arrow 77">
                <a:extLst>
                  <a:ext uri="{FF2B5EF4-FFF2-40B4-BE49-F238E27FC236}">
                    <a16:creationId xmlns:a16="http://schemas.microsoft.com/office/drawing/2014/main" id="{08845693-668A-8AC8-5602-6F599B986FCC}"/>
                  </a:ext>
                </a:extLst>
              </p:cNvPr>
              <p:cNvSpPr/>
              <p:nvPr/>
            </p:nvSpPr>
            <p:spPr>
              <a:xfrm>
                <a:off x="1371600" y="11430000"/>
                <a:ext cx="1965960" cy="706613"/>
              </a:xfrm>
              <a:prstGeom prst="rightArrow">
                <a:avLst/>
              </a:prstGeom>
              <a:solidFill>
                <a:schemeClr val="tx1"/>
              </a:solidFill>
              <a:ln cap="flat">
                <a:noFill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417320"/>
                          <a:gd name="connsiteY0" fmla="*/ 228600 h 914400"/>
                          <a:gd name="connsiteX1" fmla="*/ 489661 w 1417320"/>
                          <a:gd name="connsiteY1" fmla="*/ 228600 h 914400"/>
                          <a:gd name="connsiteX2" fmla="*/ 960120 w 1417320"/>
                          <a:gd name="connsiteY2" fmla="*/ 228600 h 914400"/>
                          <a:gd name="connsiteX3" fmla="*/ 960120 w 1417320"/>
                          <a:gd name="connsiteY3" fmla="*/ 0 h 914400"/>
                          <a:gd name="connsiteX4" fmla="*/ 1417320 w 1417320"/>
                          <a:gd name="connsiteY4" fmla="*/ 457200 h 914400"/>
                          <a:gd name="connsiteX5" fmla="*/ 960120 w 1417320"/>
                          <a:gd name="connsiteY5" fmla="*/ 914400 h 914400"/>
                          <a:gd name="connsiteX6" fmla="*/ 960120 w 1417320"/>
                          <a:gd name="connsiteY6" fmla="*/ 685800 h 914400"/>
                          <a:gd name="connsiteX7" fmla="*/ 480060 w 1417320"/>
                          <a:gd name="connsiteY7" fmla="*/ 685800 h 914400"/>
                          <a:gd name="connsiteX8" fmla="*/ 0 w 1417320"/>
                          <a:gd name="connsiteY8" fmla="*/ 685800 h 914400"/>
                          <a:gd name="connsiteX9" fmla="*/ 0 w 1417320"/>
                          <a:gd name="connsiteY9" fmla="*/ 228600 h 914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417320" h="914400" fill="none" extrusionOk="0">
                            <a:moveTo>
                              <a:pt x="0" y="228600"/>
                            </a:moveTo>
                            <a:cubicBezTo>
                              <a:pt x="205687" y="216883"/>
                              <a:pt x="309800" y="234320"/>
                              <a:pt x="489661" y="228600"/>
                            </a:cubicBezTo>
                            <a:cubicBezTo>
                              <a:pt x="669522" y="222880"/>
                              <a:pt x="852371" y="225426"/>
                              <a:pt x="960120" y="228600"/>
                            </a:cubicBezTo>
                            <a:cubicBezTo>
                              <a:pt x="957909" y="117958"/>
                              <a:pt x="956673" y="65503"/>
                              <a:pt x="960120" y="0"/>
                            </a:cubicBezTo>
                            <a:cubicBezTo>
                              <a:pt x="1136348" y="215382"/>
                              <a:pt x="1193884" y="236283"/>
                              <a:pt x="1417320" y="457200"/>
                            </a:cubicBezTo>
                            <a:cubicBezTo>
                              <a:pt x="1201987" y="692873"/>
                              <a:pt x="1186156" y="711543"/>
                              <a:pt x="960120" y="914400"/>
                            </a:cubicBezTo>
                            <a:cubicBezTo>
                              <a:pt x="952043" y="846379"/>
                              <a:pt x="967178" y="772248"/>
                              <a:pt x="960120" y="685800"/>
                            </a:cubicBezTo>
                            <a:cubicBezTo>
                              <a:pt x="756301" y="663346"/>
                              <a:pt x="637219" y="697232"/>
                              <a:pt x="480060" y="685800"/>
                            </a:cubicBezTo>
                            <a:cubicBezTo>
                              <a:pt x="322901" y="674368"/>
                              <a:pt x="174554" y="672689"/>
                              <a:pt x="0" y="685800"/>
                            </a:cubicBezTo>
                            <a:cubicBezTo>
                              <a:pt x="-12033" y="512496"/>
                              <a:pt x="-4056" y="383025"/>
                              <a:pt x="0" y="228600"/>
                            </a:cubicBezTo>
                            <a:close/>
                          </a:path>
                          <a:path w="1417320" h="914400" stroke="0" extrusionOk="0">
                            <a:moveTo>
                              <a:pt x="0" y="228600"/>
                            </a:moveTo>
                            <a:cubicBezTo>
                              <a:pt x="176629" y="233443"/>
                              <a:pt x="284907" y="234697"/>
                              <a:pt x="470459" y="228600"/>
                            </a:cubicBezTo>
                            <a:cubicBezTo>
                              <a:pt x="656011" y="222503"/>
                              <a:pt x="789985" y="229063"/>
                              <a:pt x="960120" y="228600"/>
                            </a:cubicBezTo>
                            <a:cubicBezTo>
                              <a:pt x="970511" y="126819"/>
                              <a:pt x="955111" y="91135"/>
                              <a:pt x="960120" y="0"/>
                            </a:cubicBezTo>
                            <a:cubicBezTo>
                              <a:pt x="1114384" y="168245"/>
                              <a:pt x="1291838" y="319135"/>
                              <a:pt x="1417320" y="457200"/>
                            </a:cubicBezTo>
                            <a:cubicBezTo>
                              <a:pt x="1269621" y="621853"/>
                              <a:pt x="1196386" y="706220"/>
                              <a:pt x="960120" y="914400"/>
                            </a:cubicBezTo>
                            <a:cubicBezTo>
                              <a:pt x="965121" y="808679"/>
                              <a:pt x="969815" y="732612"/>
                              <a:pt x="960120" y="685800"/>
                            </a:cubicBezTo>
                            <a:cubicBezTo>
                              <a:pt x="813611" y="693291"/>
                              <a:pt x="680912" y="662848"/>
                              <a:pt x="499262" y="685800"/>
                            </a:cubicBezTo>
                            <a:cubicBezTo>
                              <a:pt x="317612" y="708752"/>
                              <a:pt x="119260" y="668873"/>
                              <a:pt x="0" y="685800"/>
                            </a:cubicBezTo>
                            <a:cubicBezTo>
                              <a:pt x="-5386" y="507955"/>
                              <a:pt x="-522" y="388822"/>
                              <a:pt x="0" y="2286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D0B991"/>
                    </a:solidFill>
                  </a:rPr>
                  <a:t>CIE</a:t>
                </a:r>
              </a:p>
            </p:txBody>
          </p:sp>
          <p:sp>
            <p:nvSpPr>
              <p:cNvPr id="79" name="Right Arrow 78">
                <a:extLst>
                  <a:ext uri="{FF2B5EF4-FFF2-40B4-BE49-F238E27FC236}">
                    <a16:creationId xmlns:a16="http://schemas.microsoft.com/office/drawing/2014/main" id="{E2DCF05B-4617-078F-24B5-2222516E7282}"/>
                  </a:ext>
                </a:extLst>
              </p:cNvPr>
              <p:cNvSpPr/>
              <p:nvPr/>
            </p:nvSpPr>
            <p:spPr>
              <a:xfrm>
                <a:off x="3337560" y="11430000"/>
                <a:ext cx="1965960" cy="706613"/>
              </a:xfrm>
              <a:prstGeom prst="rightArrow">
                <a:avLst/>
              </a:prstGeom>
              <a:solidFill>
                <a:srgbClr val="D0B991"/>
              </a:solidFill>
              <a:ln cap="flat">
                <a:noFill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417320"/>
                          <a:gd name="connsiteY0" fmla="*/ 228600 h 914400"/>
                          <a:gd name="connsiteX1" fmla="*/ 489661 w 1417320"/>
                          <a:gd name="connsiteY1" fmla="*/ 228600 h 914400"/>
                          <a:gd name="connsiteX2" fmla="*/ 960120 w 1417320"/>
                          <a:gd name="connsiteY2" fmla="*/ 228600 h 914400"/>
                          <a:gd name="connsiteX3" fmla="*/ 960120 w 1417320"/>
                          <a:gd name="connsiteY3" fmla="*/ 0 h 914400"/>
                          <a:gd name="connsiteX4" fmla="*/ 1417320 w 1417320"/>
                          <a:gd name="connsiteY4" fmla="*/ 457200 h 914400"/>
                          <a:gd name="connsiteX5" fmla="*/ 960120 w 1417320"/>
                          <a:gd name="connsiteY5" fmla="*/ 914400 h 914400"/>
                          <a:gd name="connsiteX6" fmla="*/ 960120 w 1417320"/>
                          <a:gd name="connsiteY6" fmla="*/ 685800 h 914400"/>
                          <a:gd name="connsiteX7" fmla="*/ 480060 w 1417320"/>
                          <a:gd name="connsiteY7" fmla="*/ 685800 h 914400"/>
                          <a:gd name="connsiteX8" fmla="*/ 0 w 1417320"/>
                          <a:gd name="connsiteY8" fmla="*/ 685800 h 914400"/>
                          <a:gd name="connsiteX9" fmla="*/ 0 w 1417320"/>
                          <a:gd name="connsiteY9" fmla="*/ 228600 h 914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417320" h="914400" fill="none" extrusionOk="0">
                            <a:moveTo>
                              <a:pt x="0" y="228600"/>
                            </a:moveTo>
                            <a:cubicBezTo>
                              <a:pt x="205687" y="216883"/>
                              <a:pt x="309800" y="234320"/>
                              <a:pt x="489661" y="228600"/>
                            </a:cubicBezTo>
                            <a:cubicBezTo>
                              <a:pt x="669522" y="222880"/>
                              <a:pt x="852371" y="225426"/>
                              <a:pt x="960120" y="228600"/>
                            </a:cubicBezTo>
                            <a:cubicBezTo>
                              <a:pt x="957909" y="117958"/>
                              <a:pt x="956673" y="65503"/>
                              <a:pt x="960120" y="0"/>
                            </a:cubicBezTo>
                            <a:cubicBezTo>
                              <a:pt x="1136348" y="215382"/>
                              <a:pt x="1193884" y="236283"/>
                              <a:pt x="1417320" y="457200"/>
                            </a:cubicBezTo>
                            <a:cubicBezTo>
                              <a:pt x="1201987" y="692873"/>
                              <a:pt x="1186156" y="711543"/>
                              <a:pt x="960120" y="914400"/>
                            </a:cubicBezTo>
                            <a:cubicBezTo>
                              <a:pt x="952043" y="846379"/>
                              <a:pt x="967178" y="772248"/>
                              <a:pt x="960120" y="685800"/>
                            </a:cubicBezTo>
                            <a:cubicBezTo>
                              <a:pt x="756301" y="663346"/>
                              <a:pt x="637219" y="697232"/>
                              <a:pt x="480060" y="685800"/>
                            </a:cubicBezTo>
                            <a:cubicBezTo>
                              <a:pt x="322901" y="674368"/>
                              <a:pt x="174554" y="672689"/>
                              <a:pt x="0" y="685800"/>
                            </a:cubicBezTo>
                            <a:cubicBezTo>
                              <a:pt x="-12033" y="512496"/>
                              <a:pt x="-4056" y="383025"/>
                              <a:pt x="0" y="228600"/>
                            </a:cubicBezTo>
                            <a:close/>
                          </a:path>
                          <a:path w="1417320" h="914400" stroke="0" extrusionOk="0">
                            <a:moveTo>
                              <a:pt x="0" y="228600"/>
                            </a:moveTo>
                            <a:cubicBezTo>
                              <a:pt x="176629" y="233443"/>
                              <a:pt x="284907" y="234697"/>
                              <a:pt x="470459" y="228600"/>
                            </a:cubicBezTo>
                            <a:cubicBezTo>
                              <a:pt x="656011" y="222503"/>
                              <a:pt x="789985" y="229063"/>
                              <a:pt x="960120" y="228600"/>
                            </a:cubicBezTo>
                            <a:cubicBezTo>
                              <a:pt x="970511" y="126819"/>
                              <a:pt x="955111" y="91135"/>
                              <a:pt x="960120" y="0"/>
                            </a:cubicBezTo>
                            <a:cubicBezTo>
                              <a:pt x="1114384" y="168245"/>
                              <a:pt x="1291838" y="319135"/>
                              <a:pt x="1417320" y="457200"/>
                            </a:cubicBezTo>
                            <a:cubicBezTo>
                              <a:pt x="1269621" y="621853"/>
                              <a:pt x="1196386" y="706220"/>
                              <a:pt x="960120" y="914400"/>
                            </a:cubicBezTo>
                            <a:cubicBezTo>
                              <a:pt x="965121" y="808679"/>
                              <a:pt x="969815" y="732612"/>
                              <a:pt x="960120" y="685800"/>
                            </a:cubicBezTo>
                            <a:cubicBezTo>
                              <a:pt x="813611" y="693291"/>
                              <a:pt x="680912" y="662848"/>
                              <a:pt x="499262" y="685800"/>
                            </a:cubicBezTo>
                            <a:cubicBezTo>
                              <a:pt x="317612" y="708752"/>
                              <a:pt x="119260" y="668873"/>
                              <a:pt x="0" y="685800"/>
                            </a:cubicBezTo>
                            <a:cubicBezTo>
                              <a:pt x="-5386" y="507955"/>
                              <a:pt x="-522" y="388822"/>
                              <a:pt x="0" y="2286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Air</a:t>
                </a:r>
              </a:p>
            </p:txBody>
          </p:sp>
          <p:sp>
            <p:nvSpPr>
              <p:cNvPr id="80" name="Right Arrow 79">
                <a:extLst>
                  <a:ext uri="{FF2B5EF4-FFF2-40B4-BE49-F238E27FC236}">
                    <a16:creationId xmlns:a16="http://schemas.microsoft.com/office/drawing/2014/main" id="{E95DCD24-CDF2-CFF7-BDBB-3D6759BF6F94}"/>
                  </a:ext>
                </a:extLst>
              </p:cNvPr>
              <p:cNvSpPr/>
              <p:nvPr/>
            </p:nvSpPr>
            <p:spPr>
              <a:xfrm>
                <a:off x="5303521" y="11430000"/>
                <a:ext cx="1965960" cy="706613"/>
              </a:xfrm>
              <a:prstGeom prst="rightArrow">
                <a:avLst/>
              </a:prstGeom>
              <a:solidFill>
                <a:schemeClr val="tx1"/>
              </a:solidFill>
              <a:ln cap="flat">
                <a:noFill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417320"/>
                          <a:gd name="connsiteY0" fmla="*/ 228600 h 914400"/>
                          <a:gd name="connsiteX1" fmla="*/ 489661 w 1417320"/>
                          <a:gd name="connsiteY1" fmla="*/ 228600 h 914400"/>
                          <a:gd name="connsiteX2" fmla="*/ 960120 w 1417320"/>
                          <a:gd name="connsiteY2" fmla="*/ 228600 h 914400"/>
                          <a:gd name="connsiteX3" fmla="*/ 960120 w 1417320"/>
                          <a:gd name="connsiteY3" fmla="*/ 0 h 914400"/>
                          <a:gd name="connsiteX4" fmla="*/ 1417320 w 1417320"/>
                          <a:gd name="connsiteY4" fmla="*/ 457200 h 914400"/>
                          <a:gd name="connsiteX5" fmla="*/ 960120 w 1417320"/>
                          <a:gd name="connsiteY5" fmla="*/ 914400 h 914400"/>
                          <a:gd name="connsiteX6" fmla="*/ 960120 w 1417320"/>
                          <a:gd name="connsiteY6" fmla="*/ 685800 h 914400"/>
                          <a:gd name="connsiteX7" fmla="*/ 480060 w 1417320"/>
                          <a:gd name="connsiteY7" fmla="*/ 685800 h 914400"/>
                          <a:gd name="connsiteX8" fmla="*/ 0 w 1417320"/>
                          <a:gd name="connsiteY8" fmla="*/ 685800 h 914400"/>
                          <a:gd name="connsiteX9" fmla="*/ 0 w 1417320"/>
                          <a:gd name="connsiteY9" fmla="*/ 228600 h 914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417320" h="914400" fill="none" extrusionOk="0">
                            <a:moveTo>
                              <a:pt x="0" y="228600"/>
                            </a:moveTo>
                            <a:cubicBezTo>
                              <a:pt x="205687" y="216883"/>
                              <a:pt x="309800" y="234320"/>
                              <a:pt x="489661" y="228600"/>
                            </a:cubicBezTo>
                            <a:cubicBezTo>
                              <a:pt x="669522" y="222880"/>
                              <a:pt x="852371" y="225426"/>
                              <a:pt x="960120" y="228600"/>
                            </a:cubicBezTo>
                            <a:cubicBezTo>
                              <a:pt x="957909" y="117958"/>
                              <a:pt x="956673" y="65503"/>
                              <a:pt x="960120" y="0"/>
                            </a:cubicBezTo>
                            <a:cubicBezTo>
                              <a:pt x="1136348" y="215382"/>
                              <a:pt x="1193884" y="236283"/>
                              <a:pt x="1417320" y="457200"/>
                            </a:cubicBezTo>
                            <a:cubicBezTo>
                              <a:pt x="1201987" y="692873"/>
                              <a:pt x="1186156" y="711543"/>
                              <a:pt x="960120" y="914400"/>
                            </a:cubicBezTo>
                            <a:cubicBezTo>
                              <a:pt x="952043" y="846379"/>
                              <a:pt x="967178" y="772248"/>
                              <a:pt x="960120" y="685800"/>
                            </a:cubicBezTo>
                            <a:cubicBezTo>
                              <a:pt x="756301" y="663346"/>
                              <a:pt x="637219" y="697232"/>
                              <a:pt x="480060" y="685800"/>
                            </a:cubicBezTo>
                            <a:cubicBezTo>
                              <a:pt x="322901" y="674368"/>
                              <a:pt x="174554" y="672689"/>
                              <a:pt x="0" y="685800"/>
                            </a:cubicBezTo>
                            <a:cubicBezTo>
                              <a:pt x="-12033" y="512496"/>
                              <a:pt x="-4056" y="383025"/>
                              <a:pt x="0" y="228600"/>
                            </a:cubicBezTo>
                            <a:close/>
                          </a:path>
                          <a:path w="1417320" h="914400" stroke="0" extrusionOk="0">
                            <a:moveTo>
                              <a:pt x="0" y="228600"/>
                            </a:moveTo>
                            <a:cubicBezTo>
                              <a:pt x="176629" y="233443"/>
                              <a:pt x="284907" y="234697"/>
                              <a:pt x="470459" y="228600"/>
                            </a:cubicBezTo>
                            <a:cubicBezTo>
                              <a:pt x="656011" y="222503"/>
                              <a:pt x="789985" y="229063"/>
                              <a:pt x="960120" y="228600"/>
                            </a:cubicBezTo>
                            <a:cubicBezTo>
                              <a:pt x="970511" y="126819"/>
                              <a:pt x="955111" y="91135"/>
                              <a:pt x="960120" y="0"/>
                            </a:cubicBezTo>
                            <a:cubicBezTo>
                              <a:pt x="1114384" y="168245"/>
                              <a:pt x="1291838" y="319135"/>
                              <a:pt x="1417320" y="457200"/>
                            </a:cubicBezTo>
                            <a:cubicBezTo>
                              <a:pt x="1269621" y="621853"/>
                              <a:pt x="1196386" y="706220"/>
                              <a:pt x="960120" y="914400"/>
                            </a:cubicBezTo>
                            <a:cubicBezTo>
                              <a:pt x="965121" y="808679"/>
                              <a:pt x="969815" y="732612"/>
                              <a:pt x="960120" y="685800"/>
                            </a:cubicBezTo>
                            <a:cubicBezTo>
                              <a:pt x="813611" y="693291"/>
                              <a:pt x="680912" y="662848"/>
                              <a:pt x="499262" y="685800"/>
                            </a:cubicBezTo>
                            <a:cubicBezTo>
                              <a:pt x="317612" y="708752"/>
                              <a:pt x="119260" y="668873"/>
                              <a:pt x="0" y="685800"/>
                            </a:cubicBezTo>
                            <a:cubicBezTo>
                              <a:pt x="-5386" y="507955"/>
                              <a:pt x="-522" y="388822"/>
                              <a:pt x="0" y="2286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D0B991"/>
                    </a:solidFill>
                  </a:rPr>
                  <a:t>CIE</a:t>
                </a:r>
              </a:p>
            </p:txBody>
          </p:sp>
          <p:sp>
            <p:nvSpPr>
              <p:cNvPr id="81" name="Right Arrow 80">
                <a:extLst>
                  <a:ext uri="{FF2B5EF4-FFF2-40B4-BE49-F238E27FC236}">
                    <a16:creationId xmlns:a16="http://schemas.microsoft.com/office/drawing/2014/main" id="{FB6055A4-0E31-12A8-5C82-407C099639B3}"/>
                  </a:ext>
                </a:extLst>
              </p:cNvPr>
              <p:cNvSpPr/>
              <p:nvPr/>
            </p:nvSpPr>
            <p:spPr>
              <a:xfrm>
                <a:off x="7269479" y="11430000"/>
                <a:ext cx="1965960" cy="706613"/>
              </a:xfrm>
              <a:prstGeom prst="rightArrow">
                <a:avLst/>
              </a:prstGeom>
              <a:solidFill>
                <a:srgbClr val="D0B991"/>
              </a:solidFill>
              <a:ln cap="flat">
                <a:noFill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417320"/>
                          <a:gd name="connsiteY0" fmla="*/ 228600 h 914400"/>
                          <a:gd name="connsiteX1" fmla="*/ 489661 w 1417320"/>
                          <a:gd name="connsiteY1" fmla="*/ 228600 h 914400"/>
                          <a:gd name="connsiteX2" fmla="*/ 960120 w 1417320"/>
                          <a:gd name="connsiteY2" fmla="*/ 228600 h 914400"/>
                          <a:gd name="connsiteX3" fmla="*/ 960120 w 1417320"/>
                          <a:gd name="connsiteY3" fmla="*/ 0 h 914400"/>
                          <a:gd name="connsiteX4" fmla="*/ 1417320 w 1417320"/>
                          <a:gd name="connsiteY4" fmla="*/ 457200 h 914400"/>
                          <a:gd name="connsiteX5" fmla="*/ 960120 w 1417320"/>
                          <a:gd name="connsiteY5" fmla="*/ 914400 h 914400"/>
                          <a:gd name="connsiteX6" fmla="*/ 960120 w 1417320"/>
                          <a:gd name="connsiteY6" fmla="*/ 685800 h 914400"/>
                          <a:gd name="connsiteX7" fmla="*/ 480060 w 1417320"/>
                          <a:gd name="connsiteY7" fmla="*/ 685800 h 914400"/>
                          <a:gd name="connsiteX8" fmla="*/ 0 w 1417320"/>
                          <a:gd name="connsiteY8" fmla="*/ 685800 h 914400"/>
                          <a:gd name="connsiteX9" fmla="*/ 0 w 1417320"/>
                          <a:gd name="connsiteY9" fmla="*/ 228600 h 914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417320" h="914400" fill="none" extrusionOk="0">
                            <a:moveTo>
                              <a:pt x="0" y="228600"/>
                            </a:moveTo>
                            <a:cubicBezTo>
                              <a:pt x="205687" y="216883"/>
                              <a:pt x="309800" y="234320"/>
                              <a:pt x="489661" y="228600"/>
                            </a:cubicBezTo>
                            <a:cubicBezTo>
                              <a:pt x="669522" y="222880"/>
                              <a:pt x="852371" y="225426"/>
                              <a:pt x="960120" y="228600"/>
                            </a:cubicBezTo>
                            <a:cubicBezTo>
                              <a:pt x="957909" y="117958"/>
                              <a:pt x="956673" y="65503"/>
                              <a:pt x="960120" y="0"/>
                            </a:cubicBezTo>
                            <a:cubicBezTo>
                              <a:pt x="1136348" y="215382"/>
                              <a:pt x="1193884" y="236283"/>
                              <a:pt x="1417320" y="457200"/>
                            </a:cubicBezTo>
                            <a:cubicBezTo>
                              <a:pt x="1201987" y="692873"/>
                              <a:pt x="1186156" y="711543"/>
                              <a:pt x="960120" y="914400"/>
                            </a:cubicBezTo>
                            <a:cubicBezTo>
                              <a:pt x="952043" y="846379"/>
                              <a:pt x="967178" y="772248"/>
                              <a:pt x="960120" y="685800"/>
                            </a:cubicBezTo>
                            <a:cubicBezTo>
                              <a:pt x="756301" y="663346"/>
                              <a:pt x="637219" y="697232"/>
                              <a:pt x="480060" y="685800"/>
                            </a:cubicBezTo>
                            <a:cubicBezTo>
                              <a:pt x="322901" y="674368"/>
                              <a:pt x="174554" y="672689"/>
                              <a:pt x="0" y="685800"/>
                            </a:cubicBezTo>
                            <a:cubicBezTo>
                              <a:pt x="-12033" y="512496"/>
                              <a:pt x="-4056" y="383025"/>
                              <a:pt x="0" y="228600"/>
                            </a:cubicBezTo>
                            <a:close/>
                          </a:path>
                          <a:path w="1417320" h="914400" stroke="0" extrusionOk="0">
                            <a:moveTo>
                              <a:pt x="0" y="228600"/>
                            </a:moveTo>
                            <a:cubicBezTo>
                              <a:pt x="176629" y="233443"/>
                              <a:pt x="284907" y="234697"/>
                              <a:pt x="470459" y="228600"/>
                            </a:cubicBezTo>
                            <a:cubicBezTo>
                              <a:pt x="656011" y="222503"/>
                              <a:pt x="789985" y="229063"/>
                              <a:pt x="960120" y="228600"/>
                            </a:cubicBezTo>
                            <a:cubicBezTo>
                              <a:pt x="970511" y="126819"/>
                              <a:pt x="955111" y="91135"/>
                              <a:pt x="960120" y="0"/>
                            </a:cubicBezTo>
                            <a:cubicBezTo>
                              <a:pt x="1114384" y="168245"/>
                              <a:pt x="1291838" y="319135"/>
                              <a:pt x="1417320" y="457200"/>
                            </a:cubicBezTo>
                            <a:cubicBezTo>
                              <a:pt x="1269621" y="621853"/>
                              <a:pt x="1196386" y="706220"/>
                              <a:pt x="960120" y="914400"/>
                            </a:cubicBezTo>
                            <a:cubicBezTo>
                              <a:pt x="965121" y="808679"/>
                              <a:pt x="969815" y="732612"/>
                              <a:pt x="960120" y="685800"/>
                            </a:cubicBezTo>
                            <a:cubicBezTo>
                              <a:pt x="813611" y="693291"/>
                              <a:pt x="680912" y="662848"/>
                              <a:pt x="499262" y="685800"/>
                            </a:cubicBezTo>
                            <a:cubicBezTo>
                              <a:pt x="317612" y="708752"/>
                              <a:pt x="119260" y="668873"/>
                              <a:pt x="0" y="685800"/>
                            </a:cubicBezTo>
                            <a:cubicBezTo>
                              <a:pt x="-5386" y="507955"/>
                              <a:pt x="-522" y="388822"/>
                              <a:pt x="0" y="2286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Air</a:t>
                </a:r>
              </a:p>
            </p:txBody>
          </p:sp>
          <p:sp>
            <p:nvSpPr>
              <p:cNvPr id="82" name="Right Arrow 81">
                <a:extLst>
                  <a:ext uri="{FF2B5EF4-FFF2-40B4-BE49-F238E27FC236}">
                    <a16:creationId xmlns:a16="http://schemas.microsoft.com/office/drawing/2014/main" id="{50229DB0-F1E8-823D-B64B-7B09E31C32F5}"/>
                  </a:ext>
                </a:extLst>
              </p:cNvPr>
              <p:cNvSpPr/>
              <p:nvPr/>
            </p:nvSpPr>
            <p:spPr>
              <a:xfrm>
                <a:off x="9235440" y="11430000"/>
                <a:ext cx="1965960" cy="706613"/>
              </a:xfrm>
              <a:prstGeom prst="rightArrow">
                <a:avLst/>
              </a:prstGeom>
              <a:solidFill>
                <a:schemeClr val="tx1"/>
              </a:solidFill>
              <a:ln cap="flat">
                <a:noFill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417320"/>
                          <a:gd name="connsiteY0" fmla="*/ 228600 h 914400"/>
                          <a:gd name="connsiteX1" fmla="*/ 489661 w 1417320"/>
                          <a:gd name="connsiteY1" fmla="*/ 228600 h 914400"/>
                          <a:gd name="connsiteX2" fmla="*/ 960120 w 1417320"/>
                          <a:gd name="connsiteY2" fmla="*/ 228600 h 914400"/>
                          <a:gd name="connsiteX3" fmla="*/ 960120 w 1417320"/>
                          <a:gd name="connsiteY3" fmla="*/ 0 h 914400"/>
                          <a:gd name="connsiteX4" fmla="*/ 1417320 w 1417320"/>
                          <a:gd name="connsiteY4" fmla="*/ 457200 h 914400"/>
                          <a:gd name="connsiteX5" fmla="*/ 960120 w 1417320"/>
                          <a:gd name="connsiteY5" fmla="*/ 914400 h 914400"/>
                          <a:gd name="connsiteX6" fmla="*/ 960120 w 1417320"/>
                          <a:gd name="connsiteY6" fmla="*/ 685800 h 914400"/>
                          <a:gd name="connsiteX7" fmla="*/ 480060 w 1417320"/>
                          <a:gd name="connsiteY7" fmla="*/ 685800 h 914400"/>
                          <a:gd name="connsiteX8" fmla="*/ 0 w 1417320"/>
                          <a:gd name="connsiteY8" fmla="*/ 685800 h 914400"/>
                          <a:gd name="connsiteX9" fmla="*/ 0 w 1417320"/>
                          <a:gd name="connsiteY9" fmla="*/ 228600 h 914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417320" h="914400" fill="none" extrusionOk="0">
                            <a:moveTo>
                              <a:pt x="0" y="228600"/>
                            </a:moveTo>
                            <a:cubicBezTo>
                              <a:pt x="205687" y="216883"/>
                              <a:pt x="309800" y="234320"/>
                              <a:pt x="489661" y="228600"/>
                            </a:cubicBezTo>
                            <a:cubicBezTo>
                              <a:pt x="669522" y="222880"/>
                              <a:pt x="852371" y="225426"/>
                              <a:pt x="960120" y="228600"/>
                            </a:cubicBezTo>
                            <a:cubicBezTo>
                              <a:pt x="957909" y="117958"/>
                              <a:pt x="956673" y="65503"/>
                              <a:pt x="960120" y="0"/>
                            </a:cubicBezTo>
                            <a:cubicBezTo>
                              <a:pt x="1136348" y="215382"/>
                              <a:pt x="1193884" y="236283"/>
                              <a:pt x="1417320" y="457200"/>
                            </a:cubicBezTo>
                            <a:cubicBezTo>
                              <a:pt x="1201987" y="692873"/>
                              <a:pt x="1186156" y="711543"/>
                              <a:pt x="960120" y="914400"/>
                            </a:cubicBezTo>
                            <a:cubicBezTo>
                              <a:pt x="952043" y="846379"/>
                              <a:pt x="967178" y="772248"/>
                              <a:pt x="960120" y="685800"/>
                            </a:cubicBezTo>
                            <a:cubicBezTo>
                              <a:pt x="756301" y="663346"/>
                              <a:pt x="637219" y="697232"/>
                              <a:pt x="480060" y="685800"/>
                            </a:cubicBezTo>
                            <a:cubicBezTo>
                              <a:pt x="322901" y="674368"/>
                              <a:pt x="174554" y="672689"/>
                              <a:pt x="0" y="685800"/>
                            </a:cubicBezTo>
                            <a:cubicBezTo>
                              <a:pt x="-12033" y="512496"/>
                              <a:pt x="-4056" y="383025"/>
                              <a:pt x="0" y="228600"/>
                            </a:cubicBezTo>
                            <a:close/>
                          </a:path>
                          <a:path w="1417320" h="914400" stroke="0" extrusionOk="0">
                            <a:moveTo>
                              <a:pt x="0" y="228600"/>
                            </a:moveTo>
                            <a:cubicBezTo>
                              <a:pt x="176629" y="233443"/>
                              <a:pt x="284907" y="234697"/>
                              <a:pt x="470459" y="228600"/>
                            </a:cubicBezTo>
                            <a:cubicBezTo>
                              <a:pt x="656011" y="222503"/>
                              <a:pt x="789985" y="229063"/>
                              <a:pt x="960120" y="228600"/>
                            </a:cubicBezTo>
                            <a:cubicBezTo>
                              <a:pt x="970511" y="126819"/>
                              <a:pt x="955111" y="91135"/>
                              <a:pt x="960120" y="0"/>
                            </a:cubicBezTo>
                            <a:cubicBezTo>
                              <a:pt x="1114384" y="168245"/>
                              <a:pt x="1291838" y="319135"/>
                              <a:pt x="1417320" y="457200"/>
                            </a:cubicBezTo>
                            <a:cubicBezTo>
                              <a:pt x="1269621" y="621853"/>
                              <a:pt x="1196386" y="706220"/>
                              <a:pt x="960120" y="914400"/>
                            </a:cubicBezTo>
                            <a:cubicBezTo>
                              <a:pt x="965121" y="808679"/>
                              <a:pt x="969815" y="732612"/>
                              <a:pt x="960120" y="685800"/>
                            </a:cubicBezTo>
                            <a:cubicBezTo>
                              <a:pt x="813611" y="693291"/>
                              <a:pt x="680912" y="662848"/>
                              <a:pt x="499262" y="685800"/>
                            </a:cubicBezTo>
                            <a:cubicBezTo>
                              <a:pt x="317612" y="708752"/>
                              <a:pt x="119260" y="668873"/>
                              <a:pt x="0" y="685800"/>
                            </a:cubicBezTo>
                            <a:cubicBezTo>
                              <a:pt x="-5386" y="507955"/>
                              <a:pt x="-522" y="388822"/>
                              <a:pt x="0" y="22860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D0B991"/>
                    </a:solidFill>
                  </a:rPr>
                  <a:t>CIE</a:t>
                </a:r>
              </a:p>
            </p:txBody>
          </p: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AC35BC0-E607-FCD8-214F-FD64E80BF690}"/>
                </a:ext>
              </a:extLst>
            </p:cNvPr>
            <p:cNvCxnSpPr>
              <a:cxnSpLocks/>
            </p:cNvCxnSpPr>
            <p:nvPr/>
          </p:nvCxnSpPr>
          <p:spPr>
            <a:xfrm>
              <a:off x="7897926" y="10703407"/>
              <a:ext cx="7634226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1414D51-13E4-4DBC-D407-1EE4FEC75087}"/>
                </a:ext>
              </a:extLst>
            </p:cNvPr>
            <p:cNvSpPr txBox="1"/>
            <p:nvPr/>
          </p:nvSpPr>
          <p:spPr>
            <a:xfrm>
              <a:off x="8202743" y="10676026"/>
              <a:ext cx="959940" cy="401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3B08998-9A4D-85A5-18A0-A888FC1D76D1}"/>
                </a:ext>
              </a:extLst>
            </p:cNvPr>
            <p:cNvSpPr txBox="1"/>
            <p:nvPr/>
          </p:nvSpPr>
          <p:spPr>
            <a:xfrm>
              <a:off x="9712745" y="10676026"/>
              <a:ext cx="959939" cy="401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Week2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98DD26D-6402-C1D2-637A-AA1FE8F8EE7A}"/>
                </a:ext>
              </a:extLst>
            </p:cNvPr>
            <p:cNvSpPr txBox="1"/>
            <p:nvPr/>
          </p:nvSpPr>
          <p:spPr>
            <a:xfrm>
              <a:off x="11256435" y="10676026"/>
              <a:ext cx="959940" cy="401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B424E03-BF96-D006-78C8-C17B79D87B9A}"/>
                </a:ext>
              </a:extLst>
            </p:cNvPr>
            <p:cNvSpPr txBox="1"/>
            <p:nvPr/>
          </p:nvSpPr>
          <p:spPr>
            <a:xfrm>
              <a:off x="12783280" y="10676026"/>
              <a:ext cx="959940" cy="401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B85DF1A-0CFB-EFB2-66D6-9093F3AFEACB}"/>
                </a:ext>
              </a:extLst>
            </p:cNvPr>
            <p:cNvSpPr txBox="1"/>
            <p:nvPr/>
          </p:nvSpPr>
          <p:spPr>
            <a:xfrm>
              <a:off x="14310124" y="10676026"/>
              <a:ext cx="959940" cy="401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61F6DC8-CAF9-4720-F9CE-359DF9B7C070}"/>
                </a:ext>
              </a:extLst>
            </p:cNvPr>
            <p:cNvSpPr txBox="1"/>
            <p:nvPr/>
          </p:nvSpPr>
          <p:spPr>
            <a:xfrm>
              <a:off x="8190940" y="11826236"/>
              <a:ext cx="959940" cy="401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Week6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731F345-C5CF-8FFA-0329-E0DE715EB64C}"/>
                </a:ext>
              </a:extLst>
            </p:cNvPr>
            <p:cNvSpPr txBox="1"/>
            <p:nvPr/>
          </p:nvSpPr>
          <p:spPr>
            <a:xfrm>
              <a:off x="9717784" y="11826236"/>
              <a:ext cx="959940" cy="401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Week7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0889BA7-3885-8082-7538-AECB07783102}"/>
                </a:ext>
              </a:extLst>
            </p:cNvPr>
            <p:cNvSpPr txBox="1"/>
            <p:nvPr/>
          </p:nvSpPr>
          <p:spPr>
            <a:xfrm>
              <a:off x="11256435" y="11826236"/>
              <a:ext cx="959940" cy="401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Week8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0CBA564-6854-DAD0-2C50-7822E67D403C}"/>
                </a:ext>
              </a:extLst>
            </p:cNvPr>
            <p:cNvSpPr txBox="1"/>
            <p:nvPr/>
          </p:nvSpPr>
          <p:spPr>
            <a:xfrm>
              <a:off x="12783280" y="11826236"/>
              <a:ext cx="959940" cy="401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Week9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7A4952A-7D9D-A669-E07C-1C4CAED8338B}"/>
                </a:ext>
              </a:extLst>
            </p:cNvPr>
            <p:cNvSpPr txBox="1"/>
            <p:nvPr/>
          </p:nvSpPr>
          <p:spPr>
            <a:xfrm>
              <a:off x="14242370" y="11826236"/>
              <a:ext cx="1086869" cy="401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Week10</a:t>
              </a:r>
            </a:p>
          </p:txBody>
        </p:sp>
        <p:sp>
          <p:nvSpPr>
            <p:cNvPr id="72" name="Right Arrow 71">
              <a:extLst>
                <a:ext uri="{FF2B5EF4-FFF2-40B4-BE49-F238E27FC236}">
                  <a16:creationId xmlns:a16="http://schemas.microsoft.com/office/drawing/2014/main" id="{0597A24A-60B0-96A1-88F9-229D95398220}"/>
                </a:ext>
              </a:extLst>
            </p:cNvPr>
            <p:cNvSpPr/>
            <p:nvPr/>
          </p:nvSpPr>
          <p:spPr>
            <a:xfrm>
              <a:off x="7900416" y="11151330"/>
              <a:ext cx="1526845" cy="548640"/>
            </a:xfrm>
            <a:prstGeom prst="rightArrow">
              <a:avLst/>
            </a:prstGeom>
            <a:solidFill>
              <a:srgbClr val="D0B99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17320"/>
                        <a:gd name="connsiteY0" fmla="*/ 228600 h 914400"/>
                        <a:gd name="connsiteX1" fmla="*/ 489661 w 1417320"/>
                        <a:gd name="connsiteY1" fmla="*/ 228600 h 914400"/>
                        <a:gd name="connsiteX2" fmla="*/ 960120 w 1417320"/>
                        <a:gd name="connsiteY2" fmla="*/ 228600 h 914400"/>
                        <a:gd name="connsiteX3" fmla="*/ 960120 w 1417320"/>
                        <a:gd name="connsiteY3" fmla="*/ 0 h 914400"/>
                        <a:gd name="connsiteX4" fmla="*/ 1417320 w 1417320"/>
                        <a:gd name="connsiteY4" fmla="*/ 457200 h 914400"/>
                        <a:gd name="connsiteX5" fmla="*/ 960120 w 1417320"/>
                        <a:gd name="connsiteY5" fmla="*/ 914400 h 914400"/>
                        <a:gd name="connsiteX6" fmla="*/ 960120 w 1417320"/>
                        <a:gd name="connsiteY6" fmla="*/ 685800 h 914400"/>
                        <a:gd name="connsiteX7" fmla="*/ 480060 w 1417320"/>
                        <a:gd name="connsiteY7" fmla="*/ 685800 h 914400"/>
                        <a:gd name="connsiteX8" fmla="*/ 0 w 1417320"/>
                        <a:gd name="connsiteY8" fmla="*/ 685800 h 914400"/>
                        <a:gd name="connsiteX9" fmla="*/ 0 w 1417320"/>
                        <a:gd name="connsiteY9" fmla="*/ 228600 h 914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17320" h="914400" fill="none" extrusionOk="0">
                          <a:moveTo>
                            <a:pt x="0" y="228600"/>
                          </a:moveTo>
                          <a:cubicBezTo>
                            <a:pt x="205687" y="216883"/>
                            <a:pt x="309800" y="234320"/>
                            <a:pt x="489661" y="228600"/>
                          </a:cubicBezTo>
                          <a:cubicBezTo>
                            <a:pt x="669522" y="222880"/>
                            <a:pt x="852371" y="225426"/>
                            <a:pt x="960120" y="228600"/>
                          </a:cubicBezTo>
                          <a:cubicBezTo>
                            <a:pt x="957909" y="117958"/>
                            <a:pt x="956673" y="65503"/>
                            <a:pt x="960120" y="0"/>
                          </a:cubicBezTo>
                          <a:cubicBezTo>
                            <a:pt x="1136348" y="215382"/>
                            <a:pt x="1193884" y="236283"/>
                            <a:pt x="1417320" y="457200"/>
                          </a:cubicBezTo>
                          <a:cubicBezTo>
                            <a:pt x="1201987" y="692873"/>
                            <a:pt x="1186156" y="711543"/>
                            <a:pt x="960120" y="914400"/>
                          </a:cubicBezTo>
                          <a:cubicBezTo>
                            <a:pt x="952043" y="846379"/>
                            <a:pt x="967178" y="772248"/>
                            <a:pt x="960120" y="685800"/>
                          </a:cubicBezTo>
                          <a:cubicBezTo>
                            <a:pt x="756301" y="663346"/>
                            <a:pt x="637219" y="697232"/>
                            <a:pt x="480060" y="685800"/>
                          </a:cubicBezTo>
                          <a:cubicBezTo>
                            <a:pt x="322901" y="674368"/>
                            <a:pt x="174554" y="672689"/>
                            <a:pt x="0" y="685800"/>
                          </a:cubicBezTo>
                          <a:cubicBezTo>
                            <a:pt x="-12033" y="512496"/>
                            <a:pt x="-4056" y="383025"/>
                            <a:pt x="0" y="228600"/>
                          </a:cubicBezTo>
                          <a:close/>
                        </a:path>
                        <a:path w="1417320" h="914400" stroke="0" extrusionOk="0">
                          <a:moveTo>
                            <a:pt x="0" y="228600"/>
                          </a:moveTo>
                          <a:cubicBezTo>
                            <a:pt x="176629" y="233443"/>
                            <a:pt x="284907" y="234697"/>
                            <a:pt x="470459" y="228600"/>
                          </a:cubicBezTo>
                          <a:cubicBezTo>
                            <a:pt x="656011" y="222503"/>
                            <a:pt x="789985" y="229063"/>
                            <a:pt x="960120" y="228600"/>
                          </a:cubicBezTo>
                          <a:cubicBezTo>
                            <a:pt x="970511" y="126819"/>
                            <a:pt x="955111" y="91135"/>
                            <a:pt x="960120" y="0"/>
                          </a:cubicBezTo>
                          <a:cubicBezTo>
                            <a:pt x="1114384" y="168245"/>
                            <a:pt x="1291838" y="319135"/>
                            <a:pt x="1417320" y="457200"/>
                          </a:cubicBezTo>
                          <a:cubicBezTo>
                            <a:pt x="1269621" y="621853"/>
                            <a:pt x="1196386" y="706220"/>
                            <a:pt x="960120" y="914400"/>
                          </a:cubicBezTo>
                          <a:cubicBezTo>
                            <a:pt x="965121" y="808679"/>
                            <a:pt x="969815" y="732612"/>
                            <a:pt x="960120" y="685800"/>
                          </a:cubicBezTo>
                          <a:cubicBezTo>
                            <a:pt x="813611" y="693291"/>
                            <a:pt x="680912" y="662848"/>
                            <a:pt x="499262" y="685800"/>
                          </a:cubicBezTo>
                          <a:cubicBezTo>
                            <a:pt x="317612" y="708752"/>
                            <a:pt x="119260" y="668873"/>
                            <a:pt x="0" y="685800"/>
                          </a:cubicBezTo>
                          <a:cubicBezTo>
                            <a:pt x="-5386" y="507955"/>
                            <a:pt x="-522" y="388822"/>
                            <a:pt x="0" y="2286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IV Surgery</a:t>
              </a:r>
            </a:p>
          </p:txBody>
        </p:sp>
        <p:sp>
          <p:nvSpPr>
            <p:cNvPr id="73" name="Right Arrow 72">
              <a:extLst>
                <a:ext uri="{FF2B5EF4-FFF2-40B4-BE49-F238E27FC236}">
                  <a16:creationId xmlns:a16="http://schemas.microsoft.com/office/drawing/2014/main" id="{9D6C8EE1-FF25-D4C1-6099-14F7B1960F9A}"/>
                </a:ext>
              </a:extLst>
            </p:cNvPr>
            <p:cNvSpPr/>
            <p:nvPr/>
          </p:nvSpPr>
          <p:spPr>
            <a:xfrm>
              <a:off x="9427262" y="11151330"/>
              <a:ext cx="1526845" cy="548640"/>
            </a:xfrm>
            <a:prstGeom prst="rightArrow">
              <a:avLst/>
            </a:prstGeom>
            <a:solidFill>
              <a:schemeClr val="tx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17320"/>
                        <a:gd name="connsiteY0" fmla="*/ 228600 h 914400"/>
                        <a:gd name="connsiteX1" fmla="*/ 489661 w 1417320"/>
                        <a:gd name="connsiteY1" fmla="*/ 228600 h 914400"/>
                        <a:gd name="connsiteX2" fmla="*/ 960120 w 1417320"/>
                        <a:gd name="connsiteY2" fmla="*/ 228600 h 914400"/>
                        <a:gd name="connsiteX3" fmla="*/ 960120 w 1417320"/>
                        <a:gd name="connsiteY3" fmla="*/ 0 h 914400"/>
                        <a:gd name="connsiteX4" fmla="*/ 1417320 w 1417320"/>
                        <a:gd name="connsiteY4" fmla="*/ 457200 h 914400"/>
                        <a:gd name="connsiteX5" fmla="*/ 960120 w 1417320"/>
                        <a:gd name="connsiteY5" fmla="*/ 914400 h 914400"/>
                        <a:gd name="connsiteX6" fmla="*/ 960120 w 1417320"/>
                        <a:gd name="connsiteY6" fmla="*/ 685800 h 914400"/>
                        <a:gd name="connsiteX7" fmla="*/ 480060 w 1417320"/>
                        <a:gd name="connsiteY7" fmla="*/ 685800 h 914400"/>
                        <a:gd name="connsiteX8" fmla="*/ 0 w 1417320"/>
                        <a:gd name="connsiteY8" fmla="*/ 685800 h 914400"/>
                        <a:gd name="connsiteX9" fmla="*/ 0 w 1417320"/>
                        <a:gd name="connsiteY9" fmla="*/ 228600 h 914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17320" h="914400" fill="none" extrusionOk="0">
                          <a:moveTo>
                            <a:pt x="0" y="228600"/>
                          </a:moveTo>
                          <a:cubicBezTo>
                            <a:pt x="205687" y="216883"/>
                            <a:pt x="309800" y="234320"/>
                            <a:pt x="489661" y="228600"/>
                          </a:cubicBezTo>
                          <a:cubicBezTo>
                            <a:pt x="669522" y="222880"/>
                            <a:pt x="852371" y="225426"/>
                            <a:pt x="960120" y="228600"/>
                          </a:cubicBezTo>
                          <a:cubicBezTo>
                            <a:pt x="957909" y="117958"/>
                            <a:pt x="956673" y="65503"/>
                            <a:pt x="960120" y="0"/>
                          </a:cubicBezTo>
                          <a:cubicBezTo>
                            <a:pt x="1136348" y="215382"/>
                            <a:pt x="1193884" y="236283"/>
                            <a:pt x="1417320" y="457200"/>
                          </a:cubicBezTo>
                          <a:cubicBezTo>
                            <a:pt x="1201987" y="692873"/>
                            <a:pt x="1186156" y="711543"/>
                            <a:pt x="960120" y="914400"/>
                          </a:cubicBezTo>
                          <a:cubicBezTo>
                            <a:pt x="952043" y="846379"/>
                            <a:pt x="967178" y="772248"/>
                            <a:pt x="960120" y="685800"/>
                          </a:cubicBezTo>
                          <a:cubicBezTo>
                            <a:pt x="756301" y="663346"/>
                            <a:pt x="637219" y="697232"/>
                            <a:pt x="480060" y="685800"/>
                          </a:cubicBezTo>
                          <a:cubicBezTo>
                            <a:pt x="322901" y="674368"/>
                            <a:pt x="174554" y="672689"/>
                            <a:pt x="0" y="685800"/>
                          </a:cubicBezTo>
                          <a:cubicBezTo>
                            <a:pt x="-12033" y="512496"/>
                            <a:pt x="-4056" y="383025"/>
                            <a:pt x="0" y="228600"/>
                          </a:cubicBezTo>
                          <a:close/>
                        </a:path>
                        <a:path w="1417320" h="914400" stroke="0" extrusionOk="0">
                          <a:moveTo>
                            <a:pt x="0" y="228600"/>
                          </a:moveTo>
                          <a:cubicBezTo>
                            <a:pt x="176629" y="233443"/>
                            <a:pt x="284907" y="234697"/>
                            <a:pt x="470459" y="228600"/>
                          </a:cubicBezTo>
                          <a:cubicBezTo>
                            <a:pt x="656011" y="222503"/>
                            <a:pt x="789985" y="229063"/>
                            <a:pt x="960120" y="228600"/>
                          </a:cubicBezTo>
                          <a:cubicBezTo>
                            <a:pt x="970511" y="126819"/>
                            <a:pt x="955111" y="91135"/>
                            <a:pt x="960120" y="0"/>
                          </a:cubicBezTo>
                          <a:cubicBezTo>
                            <a:pt x="1114384" y="168245"/>
                            <a:pt x="1291838" y="319135"/>
                            <a:pt x="1417320" y="457200"/>
                          </a:cubicBezTo>
                          <a:cubicBezTo>
                            <a:pt x="1269621" y="621853"/>
                            <a:pt x="1196386" y="706220"/>
                            <a:pt x="960120" y="914400"/>
                          </a:cubicBezTo>
                          <a:cubicBezTo>
                            <a:pt x="965121" y="808679"/>
                            <a:pt x="969815" y="732612"/>
                            <a:pt x="960120" y="685800"/>
                          </a:cubicBezTo>
                          <a:cubicBezTo>
                            <a:pt x="813611" y="693291"/>
                            <a:pt x="680912" y="662848"/>
                            <a:pt x="499262" y="685800"/>
                          </a:cubicBezTo>
                          <a:cubicBezTo>
                            <a:pt x="317612" y="708752"/>
                            <a:pt x="119260" y="668873"/>
                            <a:pt x="0" y="685800"/>
                          </a:cubicBezTo>
                          <a:cubicBezTo>
                            <a:pt x="-5386" y="507955"/>
                            <a:pt x="-522" y="388822"/>
                            <a:pt x="0" y="2286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D0B991"/>
                  </a:solidFill>
                </a:rPr>
                <a:t>CIE</a:t>
              </a:r>
            </a:p>
          </p:txBody>
        </p:sp>
        <p:sp>
          <p:nvSpPr>
            <p:cNvPr id="74" name="Right Arrow 73">
              <a:extLst>
                <a:ext uri="{FF2B5EF4-FFF2-40B4-BE49-F238E27FC236}">
                  <a16:creationId xmlns:a16="http://schemas.microsoft.com/office/drawing/2014/main" id="{D63CB567-FB71-2C0B-28F4-A7EA60B63B09}"/>
                </a:ext>
              </a:extLst>
            </p:cNvPr>
            <p:cNvSpPr/>
            <p:nvPr/>
          </p:nvSpPr>
          <p:spPr>
            <a:xfrm>
              <a:off x="10954107" y="11151330"/>
              <a:ext cx="1526845" cy="548640"/>
            </a:xfrm>
            <a:prstGeom prst="rightArrow">
              <a:avLst/>
            </a:prstGeom>
            <a:solidFill>
              <a:srgbClr val="D0B99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17320"/>
                        <a:gd name="connsiteY0" fmla="*/ 228600 h 914400"/>
                        <a:gd name="connsiteX1" fmla="*/ 489661 w 1417320"/>
                        <a:gd name="connsiteY1" fmla="*/ 228600 h 914400"/>
                        <a:gd name="connsiteX2" fmla="*/ 960120 w 1417320"/>
                        <a:gd name="connsiteY2" fmla="*/ 228600 h 914400"/>
                        <a:gd name="connsiteX3" fmla="*/ 960120 w 1417320"/>
                        <a:gd name="connsiteY3" fmla="*/ 0 h 914400"/>
                        <a:gd name="connsiteX4" fmla="*/ 1417320 w 1417320"/>
                        <a:gd name="connsiteY4" fmla="*/ 457200 h 914400"/>
                        <a:gd name="connsiteX5" fmla="*/ 960120 w 1417320"/>
                        <a:gd name="connsiteY5" fmla="*/ 914400 h 914400"/>
                        <a:gd name="connsiteX6" fmla="*/ 960120 w 1417320"/>
                        <a:gd name="connsiteY6" fmla="*/ 685800 h 914400"/>
                        <a:gd name="connsiteX7" fmla="*/ 480060 w 1417320"/>
                        <a:gd name="connsiteY7" fmla="*/ 685800 h 914400"/>
                        <a:gd name="connsiteX8" fmla="*/ 0 w 1417320"/>
                        <a:gd name="connsiteY8" fmla="*/ 685800 h 914400"/>
                        <a:gd name="connsiteX9" fmla="*/ 0 w 1417320"/>
                        <a:gd name="connsiteY9" fmla="*/ 228600 h 914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17320" h="914400" fill="none" extrusionOk="0">
                          <a:moveTo>
                            <a:pt x="0" y="228600"/>
                          </a:moveTo>
                          <a:cubicBezTo>
                            <a:pt x="205687" y="216883"/>
                            <a:pt x="309800" y="234320"/>
                            <a:pt x="489661" y="228600"/>
                          </a:cubicBezTo>
                          <a:cubicBezTo>
                            <a:pt x="669522" y="222880"/>
                            <a:pt x="852371" y="225426"/>
                            <a:pt x="960120" y="228600"/>
                          </a:cubicBezTo>
                          <a:cubicBezTo>
                            <a:pt x="957909" y="117958"/>
                            <a:pt x="956673" y="65503"/>
                            <a:pt x="960120" y="0"/>
                          </a:cubicBezTo>
                          <a:cubicBezTo>
                            <a:pt x="1136348" y="215382"/>
                            <a:pt x="1193884" y="236283"/>
                            <a:pt x="1417320" y="457200"/>
                          </a:cubicBezTo>
                          <a:cubicBezTo>
                            <a:pt x="1201987" y="692873"/>
                            <a:pt x="1186156" y="711543"/>
                            <a:pt x="960120" y="914400"/>
                          </a:cubicBezTo>
                          <a:cubicBezTo>
                            <a:pt x="952043" y="846379"/>
                            <a:pt x="967178" y="772248"/>
                            <a:pt x="960120" y="685800"/>
                          </a:cubicBezTo>
                          <a:cubicBezTo>
                            <a:pt x="756301" y="663346"/>
                            <a:pt x="637219" y="697232"/>
                            <a:pt x="480060" y="685800"/>
                          </a:cubicBezTo>
                          <a:cubicBezTo>
                            <a:pt x="322901" y="674368"/>
                            <a:pt x="174554" y="672689"/>
                            <a:pt x="0" y="685800"/>
                          </a:cubicBezTo>
                          <a:cubicBezTo>
                            <a:pt x="-12033" y="512496"/>
                            <a:pt x="-4056" y="383025"/>
                            <a:pt x="0" y="228600"/>
                          </a:cubicBezTo>
                          <a:close/>
                        </a:path>
                        <a:path w="1417320" h="914400" stroke="0" extrusionOk="0">
                          <a:moveTo>
                            <a:pt x="0" y="228600"/>
                          </a:moveTo>
                          <a:cubicBezTo>
                            <a:pt x="176629" y="233443"/>
                            <a:pt x="284907" y="234697"/>
                            <a:pt x="470459" y="228600"/>
                          </a:cubicBezTo>
                          <a:cubicBezTo>
                            <a:pt x="656011" y="222503"/>
                            <a:pt x="789985" y="229063"/>
                            <a:pt x="960120" y="228600"/>
                          </a:cubicBezTo>
                          <a:cubicBezTo>
                            <a:pt x="970511" y="126819"/>
                            <a:pt x="955111" y="91135"/>
                            <a:pt x="960120" y="0"/>
                          </a:cubicBezTo>
                          <a:cubicBezTo>
                            <a:pt x="1114384" y="168245"/>
                            <a:pt x="1291838" y="319135"/>
                            <a:pt x="1417320" y="457200"/>
                          </a:cubicBezTo>
                          <a:cubicBezTo>
                            <a:pt x="1269621" y="621853"/>
                            <a:pt x="1196386" y="706220"/>
                            <a:pt x="960120" y="914400"/>
                          </a:cubicBezTo>
                          <a:cubicBezTo>
                            <a:pt x="965121" y="808679"/>
                            <a:pt x="969815" y="732612"/>
                            <a:pt x="960120" y="685800"/>
                          </a:cubicBezTo>
                          <a:cubicBezTo>
                            <a:pt x="813611" y="693291"/>
                            <a:pt x="680912" y="662848"/>
                            <a:pt x="499262" y="685800"/>
                          </a:cubicBezTo>
                          <a:cubicBezTo>
                            <a:pt x="317612" y="708752"/>
                            <a:pt x="119260" y="668873"/>
                            <a:pt x="0" y="685800"/>
                          </a:cubicBezTo>
                          <a:cubicBezTo>
                            <a:pt x="-5386" y="507955"/>
                            <a:pt x="-522" y="388822"/>
                            <a:pt x="0" y="2286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IVSA</a:t>
              </a:r>
            </a:p>
          </p:txBody>
        </p:sp>
        <p:sp>
          <p:nvSpPr>
            <p:cNvPr id="75" name="Right Arrow 74">
              <a:extLst>
                <a:ext uri="{FF2B5EF4-FFF2-40B4-BE49-F238E27FC236}">
                  <a16:creationId xmlns:a16="http://schemas.microsoft.com/office/drawing/2014/main" id="{17047642-8B35-D043-DC84-5F02D887161C}"/>
                </a:ext>
              </a:extLst>
            </p:cNvPr>
            <p:cNvSpPr/>
            <p:nvPr/>
          </p:nvSpPr>
          <p:spPr>
            <a:xfrm>
              <a:off x="12480952" y="11151330"/>
              <a:ext cx="1526845" cy="548640"/>
            </a:xfrm>
            <a:prstGeom prst="rightArrow">
              <a:avLst/>
            </a:prstGeom>
            <a:solidFill>
              <a:schemeClr val="tx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17320"/>
                        <a:gd name="connsiteY0" fmla="*/ 228600 h 914400"/>
                        <a:gd name="connsiteX1" fmla="*/ 489661 w 1417320"/>
                        <a:gd name="connsiteY1" fmla="*/ 228600 h 914400"/>
                        <a:gd name="connsiteX2" fmla="*/ 960120 w 1417320"/>
                        <a:gd name="connsiteY2" fmla="*/ 228600 h 914400"/>
                        <a:gd name="connsiteX3" fmla="*/ 960120 w 1417320"/>
                        <a:gd name="connsiteY3" fmla="*/ 0 h 914400"/>
                        <a:gd name="connsiteX4" fmla="*/ 1417320 w 1417320"/>
                        <a:gd name="connsiteY4" fmla="*/ 457200 h 914400"/>
                        <a:gd name="connsiteX5" fmla="*/ 960120 w 1417320"/>
                        <a:gd name="connsiteY5" fmla="*/ 914400 h 914400"/>
                        <a:gd name="connsiteX6" fmla="*/ 960120 w 1417320"/>
                        <a:gd name="connsiteY6" fmla="*/ 685800 h 914400"/>
                        <a:gd name="connsiteX7" fmla="*/ 480060 w 1417320"/>
                        <a:gd name="connsiteY7" fmla="*/ 685800 h 914400"/>
                        <a:gd name="connsiteX8" fmla="*/ 0 w 1417320"/>
                        <a:gd name="connsiteY8" fmla="*/ 685800 h 914400"/>
                        <a:gd name="connsiteX9" fmla="*/ 0 w 1417320"/>
                        <a:gd name="connsiteY9" fmla="*/ 228600 h 914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17320" h="914400" fill="none" extrusionOk="0">
                          <a:moveTo>
                            <a:pt x="0" y="228600"/>
                          </a:moveTo>
                          <a:cubicBezTo>
                            <a:pt x="205687" y="216883"/>
                            <a:pt x="309800" y="234320"/>
                            <a:pt x="489661" y="228600"/>
                          </a:cubicBezTo>
                          <a:cubicBezTo>
                            <a:pt x="669522" y="222880"/>
                            <a:pt x="852371" y="225426"/>
                            <a:pt x="960120" y="228600"/>
                          </a:cubicBezTo>
                          <a:cubicBezTo>
                            <a:pt x="957909" y="117958"/>
                            <a:pt x="956673" y="65503"/>
                            <a:pt x="960120" y="0"/>
                          </a:cubicBezTo>
                          <a:cubicBezTo>
                            <a:pt x="1136348" y="215382"/>
                            <a:pt x="1193884" y="236283"/>
                            <a:pt x="1417320" y="457200"/>
                          </a:cubicBezTo>
                          <a:cubicBezTo>
                            <a:pt x="1201987" y="692873"/>
                            <a:pt x="1186156" y="711543"/>
                            <a:pt x="960120" y="914400"/>
                          </a:cubicBezTo>
                          <a:cubicBezTo>
                            <a:pt x="952043" y="846379"/>
                            <a:pt x="967178" y="772248"/>
                            <a:pt x="960120" y="685800"/>
                          </a:cubicBezTo>
                          <a:cubicBezTo>
                            <a:pt x="756301" y="663346"/>
                            <a:pt x="637219" y="697232"/>
                            <a:pt x="480060" y="685800"/>
                          </a:cubicBezTo>
                          <a:cubicBezTo>
                            <a:pt x="322901" y="674368"/>
                            <a:pt x="174554" y="672689"/>
                            <a:pt x="0" y="685800"/>
                          </a:cubicBezTo>
                          <a:cubicBezTo>
                            <a:pt x="-12033" y="512496"/>
                            <a:pt x="-4056" y="383025"/>
                            <a:pt x="0" y="228600"/>
                          </a:cubicBezTo>
                          <a:close/>
                        </a:path>
                        <a:path w="1417320" h="914400" stroke="0" extrusionOk="0">
                          <a:moveTo>
                            <a:pt x="0" y="228600"/>
                          </a:moveTo>
                          <a:cubicBezTo>
                            <a:pt x="176629" y="233443"/>
                            <a:pt x="284907" y="234697"/>
                            <a:pt x="470459" y="228600"/>
                          </a:cubicBezTo>
                          <a:cubicBezTo>
                            <a:pt x="656011" y="222503"/>
                            <a:pt x="789985" y="229063"/>
                            <a:pt x="960120" y="228600"/>
                          </a:cubicBezTo>
                          <a:cubicBezTo>
                            <a:pt x="970511" y="126819"/>
                            <a:pt x="955111" y="91135"/>
                            <a:pt x="960120" y="0"/>
                          </a:cubicBezTo>
                          <a:cubicBezTo>
                            <a:pt x="1114384" y="168245"/>
                            <a:pt x="1291838" y="319135"/>
                            <a:pt x="1417320" y="457200"/>
                          </a:cubicBezTo>
                          <a:cubicBezTo>
                            <a:pt x="1269621" y="621853"/>
                            <a:pt x="1196386" y="706220"/>
                            <a:pt x="960120" y="914400"/>
                          </a:cubicBezTo>
                          <a:cubicBezTo>
                            <a:pt x="965121" y="808679"/>
                            <a:pt x="969815" y="732612"/>
                            <a:pt x="960120" y="685800"/>
                          </a:cubicBezTo>
                          <a:cubicBezTo>
                            <a:pt x="813611" y="693291"/>
                            <a:pt x="680912" y="662848"/>
                            <a:pt x="499262" y="685800"/>
                          </a:cubicBezTo>
                          <a:cubicBezTo>
                            <a:pt x="317612" y="708752"/>
                            <a:pt x="119260" y="668873"/>
                            <a:pt x="0" y="685800"/>
                          </a:cubicBezTo>
                          <a:cubicBezTo>
                            <a:pt x="-5386" y="507955"/>
                            <a:pt x="-522" y="388822"/>
                            <a:pt x="0" y="2286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D0B991"/>
                  </a:solidFill>
                </a:rPr>
                <a:t>CIE</a:t>
              </a:r>
            </a:p>
          </p:txBody>
        </p:sp>
        <p:sp>
          <p:nvSpPr>
            <p:cNvPr id="76" name="Right Arrow 75">
              <a:extLst>
                <a:ext uri="{FF2B5EF4-FFF2-40B4-BE49-F238E27FC236}">
                  <a16:creationId xmlns:a16="http://schemas.microsoft.com/office/drawing/2014/main" id="{907044B8-590D-F34C-E844-FFB142DBFD1F}"/>
                </a:ext>
              </a:extLst>
            </p:cNvPr>
            <p:cNvSpPr/>
            <p:nvPr/>
          </p:nvSpPr>
          <p:spPr>
            <a:xfrm>
              <a:off x="14007797" y="11151330"/>
              <a:ext cx="1526845" cy="548640"/>
            </a:xfrm>
            <a:prstGeom prst="rightArrow">
              <a:avLst/>
            </a:prstGeom>
            <a:solidFill>
              <a:srgbClr val="D0B99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17320"/>
                        <a:gd name="connsiteY0" fmla="*/ 228600 h 914400"/>
                        <a:gd name="connsiteX1" fmla="*/ 489661 w 1417320"/>
                        <a:gd name="connsiteY1" fmla="*/ 228600 h 914400"/>
                        <a:gd name="connsiteX2" fmla="*/ 960120 w 1417320"/>
                        <a:gd name="connsiteY2" fmla="*/ 228600 h 914400"/>
                        <a:gd name="connsiteX3" fmla="*/ 960120 w 1417320"/>
                        <a:gd name="connsiteY3" fmla="*/ 0 h 914400"/>
                        <a:gd name="connsiteX4" fmla="*/ 1417320 w 1417320"/>
                        <a:gd name="connsiteY4" fmla="*/ 457200 h 914400"/>
                        <a:gd name="connsiteX5" fmla="*/ 960120 w 1417320"/>
                        <a:gd name="connsiteY5" fmla="*/ 914400 h 914400"/>
                        <a:gd name="connsiteX6" fmla="*/ 960120 w 1417320"/>
                        <a:gd name="connsiteY6" fmla="*/ 685800 h 914400"/>
                        <a:gd name="connsiteX7" fmla="*/ 480060 w 1417320"/>
                        <a:gd name="connsiteY7" fmla="*/ 685800 h 914400"/>
                        <a:gd name="connsiteX8" fmla="*/ 0 w 1417320"/>
                        <a:gd name="connsiteY8" fmla="*/ 685800 h 914400"/>
                        <a:gd name="connsiteX9" fmla="*/ 0 w 1417320"/>
                        <a:gd name="connsiteY9" fmla="*/ 228600 h 914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17320" h="914400" fill="none" extrusionOk="0">
                          <a:moveTo>
                            <a:pt x="0" y="228600"/>
                          </a:moveTo>
                          <a:cubicBezTo>
                            <a:pt x="205687" y="216883"/>
                            <a:pt x="309800" y="234320"/>
                            <a:pt x="489661" y="228600"/>
                          </a:cubicBezTo>
                          <a:cubicBezTo>
                            <a:pt x="669522" y="222880"/>
                            <a:pt x="852371" y="225426"/>
                            <a:pt x="960120" y="228600"/>
                          </a:cubicBezTo>
                          <a:cubicBezTo>
                            <a:pt x="957909" y="117958"/>
                            <a:pt x="956673" y="65503"/>
                            <a:pt x="960120" y="0"/>
                          </a:cubicBezTo>
                          <a:cubicBezTo>
                            <a:pt x="1136348" y="215382"/>
                            <a:pt x="1193884" y="236283"/>
                            <a:pt x="1417320" y="457200"/>
                          </a:cubicBezTo>
                          <a:cubicBezTo>
                            <a:pt x="1201987" y="692873"/>
                            <a:pt x="1186156" y="711543"/>
                            <a:pt x="960120" y="914400"/>
                          </a:cubicBezTo>
                          <a:cubicBezTo>
                            <a:pt x="952043" y="846379"/>
                            <a:pt x="967178" y="772248"/>
                            <a:pt x="960120" y="685800"/>
                          </a:cubicBezTo>
                          <a:cubicBezTo>
                            <a:pt x="756301" y="663346"/>
                            <a:pt x="637219" y="697232"/>
                            <a:pt x="480060" y="685800"/>
                          </a:cubicBezTo>
                          <a:cubicBezTo>
                            <a:pt x="322901" y="674368"/>
                            <a:pt x="174554" y="672689"/>
                            <a:pt x="0" y="685800"/>
                          </a:cubicBezTo>
                          <a:cubicBezTo>
                            <a:pt x="-12033" y="512496"/>
                            <a:pt x="-4056" y="383025"/>
                            <a:pt x="0" y="228600"/>
                          </a:cubicBezTo>
                          <a:close/>
                        </a:path>
                        <a:path w="1417320" h="914400" stroke="0" extrusionOk="0">
                          <a:moveTo>
                            <a:pt x="0" y="228600"/>
                          </a:moveTo>
                          <a:cubicBezTo>
                            <a:pt x="176629" y="233443"/>
                            <a:pt x="284907" y="234697"/>
                            <a:pt x="470459" y="228600"/>
                          </a:cubicBezTo>
                          <a:cubicBezTo>
                            <a:pt x="656011" y="222503"/>
                            <a:pt x="789985" y="229063"/>
                            <a:pt x="960120" y="228600"/>
                          </a:cubicBezTo>
                          <a:cubicBezTo>
                            <a:pt x="970511" y="126819"/>
                            <a:pt x="955111" y="91135"/>
                            <a:pt x="960120" y="0"/>
                          </a:cubicBezTo>
                          <a:cubicBezTo>
                            <a:pt x="1114384" y="168245"/>
                            <a:pt x="1291838" y="319135"/>
                            <a:pt x="1417320" y="457200"/>
                          </a:cubicBezTo>
                          <a:cubicBezTo>
                            <a:pt x="1269621" y="621853"/>
                            <a:pt x="1196386" y="706220"/>
                            <a:pt x="960120" y="914400"/>
                          </a:cubicBezTo>
                          <a:cubicBezTo>
                            <a:pt x="965121" y="808679"/>
                            <a:pt x="969815" y="732612"/>
                            <a:pt x="960120" y="685800"/>
                          </a:cubicBezTo>
                          <a:cubicBezTo>
                            <a:pt x="813611" y="693291"/>
                            <a:pt x="680912" y="662848"/>
                            <a:pt x="499262" y="685800"/>
                          </a:cubicBezTo>
                          <a:cubicBezTo>
                            <a:pt x="317612" y="708752"/>
                            <a:pt x="119260" y="668873"/>
                            <a:pt x="0" y="685800"/>
                          </a:cubicBezTo>
                          <a:cubicBezTo>
                            <a:pt x="-5386" y="507955"/>
                            <a:pt x="-522" y="388822"/>
                            <a:pt x="0" y="2286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IVSA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F9E132D-6349-1EB4-9CAB-701696D82892}"/>
                </a:ext>
              </a:extLst>
            </p:cNvPr>
            <p:cNvCxnSpPr>
              <a:cxnSpLocks/>
            </p:cNvCxnSpPr>
            <p:nvPr/>
          </p:nvCxnSpPr>
          <p:spPr>
            <a:xfrm>
              <a:off x="8003568" y="11822536"/>
              <a:ext cx="7413818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8FF628E-9C20-45E3-0A51-8E653E584BAD}"/>
              </a:ext>
            </a:extLst>
          </p:cNvPr>
          <p:cNvGrpSpPr>
            <a:grpSpLocks noChangeAspect="1"/>
          </p:cNvGrpSpPr>
          <p:nvPr/>
        </p:nvGrpSpPr>
        <p:grpSpPr>
          <a:xfrm>
            <a:off x="6466173" y="3325274"/>
            <a:ext cx="5458955" cy="1651787"/>
            <a:chOff x="20002500" y="12136487"/>
            <a:chExt cx="8601077" cy="2624002"/>
          </a:xfrm>
        </p:grpSpPr>
        <p:sp>
          <p:nvSpPr>
            <p:cNvPr id="84" name="Right Arrow 83">
              <a:extLst>
                <a:ext uri="{FF2B5EF4-FFF2-40B4-BE49-F238E27FC236}">
                  <a16:creationId xmlns:a16="http://schemas.microsoft.com/office/drawing/2014/main" id="{D2733252-E6CE-19E3-5B2C-274D70F604B9}"/>
                </a:ext>
              </a:extLst>
            </p:cNvPr>
            <p:cNvSpPr/>
            <p:nvPr/>
          </p:nvSpPr>
          <p:spPr>
            <a:xfrm>
              <a:off x="20002501" y="12136487"/>
              <a:ext cx="1433513" cy="667893"/>
            </a:xfrm>
            <a:prstGeom prst="rightArrow">
              <a:avLst/>
            </a:prstGeom>
            <a:solidFill>
              <a:schemeClr val="tx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81100"/>
                        <a:gd name="connsiteY0" fmla="*/ 214465 h 857860"/>
                        <a:gd name="connsiteX1" fmla="*/ 383607 w 1181100"/>
                        <a:gd name="connsiteY1" fmla="*/ 214465 h 857860"/>
                        <a:gd name="connsiteX2" fmla="*/ 752170 w 1181100"/>
                        <a:gd name="connsiteY2" fmla="*/ 214465 h 857860"/>
                        <a:gd name="connsiteX3" fmla="*/ 752170 w 1181100"/>
                        <a:gd name="connsiteY3" fmla="*/ 0 h 857860"/>
                        <a:gd name="connsiteX4" fmla="*/ 1181100 w 1181100"/>
                        <a:gd name="connsiteY4" fmla="*/ 428930 h 857860"/>
                        <a:gd name="connsiteX5" fmla="*/ 752170 w 1181100"/>
                        <a:gd name="connsiteY5" fmla="*/ 857860 h 857860"/>
                        <a:gd name="connsiteX6" fmla="*/ 752170 w 1181100"/>
                        <a:gd name="connsiteY6" fmla="*/ 643395 h 857860"/>
                        <a:gd name="connsiteX7" fmla="*/ 376085 w 1181100"/>
                        <a:gd name="connsiteY7" fmla="*/ 643395 h 857860"/>
                        <a:gd name="connsiteX8" fmla="*/ 0 w 1181100"/>
                        <a:gd name="connsiteY8" fmla="*/ 643395 h 857860"/>
                        <a:gd name="connsiteX9" fmla="*/ 0 w 1181100"/>
                        <a:gd name="connsiteY9" fmla="*/ 214465 h 857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1100" h="857860" fill="none" extrusionOk="0">
                          <a:moveTo>
                            <a:pt x="0" y="214465"/>
                          </a:moveTo>
                          <a:cubicBezTo>
                            <a:pt x="77578" y="199406"/>
                            <a:pt x="254788" y="227941"/>
                            <a:pt x="383607" y="214465"/>
                          </a:cubicBezTo>
                          <a:cubicBezTo>
                            <a:pt x="512426" y="200989"/>
                            <a:pt x="634024" y="205545"/>
                            <a:pt x="752170" y="214465"/>
                          </a:cubicBezTo>
                          <a:cubicBezTo>
                            <a:pt x="760074" y="159868"/>
                            <a:pt x="747259" y="90425"/>
                            <a:pt x="752170" y="0"/>
                          </a:cubicBezTo>
                          <a:cubicBezTo>
                            <a:pt x="971851" y="193158"/>
                            <a:pt x="1043425" y="249588"/>
                            <a:pt x="1181100" y="428930"/>
                          </a:cubicBezTo>
                          <a:cubicBezTo>
                            <a:pt x="1028043" y="594432"/>
                            <a:pt x="855576" y="766327"/>
                            <a:pt x="752170" y="857860"/>
                          </a:cubicBezTo>
                          <a:cubicBezTo>
                            <a:pt x="761616" y="756686"/>
                            <a:pt x="751756" y="689219"/>
                            <a:pt x="752170" y="643395"/>
                          </a:cubicBezTo>
                          <a:cubicBezTo>
                            <a:pt x="566987" y="642428"/>
                            <a:pt x="490464" y="630909"/>
                            <a:pt x="376085" y="643395"/>
                          </a:cubicBezTo>
                          <a:cubicBezTo>
                            <a:pt x="261706" y="655881"/>
                            <a:pt x="81893" y="661724"/>
                            <a:pt x="0" y="643395"/>
                          </a:cubicBezTo>
                          <a:cubicBezTo>
                            <a:pt x="11436" y="506253"/>
                            <a:pt x="-14542" y="329866"/>
                            <a:pt x="0" y="214465"/>
                          </a:cubicBezTo>
                          <a:close/>
                        </a:path>
                        <a:path w="1181100" h="857860" stroke="0" extrusionOk="0">
                          <a:moveTo>
                            <a:pt x="0" y="214465"/>
                          </a:moveTo>
                          <a:cubicBezTo>
                            <a:pt x="151606" y="206186"/>
                            <a:pt x="229237" y="221388"/>
                            <a:pt x="368563" y="214465"/>
                          </a:cubicBezTo>
                          <a:cubicBezTo>
                            <a:pt x="507889" y="207542"/>
                            <a:pt x="617649" y="207144"/>
                            <a:pt x="752170" y="214465"/>
                          </a:cubicBezTo>
                          <a:cubicBezTo>
                            <a:pt x="742364" y="116667"/>
                            <a:pt x="752845" y="56758"/>
                            <a:pt x="752170" y="0"/>
                          </a:cubicBezTo>
                          <a:cubicBezTo>
                            <a:pt x="844786" y="116782"/>
                            <a:pt x="1003800" y="224966"/>
                            <a:pt x="1181100" y="428930"/>
                          </a:cubicBezTo>
                          <a:cubicBezTo>
                            <a:pt x="1065723" y="532484"/>
                            <a:pt x="953093" y="638189"/>
                            <a:pt x="752170" y="857860"/>
                          </a:cubicBezTo>
                          <a:cubicBezTo>
                            <a:pt x="745661" y="767104"/>
                            <a:pt x="758682" y="687452"/>
                            <a:pt x="752170" y="643395"/>
                          </a:cubicBezTo>
                          <a:cubicBezTo>
                            <a:pt x="664715" y="635545"/>
                            <a:pt x="497982" y="641147"/>
                            <a:pt x="391128" y="643395"/>
                          </a:cubicBezTo>
                          <a:cubicBezTo>
                            <a:pt x="284274" y="645643"/>
                            <a:pt x="132751" y="623997"/>
                            <a:pt x="0" y="643395"/>
                          </a:cubicBezTo>
                          <a:cubicBezTo>
                            <a:pt x="-16843" y="495055"/>
                            <a:pt x="-1008" y="410436"/>
                            <a:pt x="0" y="21446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D0B991"/>
                  </a:solidFill>
                </a:rPr>
                <a:t>BSL</a:t>
              </a:r>
            </a:p>
          </p:txBody>
        </p:sp>
        <p:sp>
          <p:nvSpPr>
            <p:cNvPr id="85" name="Right Arrow 84">
              <a:extLst>
                <a:ext uri="{FF2B5EF4-FFF2-40B4-BE49-F238E27FC236}">
                  <a16:creationId xmlns:a16="http://schemas.microsoft.com/office/drawing/2014/main" id="{7DD5257B-B6DA-4CB4-15CC-71881B2DF2E0}"/>
                </a:ext>
              </a:extLst>
            </p:cNvPr>
            <p:cNvSpPr/>
            <p:nvPr/>
          </p:nvSpPr>
          <p:spPr>
            <a:xfrm>
              <a:off x="21436013" y="12136487"/>
              <a:ext cx="1433513" cy="667893"/>
            </a:xfrm>
            <a:prstGeom prst="rightArrow">
              <a:avLst/>
            </a:prstGeom>
            <a:solidFill>
              <a:schemeClr val="tx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81100"/>
                        <a:gd name="connsiteY0" fmla="*/ 214465 h 857860"/>
                        <a:gd name="connsiteX1" fmla="*/ 383607 w 1181100"/>
                        <a:gd name="connsiteY1" fmla="*/ 214465 h 857860"/>
                        <a:gd name="connsiteX2" fmla="*/ 752170 w 1181100"/>
                        <a:gd name="connsiteY2" fmla="*/ 214465 h 857860"/>
                        <a:gd name="connsiteX3" fmla="*/ 752170 w 1181100"/>
                        <a:gd name="connsiteY3" fmla="*/ 0 h 857860"/>
                        <a:gd name="connsiteX4" fmla="*/ 1181100 w 1181100"/>
                        <a:gd name="connsiteY4" fmla="*/ 428930 h 857860"/>
                        <a:gd name="connsiteX5" fmla="*/ 752170 w 1181100"/>
                        <a:gd name="connsiteY5" fmla="*/ 857860 h 857860"/>
                        <a:gd name="connsiteX6" fmla="*/ 752170 w 1181100"/>
                        <a:gd name="connsiteY6" fmla="*/ 643395 h 857860"/>
                        <a:gd name="connsiteX7" fmla="*/ 376085 w 1181100"/>
                        <a:gd name="connsiteY7" fmla="*/ 643395 h 857860"/>
                        <a:gd name="connsiteX8" fmla="*/ 0 w 1181100"/>
                        <a:gd name="connsiteY8" fmla="*/ 643395 h 857860"/>
                        <a:gd name="connsiteX9" fmla="*/ 0 w 1181100"/>
                        <a:gd name="connsiteY9" fmla="*/ 214465 h 857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1100" h="857860" fill="none" extrusionOk="0">
                          <a:moveTo>
                            <a:pt x="0" y="214465"/>
                          </a:moveTo>
                          <a:cubicBezTo>
                            <a:pt x="77578" y="199406"/>
                            <a:pt x="254788" y="227941"/>
                            <a:pt x="383607" y="214465"/>
                          </a:cubicBezTo>
                          <a:cubicBezTo>
                            <a:pt x="512426" y="200989"/>
                            <a:pt x="634024" y="205545"/>
                            <a:pt x="752170" y="214465"/>
                          </a:cubicBezTo>
                          <a:cubicBezTo>
                            <a:pt x="760074" y="159868"/>
                            <a:pt x="747259" y="90425"/>
                            <a:pt x="752170" y="0"/>
                          </a:cubicBezTo>
                          <a:cubicBezTo>
                            <a:pt x="971851" y="193158"/>
                            <a:pt x="1043425" y="249588"/>
                            <a:pt x="1181100" y="428930"/>
                          </a:cubicBezTo>
                          <a:cubicBezTo>
                            <a:pt x="1028043" y="594432"/>
                            <a:pt x="855576" y="766327"/>
                            <a:pt x="752170" y="857860"/>
                          </a:cubicBezTo>
                          <a:cubicBezTo>
                            <a:pt x="761616" y="756686"/>
                            <a:pt x="751756" y="689219"/>
                            <a:pt x="752170" y="643395"/>
                          </a:cubicBezTo>
                          <a:cubicBezTo>
                            <a:pt x="566987" y="642428"/>
                            <a:pt x="490464" y="630909"/>
                            <a:pt x="376085" y="643395"/>
                          </a:cubicBezTo>
                          <a:cubicBezTo>
                            <a:pt x="261706" y="655881"/>
                            <a:pt x="81893" y="661724"/>
                            <a:pt x="0" y="643395"/>
                          </a:cubicBezTo>
                          <a:cubicBezTo>
                            <a:pt x="11436" y="506253"/>
                            <a:pt x="-14542" y="329866"/>
                            <a:pt x="0" y="214465"/>
                          </a:cubicBezTo>
                          <a:close/>
                        </a:path>
                        <a:path w="1181100" h="857860" stroke="0" extrusionOk="0">
                          <a:moveTo>
                            <a:pt x="0" y="214465"/>
                          </a:moveTo>
                          <a:cubicBezTo>
                            <a:pt x="151606" y="206186"/>
                            <a:pt x="229237" y="221388"/>
                            <a:pt x="368563" y="214465"/>
                          </a:cubicBezTo>
                          <a:cubicBezTo>
                            <a:pt x="507889" y="207542"/>
                            <a:pt x="617649" y="207144"/>
                            <a:pt x="752170" y="214465"/>
                          </a:cubicBezTo>
                          <a:cubicBezTo>
                            <a:pt x="742364" y="116667"/>
                            <a:pt x="752845" y="56758"/>
                            <a:pt x="752170" y="0"/>
                          </a:cubicBezTo>
                          <a:cubicBezTo>
                            <a:pt x="844786" y="116782"/>
                            <a:pt x="1003800" y="224966"/>
                            <a:pt x="1181100" y="428930"/>
                          </a:cubicBezTo>
                          <a:cubicBezTo>
                            <a:pt x="1065723" y="532484"/>
                            <a:pt x="953093" y="638189"/>
                            <a:pt x="752170" y="857860"/>
                          </a:cubicBezTo>
                          <a:cubicBezTo>
                            <a:pt x="745661" y="767104"/>
                            <a:pt x="758682" y="687452"/>
                            <a:pt x="752170" y="643395"/>
                          </a:cubicBezTo>
                          <a:cubicBezTo>
                            <a:pt x="664715" y="635545"/>
                            <a:pt x="497982" y="641147"/>
                            <a:pt x="391128" y="643395"/>
                          </a:cubicBezTo>
                          <a:cubicBezTo>
                            <a:pt x="284274" y="645643"/>
                            <a:pt x="132751" y="623997"/>
                            <a:pt x="0" y="643395"/>
                          </a:cubicBezTo>
                          <a:cubicBezTo>
                            <a:pt x="-16843" y="495055"/>
                            <a:pt x="-1008" y="410436"/>
                            <a:pt x="0" y="21446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D0B991"/>
                  </a:solidFill>
                </a:rPr>
                <a:t>BSL</a:t>
              </a:r>
            </a:p>
          </p:txBody>
        </p: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E7603825-BD1F-49FB-5A7A-B14F48BB64D1}"/>
                </a:ext>
              </a:extLst>
            </p:cNvPr>
            <p:cNvSpPr/>
            <p:nvPr/>
          </p:nvSpPr>
          <p:spPr>
            <a:xfrm>
              <a:off x="22869526" y="12136487"/>
              <a:ext cx="1433513" cy="667893"/>
            </a:xfrm>
            <a:prstGeom prst="rightArrow">
              <a:avLst/>
            </a:prstGeom>
            <a:solidFill>
              <a:srgbClr val="D0B99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81100"/>
                        <a:gd name="connsiteY0" fmla="*/ 214465 h 857860"/>
                        <a:gd name="connsiteX1" fmla="*/ 383607 w 1181100"/>
                        <a:gd name="connsiteY1" fmla="*/ 214465 h 857860"/>
                        <a:gd name="connsiteX2" fmla="*/ 752170 w 1181100"/>
                        <a:gd name="connsiteY2" fmla="*/ 214465 h 857860"/>
                        <a:gd name="connsiteX3" fmla="*/ 752170 w 1181100"/>
                        <a:gd name="connsiteY3" fmla="*/ 0 h 857860"/>
                        <a:gd name="connsiteX4" fmla="*/ 1181100 w 1181100"/>
                        <a:gd name="connsiteY4" fmla="*/ 428930 h 857860"/>
                        <a:gd name="connsiteX5" fmla="*/ 752170 w 1181100"/>
                        <a:gd name="connsiteY5" fmla="*/ 857860 h 857860"/>
                        <a:gd name="connsiteX6" fmla="*/ 752170 w 1181100"/>
                        <a:gd name="connsiteY6" fmla="*/ 643395 h 857860"/>
                        <a:gd name="connsiteX7" fmla="*/ 376085 w 1181100"/>
                        <a:gd name="connsiteY7" fmla="*/ 643395 h 857860"/>
                        <a:gd name="connsiteX8" fmla="*/ 0 w 1181100"/>
                        <a:gd name="connsiteY8" fmla="*/ 643395 h 857860"/>
                        <a:gd name="connsiteX9" fmla="*/ 0 w 1181100"/>
                        <a:gd name="connsiteY9" fmla="*/ 214465 h 857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1100" h="857860" fill="none" extrusionOk="0">
                          <a:moveTo>
                            <a:pt x="0" y="214465"/>
                          </a:moveTo>
                          <a:cubicBezTo>
                            <a:pt x="77578" y="199406"/>
                            <a:pt x="254788" y="227941"/>
                            <a:pt x="383607" y="214465"/>
                          </a:cubicBezTo>
                          <a:cubicBezTo>
                            <a:pt x="512426" y="200989"/>
                            <a:pt x="634024" y="205545"/>
                            <a:pt x="752170" y="214465"/>
                          </a:cubicBezTo>
                          <a:cubicBezTo>
                            <a:pt x="760074" y="159868"/>
                            <a:pt x="747259" y="90425"/>
                            <a:pt x="752170" y="0"/>
                          </a:cubicBezTo>
                          <a:cubicBezTo>
                            <a:pt x="971851" y="193158"/>
                            <a:pt x="1043425" y="249588"/>
                            <a:pt x="1181100" y="428930"/>
                          </a:cubicBezTo>
                          <a:cubicBezTo>
                            <a:pt x="1028043" y="594432"/>
                            <a:pt x="855576" y="766327"/>
                            <a:pt x="752170" y="857860"/>
                          </a:cubicBezTo>
                          <a:cubicBezTo>
                            <a:pt x="761616" y="756686"/>
                            <a:pt x="751756" y="689219"/>
                            <a:pt x="752170" y="643395"/>
                          </a:cubicBezTo>
                          <a:cubicBezTo>
                            <a:pt x="566987" y="642428"/>
                            <a:pt x="490464" y="630909"/>
                            <a:pt x="376085" y="643395"/>
                          </a:cubicBezTo>
                          <a:cubicBezTo>
                            <a:pt x="261706" y="655881"/>
                            <a:pt x="81893" y="661724"/>
                            <a:pt x="0" y="643395"/>
                          </a:cubicBezTo>
                          <a:cubicBezTo>
                            <a:pt x="11436" y="506253"/>
                            <a:pt x="-14542" y="329866"/>
                            <a:pt x="0" y="214465"/>
                          </a:cubicBezTo>
                          <a:close/>
                        </a:path>
                        <a:path w="1181100" h="857860" stroke="0" extrusionOk="0">
                          <a:moveTo>
                            <a:pt x="0" y="214465"/>
                          </a:moveTo>
                          <a:cubicBezTo>
                            <a:pt x="151606" y="206186"/>
                            <a:pt x="229237" y="221388"/>
                            <a:pt x="368563" y="214465"/>
                          </a:cubicBezTo>
                          <a:cubicBezTo>
                            <a:pt x="507889" y="207542"/>
                            <a:pt x="617649" y="207144"/>
                            <a:pt x="752170" y="214465"/>
                          </a:cubicBezTo>
                          <a:cubicBezTo>
                            <a:pt x="742364" y="116667"/>
                            <a:pt x="752845" y="56758"/>
                            <a:pt x="752170" y="0"/>
                          </a:cubicBezTo>
                          <a:cubicBezTo>
                            <a:pt x="844786" y="116782"/>
                            <a:pt x="1003800" y="224966"/>
                            <a:pt x="1181100" y="428930"/>
                          </a:cubicBezTo>
                          <a:cubicBezTo>
                            <a:pt x="1065723" y="532484"/>
                            <a:pt x="953093" y="638189"/>
                            <a:pt x="752170" y="857860"/>
                          </a:cubicBezTo>
                          <a:cubicBezTo>
                            <a:pt x="745661" y="767104"/>
                            <a:pt x="758682" y="687452"/>
                            <a:pt x="752170" y="643395"/>
                          </a:cubicBezTo>
                          <a:cubicBezTo>
                            <a:pt x="664715" y="635545"/>
                            <a:pt x="497982" y="641147"/>
                            <a:pt x="391128" y="643395"/>
                          </a:cubicBezTo>
                          <a:cubicBezTo>
                            <a:pt x="284274" y="645643"/>
                            <a:pt x="132751" y="623997"/>
                            <a:pt x="0" y="643395"/>
                          </a:cubicBezTo>
                          <a:cubicBezTo>
                            <a:pt x="-16843" y="495055"/>
                            <a:pt x="-1008" y="410436"/>
                            <a:pt x="0" y="21446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OXY</a:t>
              </a:r>
            </a:p>
          </p:txBody>
        </p:sp>
        <p:sp>
          <p:nvSpPr>
            <p:cNvPr id="87" name="Right Arrow 86">
              <a:extLst>
                <a:ext uri="{FF2B5EF4-FFF2-40B4-BE49-F238E27FC236}">
                  <a16:creationId xmlns:a16="http://schemas.microsoft.com/office/drawing/2014/main" id="{B50CE315-C4F9-A923-5D3A-80E2650B24FE}"/>
                </a:ext>
              </a:extLst>
            </p:cNvPr>
            <p:cNvSpPr/>
            <p:nvPr/>
          </p:nvSpPr>
          <p:spPr>
            <a:xfrm>
              <a:off x="24303038" y="12136487"/>
              <a:ext cx="1433513" cy="667893"/>
            </a:xfrm>
            <a:prstGeom prst="rightArrow">
              <a:avLst/>
            </a:prstGeom>
            <a:solidFill>
              <a:schemeClr val="tx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81100"/>
                        <a:gd name="connsiteY0" fmla="*/ 214465 h 857860"/>
                        <a:gd name="connsiteX1" fmla="*/ 383607 w 1181100"/>
                        <a:gd name="connsiteY1" fmla="*/ 214465 h 857860"/>
                        <a:gd name="connsiteX2" fmla="*/ 752170 w 1181100"/>
                        <a:gd name="connsiteY2" fmla="*/ 214465 h 857860"/>
                        <a:gd name="connsiteX3" fmla="*/ 752170 w 1181100"/>
                        <a:gd name="connsiteY3" fmla="*/ 0 h 857860"/>
                        <a:gd name="connsiteX4" fmla="*/ 1181100 w 1181100"/>
                        <a:gd name="connsiteY4" fmla="*/ 428930 h 857860"/>
                        <a:gd name="connsiteX5" fmla="*/ 752170 w 1181100"/>
                        <a:gd name="connsiteY5" fmla="*/ 857860 h 857860"/>
                        <a:gd name="connsiteX6" fmla="*/ 752170 w 1181100"/>
                        <a:gd name="connsiteY6" fmla="*/ 643395 h 857860"/>
                        <a:gd name="connsiteX7" fmla="*/ 376085 w 1181100"/>
                        <a:gd name="connsiteY7" fmla="*/ 643395 h 857860"/>
                        <a:gd name="connsiteX8" fmla="*/ 0 w 1181100"/>
                        <a:gd name="connsiteY8" fmla="*/ 643395 h 857860"/>
                        <a:gd name="connsiteX9" fmla="*/ 0 w 1181100"/>
                        <a:gd name="connsiteY9" fmla="*/ 214465 h 857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1100" h="857860" fill="none" extrusionOk="0">
                          <a:moveTo>
                            <a:pt x="0" y="214465"/>
                          </a:moveTo>
                          <a:cubicBezTo>
                            <a:pt x="77578" y="199406"/>
                            <a:pt x="254788" y="227941"/>
                            <a:pt x="383607" y="214465"/>
                          </a:cubicBezTo>
                          <a:cubicBezTo>
                            <a:pt x="512426" y="200989"/>
                            <a:pt x="634024" y="205545"/>
                            <a:pt x="752170" y="214465"/>
                          </a:cubicBezTo>
                          <a:cubicBezTo>
                            <a:pt x="760074" y="159868"/>
                            <a:pt x="747259" y="90425"/>
                            <a:pt x="752170" y="0"/>
                          </a:cubicBezTo>
                          <a:cubicBezTo>
                            <a:pt x="971851" y="193158"/>
                            <a:pt x="1043425" y="249588"/>
                            <a:pt x="1181100" y="428930"/>
                          </a:cubicBezTo>
                          <a:cubicBezTo>
                            <a:pt x="1028043" y="594432"/>
                            <a:pt x="855576" y="766327"/>
                            <a:pt x="752170" y="857860"/>
                          </a:cubicBezTo>
                          <a:cubicBezTo>
                            <a:pt x="761616" y="756686"/>
                            <a:pt x="751756" y="689219"/>
                            <a:pt x="752170" y="643395"/>
                          </a:cubicBezTo>
                          <a:cubicBezTo>
                            <a:pt x="566987" y="642428"/>
                            <a:pt x="490464" y="630909"/>
                            <a:pt x="376085" y="643395"/>
                          </a:cubicBezTo>
                          <a:cubicBezTo>
                            <a:pt x="261706" y="655881"/>
                            <a:pt x="81893" y="661724"/>
                            <a:pt x="0" y="643395"/>
                          </a:cubicBezTo>
                          <a:cubicBezTo>
                            <a:pt x="11436" y="506253"/>
                            <a:pt x="-14542" y="329866"/>
                            <a:pt x="0" y="214465"/>
                          </a:cubicBezTo>
                          <a:close/>
                        </a:path>
                        <a:path w="1181100" h="857860" stroke="0" extrusionOk="0">
                          <a:moveTo>
                            <a:pt x="0" y="214465"/>
                          </a:moveTo>
                          <a:cubicBezTo>
                            <a:pt x="151606" y="206186"/>
                            <a:pt x="229237" y="221388"/>
                            <a:pt x="368563" y="214465"/>
                          </a:cubicBezTo>
                          <a:cubicBezTo>
                            <a:pt x="507889" y="207542"/>
                            <a:pt x="617649" y="207144"/>
                            <a:pt x="752170" y="214465"/>
                          </a:cubicBezTo>
                          <a:cubicBezTo>
                            <a:pt x="742364" y="116667"/>
                            <a:pt x="752845" y="56758"/>
                            <a:pt x="752170" y="0"/>
                          </a:cubicBezTo>
                          <a:cubicBezTo>
                            <a:pt x="844786" y="116782"/>
                            <a:pt x="1003800" y="224966"/>
                            <a:pt x="1181100" y="428930"/>
                          </a:cubicBezTo>
                          <a:cubicBezTo>
                            <a:pt x="1065723" y="532484"/>
                            <a:pt x="953093" y="638189"/>
                            <a:pt x="752170" y="857860"/>
                          </a:cubicBezTo>
                          <a:cubicBezTo>
                            <a:pt x="745661" y="767104"/>
                            <a:pt x="758682" y="687452"/>
                            <a:pt x="752170" y="643395"/>
                          </a:cubicBezTo>
                          <a:cubicBezTo>
                            <a:pt x="664715" y="635545"/>
                            <a:pt x="497982" y="641147"/>
                            <a:pt x="391128" y="643395"/>
                          </a:cubicBezTo>
                          <a:cubicBezTo>
                            <a:pt x="284274" y="645643"/>
                            <a:pt x="132751" y="623997"/>
                            <a:pt x="0" y="643395"/>
                          </a:cubicBezTo>
                          <a:cubicBezTo>
                            <a:pt x="-16843" y="495055"/>
                            <a:pt x="-1008" y="410436"/>
                            <a:pt x="0" y="21446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D0B991"/>
                  </a:solidFill>
                </a:rPr>
                <a:t>2BC</a:t>
              </a:r>
            </a:p>
          </p:txBody>
        </p:sp>
        <p:sp>
          <p:nvSpPr>
            <p:cNvPr id="88" name="Right Arrow 87">
              <a:extLst>
                <a:ext uri="{FF2B5EF4-FFF2-40B4-BE49-F238E27FC236}">
                  <a16:creationId xmlns:a16="http://schemas.microsoft.com/office/drawing/2014/main" id="{5E115825-1971-070C-E172-3CB69EA071CE}"/>
                </a:ext>
              </a:extLst>
            </p:cNvPr>
            <p:cNvSpPr/>
            <p:nvPr/>
          </p:nvSpPr>
          <p:spPr>
            <a:xfrm>
              <a:off x="25736551" y="12136487"/>
              <a:ext cx="1433513" cy="667893"/>
            </a:xfrm>
            <a:prstGeom prst="rightArrow">
              <a:avLst/>
            </a:prstGeom>
            <a:solidFill>
              <a:srgbClr val="D0B99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81100"/>
                        <a:gd name="connsiteY0" fmla="*/ 214465 h 857860"/>
                        <a:gd name="connsiteX1" fmla="*/ 383607 w 1181100"/>
                        <a:gd name="connsiteY1" fmla="*/ 214465 h 857860"/>
                        <a:gd name="connsiteX2" fmla="*/ 752170 w 1181100"/>
                        <a:gd name="connsiteY2" fmla="*/ 214465 h 857860"/>
                        <a:gd name="connsiteX3" fmla="*/ 752170 w 1181100"/>
                        <a:gd name="connsiteY3" fmla="*/ 0 h 857860"/>
                        <a:gd name="connsiteX4" fmla="*/ 1181100 w 1181100"/>
                        <a:gd name="connsiteY4" fmla="*/ 428930 h 857860"/>
                        <a:gd name="connsiteX5" fmla="*/ 752170 w 1181100"/>
                        <a:gd name="connsiteY5" fmla="*/ 857860 h 857860"/>
                        <a:gd name="connsiteX6" fmla="*/ 752170 w 1181100"/>
                        <a:gd name="connsiteY6" fmla="*/ 643395 h 857860"/>
                        <a:gd name="connsiteX7" fmla="*/ 376085 w 1181100"/>
                        <a:gd name="connsiteY7" fmla="*/ 643395 h 857860"/>
                        <a:gd name="connsiteX8" fmla="*/ 0 w 1181100"/>
                        <a:gd name="connsiteY8" fmla="*/ 643395 h 857860"/>
                        <a:gd name="connsiteX9" fmla="*/ 0 w 1181100"/>
                        <a:gd name="connsiteY9" fmla="*/ 214465 h 857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1100" h="857860" fill="none" extrusionOk="0">
                          <a:moveTo>
                            <a:pt x="0" y="214465"/>
                          </a:moveTo>
                          <a:cubicBezTo>
                            <a:pt x="77578" y="199406"/>
                            <a:pt x="254788" y="227941"/>
                            <a:pt x="383607" y="214465"/>
                          </a:cubicBezTo>
                          <a:cubicBezTo>
                            <a:pt x="512426" y="200989"/>
                            <a:pt x="634024" y="205545"/>
                            <a:pt x="752170" y="214465"/>
                          </a:cubicBezTo>
                          <a:cubicBezTo>
                            <a:pt x="760074" y="159868"/>
                            <a:pt x="747259" y="90425"/>
                            <a:pt x="752170" y="0"/>
                          </a:cubicBezTo>
                          <a:cubicBezTo>
                            <a:pt x="971851" y="193158"/>
                            <a:pt x="1043425" y="249588"/>
                            <a:pt x="1181100" y="428930"/>
                          </a:cubicBezTo>
                          <a:cubicBezTo>
                            <a:pt x="1028043" y="594432"/>
                            <a:pt x="855576" y="766327"/>
                            <a:pt x="752170" y="857860"/>
                          </a:cubicBezTo>
                          <a:cubicBezTo>
                            <a:pt x="761616" y="756686"/>
                            <a:pt x="751756" y="689219"/>
                            <a:pt x="752170" y="643395"/>
                          </a:cubicBezTo>
                          <a:cubicBezTo>
                            <a:pt x="566987" y="642428"/>
                            <a:pt x="490464" y="630909"/>
                            <a:pt x="376085" y="643395"/>
                          </a:cubicBezTo>
                          <a:cubicBezTo>
                            <a:pt x="261706" y="655881"/>
                            <a:pt x="81893" y="661724"/>
                            <a:pt x="0" y="643395"/>
                          </a:cubicBezTo>
                          <a:cubicBezTo>
                            <a:pt x="11436" y="506253"/>
                            <a:pt x="-14542" y="329866"/>
                            <a:pt x="0" y="214465"/>
                          </a:cubicBezTo>
                          <a:close/>
                        </a:path>
                        <a:path w="1181100" h="857860" stroke="0" extrusionOk="0">
                          <a:moveTo>
                            <a:pt x="0" y="214465"/>
                          </a:moveTo>
                          <a:cubicBezTo>
                            <a:pt x="151606" y="206186"/>
                            <a:pt x="229237" y="221388"/>
                            <a:pt x="368563" y="214465"/>
                          </a:cubicBezTo>
                          <a:cubicBezTo>
                            <a:pt x="507889" y="207542"/>
                            <a:pt x="617649" y="207144"/>
                            <a:pt x="752170" y="214465"/>
                          </a:cubicBezTo>
                          <a:cubicBezTo>
                            <a:pt x="742364" y="116667"/>
                            <a:pt x="752845" y="56758"/>
                            <a:pt x="752170" y="0"/>
                          </a:cubicBezTo>
                          <a:cubicBezTo>
                            <a:pt x="844786" y="116782"/>
                            <a:pt x="1003800" y="224966"/>
                            <a:pt x="1181100" y="428930"/>
                          </a:cubicBezTo>
                          <a:cubicBezTo>
                            <a:pt x="1065723" y="532484"/>
                            <a:pt x="953093" y="638189"/>
                            <a:pt x="752170" y="857860"/>
                          </a:cubicBezTo>
                          <a:cubicBezTo>
                            <a:pt x="745661" y="767104"/>
                            <a:pt x="758682" y="687452"/>
                            <a:pt x="752170" y="643395"/>
                          </a:cubicBezTo>
                          <a:cubicBezTo>
                            <a:pt x="664715" y="635545"/>
                            <a:pt x="497982" y="641147"/>
                            <a:pt x="391128" y="643395"/>
                          </a:cubicBezTo>
                          <a:cubicBezTo>
                            <a:pt x="284274" y="645643"/>
                            <a:pt x="132751" y="623997"/>
                            <a:pt x="0" y="643395"/>
                          </a:cubicBezTo>
                          <a:cubicBezTo>
                            <a:pt x="-16843" y="495055"/>
                            <a:pt x="-1008" y="410436"/>
                            <a:pt x="0" y="21446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OXY</a:t>
              </a:r>
            </a:p>
          </p:txBody>
        </p:sp>
        <p:sp>
          <p:nvSpPr>
            <p:cNvPr id="89" name="Right Arrow 88">
              <a:extLst>
                <a:ext uri="{FF2B5EF4-FFF2-40B4-BE49-F238E27FC236}">
                  <a16:creationId xmlns:a16="http://schemas.microsoft.com/office/drawing/2014/main" id="{F64F215C-5580-976D-00F4-9573C6E9BB90}"/>
                </a:ext>
              </a:extLst>
            </p:cNvPr>
            <p:cNvSpPr/>
            <p:nvPr/>
          </p:nvSpPr>
          <p:spPr>
            <a:xfrm>
              <a:off x="27160499" y="12136487"/>
              <a:ext cx="1433513" cy="667893"/>
            </a:xfrm>
            <a:prstGeom prst="rightArrow">
              <a:avLst/>
            </a:prstGeom>
            <a:solidFill>
              <a:schemeClr val="tx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81100"/>
                        <a:gd name="connsiteY0" fmla="*/ 214465 h 857860"/>
                        <a:gd name="connsiteX1" fmla="*/ 383607 w 1181100"/>
                        <a:gd name="connsiteY1" fmla="*/ 214465 h 857860"/>
                        <a:gd name="connsiteX2" fmla="*/ 752170 w 1181100"/>
                        <a:gd name="connsiteY2" fmla="*/ 214465 h 857860"/>
                        <a:gd name="connsiteX3" fmla="*/ 752170 w 1181100"/>
                        <a:gd name="connsiteY3" fmla="*/ 0 h 857860"/>
                        <a:gd name="connsiteX4" fmla="*/ 1181100 w 1181100"/>
                        <a:gd name="connsiteY4" fmla="*/ 428930 h 857860"/>
                        <a:gd name="connsiteX5" fmla="*/ 752170 w 1181100"/>
                        <a:gd name="connsiteY5" fmla="*/ 857860 h 857860"/>
                        <a:gd name="connsiteX6" fmla="*/ 752170 w 1181100"/>
                        <a:gd name="connsiteY6" fmla="*/ 643395 h 857860"/>
                        <a:gd name="connsiteX7" fmla="*/ 376085 w 1181100"/>
                        <a:gd name="connsiteY7" fmla="*/ 643395 h 857860"/>
                        <a:gd name="connsiteX8" fmla="*/ 0 w 1181100"/>
                        <a:gd name="connsiteY8" fmla="*/ 643395 h 857860"/>
                        <a:gd name="connsiteX9" fmla="*/ 0 w 1181100"/>
                        <a:gd name="connsiteY9" fmla="*/ 214465 h 857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1100" h="857860" fill="none" extrusionOk="0">
                          <a:moveTo>
                            <a:pt x="0" y="214465"/>
                          </a:moveTo>
                          <a:cubicBezTo>
                            <a:pt x="77578" y="199406"/>
                            <a:pt x="254788" y="227941"/>
                            <a:pt x="383607" y="214465"/>
                          </a:cubicBezTo>
                          <a:cubicBezTo>
                            <a:pt x="512426" y="200989"/>
                            <a:pt x="634024" y="205545"/>
                            <a:pt x="752170" y="214465"/>
                          </a:cubicBezTo>
                          <a:cubicBezTo>
                            <a:pt x="760074" y="159868"/>
                            <a:pt x="747259" y="90425"/>
                            <a:pt x="752170" y="0"/>
                          </a:cubicBezTo>
                          <a:cubicBezTo>
                            <a:pt x="971851" y="193158"/>
                            <a:pt x="1043425" y="249588"/>
                            <a:pt x="1181100" y="428930"/>
                          </a:cubicBezTo>
                          <a:cubicBezTo>
                            <a:pt x="1028043" y="594432"/>
                            <a:pt x="855576" y="766327"/>
                            <a:pt x="752170" y="857860"/>
                          </a:cubicBezTo>
                          <a:cubicBezTo>
                            <a:pt x="761616" y="756686"/>
                            <a:pt x="751756" y="689219"/>
                            <a:pt x="752170" y="643395"/>
                          </a:cubicBezTo>
                          <a:cubicBezTo>
                            <a:pt x="566987" y="642428"/>
                            <a:pt x="490464" y="630909"/>
                            <a:pt x="376085" y="643395"/>
                          </a:cubicBezTo>
                          <a:cubicBezTo>
                            <a:pt x="261706" y="655881"/>
                            <a:pt x="81893" y="661724"/>
                            <a:pt x="0" y="643395"/>
                          </a:cubicBezTo>
                          <a:cubicBezTo>
                            <a:pt x="11436" y="506253"/>
                            <a:pt x="-14542" y="329866"/>
                            <a:pt x="0" y="214465"/>
                          </a:cubicBezTo>
                          <a:close/>
                        </a:path>
                        <a:path w="1181100" h="857860" stroke="0" extrusionOk="0">
                          <a:moveTo>
                            <a:pt x="0" y="214465"/>
                          </a:moveTo>
                          <a:cubicBezTo>
                            <a:pt x="151606" y="206186"/>
                            <a:pt x="229237" y="221388"/>
                            <a:pt x="368563" y="214465"/>
                          </a:cubicBezTo>
                          <a:cubicBezTo>
                            <a:pt x="507889" y="207542"/>
                            <a:pt x="617649" y="207144"/>
                            <a:pt x="752170" y="214465"/>
                          </a:cubicBezTo>
                          <a:cubicBezTo>
                            <a:pt x="742364" y="116667"/>
                            <a:pt x="752845" y="56758"/>
                            <a:pt x="752170" y="0"/>
                          </a:cubicBezTo>
                          <a:cubicBezTo>
                            <a:pt x="844786" y="116782"/>
                            <a:pt x="1003800" y="224966"/>
                            <a:pt x="1181100" y="428930"/>
                          </a:cubicBezTo>
                          <a:cubicBezTo>
                            <a:pt x="1065723" y="532484"/>
                            <a:pt x="953093" y="638189"/>
                            <a:pt x="752170" y="857860"/>
                          </a:cubicBezTo>
                          <a:cubicBezTo>
                            <a:pt x="745661" y="767104"/>
                            <a:pt x="758682" y="687452"/>
                            <a:pt x="752170" y="643395"/>
                          </a:cubicBezTo>
                          <a:cubicBezTo>
                            <a:pt x="664715" y="635545"/>
                            <a:pt x="497982" y="641147"/>
                            <a:pt x="391128" y="643395"/>
                          </a:cubicBezTo>
                          <a:cubicBezTo>
                            <a:pt x="284274" y="645643"/>
                            <a:pt x="132751" y="623997"/>
                            <a:pt x="0" y="643395"/>
                          </a:cubicBezTo>
                          <a:cubicBezTo>
                            <a:pt x="-16843" y="495055"/>
                            <a:pt x="-1008" y="410436"/>
                            <a:pt x="0" y="21446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D0B991"/>
                  </a:solidFill>
                </a:rPr>
                <a:t>2BC</a:t>
              </a:r>
            </a:p>
          </p:txBody>
        </p:sp>
        <p:sp>
          <p:nvSpPr>
            <p:cNvPr id="90" name="Right Arrow 89">
              <a:extLst>
                <a:ext uri="{FF2B5EF4-FFF2-40B4-BE49-F238E27FC236}">
                  <a16:creationId xmlns:a16="http://schemas.microsoft.com/office/drawing/2014/main" id="{9B3900A9-3F76-23F1-0586-B8A200AFDACD}"/>
                </a:ext>
              </a:extLst>
            </p:cNvPr>
            <p:cNvSpPr/>
            <p:nvPr/>
          </p:nvSpPr>
          <p:spPr>
            <a:xfrm>
              <a:off x="20002501" y="13450375"/>
              <a:ext cx="1433513" cy="667893"/>
            </a:xfrm>
            <a:prstGeom prst="rightArrow">
              <a:avLst/>
            </a:prstGeom>
            <a:solidFill>
              <a:srgbClr val="D0B99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81100"/>
                        <a:gd name="connsiteY0" fmla="*/ 214465 h 857860"/>
                        <a:gd name="connsiteX1" fmla="*/ 383607 w 1181100"/>
                        <a:gd name="connsiteY1" fmla="*/ 214465 h 857860"/>
                        <a:gd name="connsiteX2" fmla="*/ 752170 w 1181100"/>
                        <a:gd name="connsiteY2" fmla="*/ 214465 h 857860"/>
                        <a:gd name="connsiteX3" fmla="*/ 752170 w 1181100"/>
                        <a:gd name="connsiteY3" fmla="*/ 0 h 857860"/>
                        <a:gd name="connsiteX4" fmla="*/ 1181100 w 1181100"/>
                        <a:gd name="connsiteY4" fmla="*/ 428930 h 857860"/>
                        <a:gd name="connsiteX5" fmla="*/ 752170 w 1181100"/>
                        <a:gd name="connsiteY5" fmla="*/ 857860 h 857860"/>
                        <a:gd name="connsiteX6" fmla="*/ 752170 w 1181100"/>
                        <a:gd name="connsiteY6" fmla="*/ 643395 h 857860"/>
                        <a:gd name="connsiteX7" fmla="*/ 376085 w 1181100"/>
                        <a:gd name="connsiteY7" fmla="*/ 643395 h 857860"/>
                        <a:gd name="connsiteX8" fmla="*/ 0 w 1181100"/>
                        <a:gd name="connsiteY8" fmla="*/ 643395 h 857860"/>
                        <a:gd name="connsiteX9" fmla="*/ 0 w 1181100"/>
                        <a:gd name="connsiteY9" fmla="*/ 214465 h 857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1100" h="857860" fill="none" extrusionOk="0">
                          <a:moveTo>
                            <a:pt x="0" y="214465"/>
                          </a:moveTo>
                          <a:cubicBezTo>
                            <a:pt x="77578" y="199406"/>
                            <a:pt x="254788" y="227941"/>
                            <a:pt x="383607" y="214465"/>
                          </a:cubicBezTo>
                          <a:cubicBezTo>
                            <a:pt x="512426" y="200989"/>
                            <a:pt x="634024" y="205545"/>
                            <a:pt x="752170" y="214465"/>
                          </a:cubicBezTo>
                          <a:cubicBezTo>
                            <a:pt x="760074" y="159868"/>
                            <a:pt x="747259" y="90425"/>
                            <a:pt x="752170" y="0"/>
                          </a:cubicBezTo>
                          <a:cubicBezTo>
                            <a:pt x="971851" y="193158"/>
                            <a:pt x="1043425" y="249588"/>
                            <a:pt x="1181100" y="428930"/>
                          </a:cubicBezTo>
                          <a:cubicBezTo>
                            <a:pt x="1028043" y="594432"/>
                            <a:pt x="855576" y="766327"/>
                            <a:pt x="752170" y="857860"/>
                          </a:cubicBezTo>
                          <a:cubicBezTo>
                            <a:pt x="761616" y="756686"/>
                            <a:pt x="751756" y="689219"/>
                            <a:pt x="752170" y="643395"/>
                          </a:cubicBezTo>
                          <a:cubicBezTo>
                            <a:pt x="566987" y="642428"/>
                            <a:pt x="490464" y="630909"/>
                            <a:pt x="376085" y="643395"/>
                          </a:cubicBezTo>
                          <a:cubicBezTo>
                            <a:pt x="261706" y="655881"/>
                            <a:pt x="81893" y="661724"/>
                            <a:pt x="0" y="643395"/>
                          </a:cubicBezTo>
                          <a:cubicBezTo>
                            <a:pt x="11436" y="506253"/>
                            <a:pt x="-14542" y="329866"/>
                            <a:pt x="0" y="214465"/>
                          </a:cubicBezTo>
                          <a:close/>
                        </a:path>
                        <a:path w="1181100" h="857860" stroke="0" extrusionOk="0">
                          <a:moveTo>
                            <a:pt x="0" y="214465"/>
                          </a:moveTo>
                          <a:cubicBezTo>
                            <a:pt x="151606" y="206186"/>
                            <a:pt x="229237" y="221388"/>
                            <a:pt x="368563" y="214465"/>
                          </a:cubicBezTo>
                          <a:cubicBezTo>
                            <a:pt x="507889" y="207542"/>
                            <a:pt x="617649" y="207144"/>
                            <a:pt x="752170" y="214465"/>
                          </a:cubicBezTo>
                          <a:cubicBezTo>
                            <a:pt x="742364" y="116667"/>
                            <a:pt x="752845" y="56758"/>
                            <a:pt x="752170" y="0"/>
                          </a:cubicBezTo>
                          <a:cubicBezTo>
                            <a:pt x="844786" y="116782"/>
                            <a:pt x="1003800" y="224966"/>
                            <a:pt x="1181100" y="428930"/>
                          </a:cubicBezTo>
                          <a:cubicBezTo>
                            <a:pt x="1065723" y="532484"/>
                            <a:pt x="953093" y="638189"/>
                            <a:pt x="752170" y="857860"/>
                          </a:cubicBezTo>
                          <a:cubicBezTo>
                            <a:pt x="745661" y="767104"/>
                            <a:pt x="758682" y="687452"/>
                            <a:pt x="752170" y="643395"/>
                          </a:cubicBezTo>
                          <a:cubicBezTo>
                            <a:pt x="664715" y="635545"/>
                            <a:pt x="497982" y="641147"/>
                            <a:pt x="391128" y="643395"/>
                          </a:cubicBezTo>
                          <a:cubicBezTo>
                            <a:pt x="284274" y="645643"/>
                            <a:pt x="132751" y="623997"/>
                            <a:pt x="0" y="643395"/>
                          </a:cubicBezTo>
                          <a:cubicBezTo>
                            <a:pt x="-16843" y="495055"/>
                            <a:pt x="-1008" y="410436"/>
                            <a:pt x="0" y="21446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OXY</a:t>
              </a:r>
            </a:p>
          </p:txBody>
        </p:sp>
        <p:sp>
          <p:nvSpPr>
            <p:cNvPr id="91" name="Right Arrow 90">
              <a:extLst>
                <a:ext uri="{FF2B5EF4-FFF2-40B4-BE49-F238E27FC236}">
                  <a16:creationId xmlns:a16="http://schemas.microsoft.com/office/drawing/2014/main" id="{CEFBA298-5124-4BD4-8372-7D577F2EE491}"/>
                </a:ext>
              </a:extLst>
            </p:cNvPr>
            <p:cNvSpPr/>
            <p:nvPr/>
          </p:nvSpPr>
          <p:spPr>
            <a:xfrm>
              <a:off x="21436014" y="13450375"/>
              <a:ext cx="1433513" cy="667893"/>
            </a:xfrm>
            <a:prstGeom prst="rightArrow">
              <a:avLst/>
            </a:prstGeom>
            <a:solidFill>
              <a:schemeClr val="tx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81100"/>
                        <a:gd name="connsiteY0" fmla="*/ 214465 h 857860"/>
                        <a:gd name="connsiteX1" fmla="*/ 383607 w 1181100"/>
                        <a:gd name="connsiteY1" fmla="*/ 214465 h 857860"/>
                        <a:gd name="connsiteX2" fmla="*/ 752170 w 1181100"/>
                        <a:gd name="connsiteY2" fmla="*/ 214465 h 857860"/>
                        <a:gd name="connsiteX3" fmla="*/ 752170 w 1181100"/>
                        <a:gd name="connsiteY3" fmla="*/ 0 h 857860"/>
                        <a:gd name="connsiteX4" fmla="*/ 1181100 w 1181100"/>
                        <a:gd name="connsiteY4" fmla="*/ 428930 h 857860"/>
                        <a:gd name="connsiteX5" fmla="*/ 752170 w 1181100"/>
                        <a:gd name="connsiteY5" fmla="*/ 857860 h 857860"/>
                        <a:gd name="connsiteX6" fmla="*/ 752170 w 1181100"/>
                        <a:gd name="connsiteY6" fmla="*/ 643395 h 857860"/>
                        <a:gd name="connsiteX7" fmla="*/ 376085 w 1181100"/>
                        <a:gd name="connsiteY7" fmla="*/ 643395 h 857860"/>
                        <a:gd name="connsiteX8" fmla="*/ 0 w 1181100"/>
                        <a:gd name="connsiteY8" fmla="*/ 643395 h 857860"/>
                        <a:gd name="connsiteX9" fmla="*/ 0 w 1181100"/>
                        <a:gd name="connsiteY9" fmla="*/ 214465 h 857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1100" h="857860" fill="none" extrusionOk="0">
                          <a:moveTo>
                            <a:pt x="0" y="214465"/>
                          </a:moveTo>
                          <a:cubicBezTo>
                            <a:pt x="77578" y="199406"/>
                            <a:pt x="254788" y="227941"/>
                            <a:pt x="383607" y="214465"/>
                          </a:cubicBezTo>
                          <a:cubicBezTo>
                            <a:pt x="512426" y="200989"/>
                            <a:pt x="634024" y="205545"/>
                            <a:pt x="752170" y="214465"/>
                          </a:cubicBezTo>
                          <a:cubicBezTo>
                            <a:pt x="760074" y="159868"/>
                            <a:pt x="747259" y="90425"/>
                            <a:pt x="752170" y="0"/>
                          </a:cubicBezTo>
                          <a:cubicBezTo>
                            <a:pt x="971851" y="193158"/>
                            <a:pt x="1043425" y="249588"/>
                            <a:pt x="1181100" y="428930"/>
                          </a:cubicBezTo>
                          <a:cubicBezTo>
                            <a:pt x="1028043" y="594432"/>
                            <a:pt x="855576" y="766327"/>
                            <a:pt x="752170" y="857860"/>
                          </a:cubicBezTo>
                          <a:cubicBezTo>
                            <a:pt x="761616" y="756686"/>
                            <a:pt x="751756" y="689219"/>
                            <a:pt x="752170" y="643395"/>
                          </a:cubicBezTo>
                          <a:cubicBezTo>
                            <a:pt x="566987" y="642428"/>
                            <a:pt x="490464" y="630909"/>
                            <a:pt x="376085" y="643395"/>
                          </a:cubicBezTo>
                          <a:cubicBezTo>
                            <a:pt x="261706" y="655881"/>
                            <a:pt x="81893" y="661724"/>
                            <a:pt x="0" y="643395"/>
                          </a:cubicBezTo>
                          <a:cubicBezTo>
                            <a:pt x="11436" y="506253"/>
                            <a:pt x="-14542" y="329866"/>
                            <a:pt x="0" y="214465"/>
                          </a:cubicBezTo>
                          <a:close/>
                        </a:path>
                        <a:path w="1181100" h="857860" stroke="0" extrusionOk="0">
                          <a:moveTo>
                            <a:pt x="0" y="214465"/>
                          </a:moveTo>
                          <a:cubicBezTo>
                            <a:pt x="151606" y="206186"/>
                            <a:pt x="229237" y="221388"/>
                            <a:pt x="368563" y="214465"/>
                          </a:cubicBezTo>
                          <a:cubicBezTo>
                            <a:pt x="507889" y="207542"/>
                            <a:pt x="617649" y="207144"/>
                            <a:pt x="752170" y="214465"/>
                          </a:cubicBezTo>
                          <a:cubicBezTo>
                            <a:pt x="742364" y="116667"/>
                            <a:pt x="752845" y="56758"/>
                            <a:pt x="752170" y="0"/>
                          </a:cubicBezTo>
                          <a:cubicBezTo>
                            <a:pt x="844786" y="116782"/>
                            <a:pt x="1003800" y="224966"/>
                            <a:pt x="1181100" y="428930"/>
                          </a:cubicBezTo>
                          <a:cubicBezTo>
                            <a:pt x="1065723" y="532484"/>
                            <a:pt x="953093" y="638189"/>
                            <a:pt x="752170" y="857860"/>
                          </a:cubicBezTo>
                          <a:cubicBezTo>
                            <a:pt x="745661" y="767104"/>
                            <a:pt x="758682" y="687452"/>
                            <a:pt x="752170" y="643395"/>
                          </a:cubicBezTo>
                          <a:cubicBezTo>
                            <a:pt x="664715" y="635545"/>
                            <a:pt x="497982" y="641147"/>
                            <a:pt x="391128" y="643395"/>
                          </a:cubicBezTo>
                          <a:cubicBezTo>
                            <a:pt x="284274" y="645643"/>
                            <a:pt x="132751" y="623997"/>
                            <a:pt x="0" y="643395"/>
                          </a:cubicBezTo>
                          <a:cubicBezTo>
                            <a:pt x="-16843" y="495055"/>
                            <a:pt x="-1008" y="410436"/>
                            <a:pt x="0" y="21446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D0B991"/>
                  </a:solidFill>
                </a:rPr>
                <a:t>2BC</a:t>
              </a:r>
            </a:p>
          </p:txBody>
        </p:sp>
        <p:sp>
          <p:nvSpPr>
            <p:cNvPr id="92" name="Right Arrow 91">
              <a:extLst>
                <a:ext uri="{FF2B5EF4-FFF2-40B4-BE49-F238E27FC236}">
                  <a16:creationId xmlns:a16="http://schemas.microsoft.com/office/drawing/2014/main" id="{76F0AC6E-E44A-5F91-CF3F-58B5B20A82FB}"/>
                </a:ext>
              </a:extLst>
            </p:cNvPr>
            <p:cNvSpPr/>
            <p:nvPr/>
          </p:nvSpPr>
          <p:spPr>
            <a:xfrm>
              <a:off x="22869526" y="13450375"/>
              <a:ext cx="1433513" cy="667893"/>
            </a:xfrm>
            <a:prstGeom prst="rightArrow">
              <a:avLst/>
            </a:prstGeom>
            <a:solidFill>
              <a:srgbClr val="D0B99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81100"/>
                        <a:gd name="connsiteY0" fmla="*/ 214465 h 857860"/>
                        <a:gd name="connsiteX1" fmla="*/ 383607 w 1181100"/>
                        <a:gd name="connsiteY1" fmla="*/ 214465 h 857860"/>
                        <a:gd name="connsiteX2" fmla="*/ 752170 w 1181100"/>
                        <a:gd name="connsiteY2" fmla="*/ 214465 h 857860"/>
                        <a:gd name="connsiteX3" fmla="*/ 752170 w 1181100"/>
                        <a:gd name="connsiteY3" fmla="*/ 0 h 857860"/>
                        <a:gd name="connsiteX4" fmla="*/ 1181100 w 1181100"/>
                        <a:gd name="connsiteY4" fmla="*/ 428930 h 857860"/>
                        <a:gd name="connsiteX5" fmla="*/ 752170 w 1181100"/>
                        <a:gd name="connsiteY5" fmla="*/ 857860 h 857860"/>
                        <a:gd name="connsiteX6" fmla="*/ 752170 w 1181100"/>
                        <a:gd name="connsiteY6" fmla="*/ 643395 h 857860"/>
                        <a:gd name="connsiteX7" fmla="*/ 376085 w 1181100"/>
                        <a:gd name="connsiteY7" fmla="*/ 643395 h 857860"/>
                        <a:gd name="connsiteX8" fmla="*/ 0 w 1181100"/>
                        <a:gd name="connsiteY8" fmla="*/ 643395 h 857860"/>
                        <a:gd name="connsiteX9" fmla="*/ 0 w 1181100"/>
                        <a:gd name="connsiteY9" fmla="*/ 214465 h 857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1100" h="857860" fill="none" extrusionOk="0">
                          <a:moveTo>
                            <a:pt x="0" y="214465"/>
                          </a:moveTo>
                          <a:cubicBezTo>
                            <a:pt x="77578" y="199406"/>
                            <a:pt x="254788" y="227941"/>
                            <a:pt x="383607" y="214465"/>
                          </a:cubicBezTo>
                          <a:cubicBezTo>
                            <a:pt x="512426" y="200989"/>
                            <a:pt x="634024" y="205545"/>
                            <a:pt x="752170" y="214465"/>
                          </a:cubicBezTo>
                          <a:cubicBezTo>
                            <a:pt x="760074" y="159868"/>
                            <a:pt x="747259" y="90425"/>
                            <a:pt x="752170" y="0"/>
                          </a:cubicBezTo>
                          <a:cubicBezTo>
                            <a:pt x="971851" y="193158"/>
                            <a:pt x="1043425" y="249588"/>
                            <a:pt x="1181100" y="428930"/>
                          </a:cubicBezTo>
                          <a:cubicBezTo>
                            <a:pt x="1028043" y="594432"/>
                            <a:pt x="855576" y="766327"/>
                            <a:pt x="752170" y="857860"/>
                          </a:cubicBezTo>
                          <a:cubicBezTo>
                            <a:pt x="761616" y="756686"/>
                            <a:pt x="751756" y="689219"/>
                            <a:pt x="752170" y="643395"/>
                          </a:cubicBezTo>
                          <a:cubicBezTo>
                            <a:pt x="566987" y="642428"/>
                            <a:pt x="490464" y="630909"/>
                            <a:pt x="376085" y="643395"/>
                          </a:cubicBezTo>
                          <a:cubicBezTo>
                            <a:pt x="261706" y="655881"/>
                            <a:pt x="81893" y="661724"/>
                            <a:pt x="0" y="643395"/>
                          </a:cubicBezTo>
                          <a:cubicBezTo>
                            <a:pt x="11436" y="506253"/>
                            <a:pt x="-14542" y="329866"/>
                            <a:pt x="0" y="214465"/>
                          </a:cubicBezTo>
                          <a:close/>
                        </a:path>
                        <a:path w="1181100" h="857860" stroke="0" extrusionOk="0">
                          <a:moveTo>
                            <a:pt x="0" y="214465"/>
                          </a:moveTo>
                          <a:cubicBezTo>
                            <a:pt x="151606" y="206186"/>
                            <a:pt x="229237" y="221388"/>
                            <a:pt x="368563" y="214465"/>
                          </a:cubicBezTo>
                          <a:cubicBezTo>
                            <a:pt x="507889" y="207542"/>
                            <a:pt x="617649" y="207144"/>
                            <a:pt x="752170" y="214465"/>
                          </a:cubicBezTo>
                          <a:cubicBezTo>
                            <a:pt x="742364" y="116667"/>
                            <a:pt x="752845" y="56758"/>
                            <a:pt x="752170" y="0"/>
                          </a:cubicBezTo>
                          <a:cubicBezTo>
                            <a:pt x="844786" y="116782"/>
                            <a:pt x="1003800" y="224966"/>
                            <a:pt x="1181100" y="428930"/>
                          </a:cubicBezTo>
                          <a:cubicBezTo>
                            <a:pt x="1065723" y="532484"/>
                            <a:pt x="953093" y="638189"/>
                            <a:pt x="752170" y="857860"/>
                          </a:cubicBezTo>
                          <a:cubicBezTo>
                            <a:pt x="745661" y="767104"/>
                            <a:pt x="758682" y="687452"/>
                            <a:pt x="752170" y="643395"/>
                          </a:cubicBezTo>
                          <a:cubicBezTo>
                            <a:pt x="664715" y="635545"/>
                            <a:pt x="497982" y="641147"/>
                            <a:pt x="391128" y="643395"/>
                          </a:cubicBezTo>
                          <a:cubicBezTo>
                            <a:pt x="284274" y="645643"/>
                            <a:pt x="132751" y="623997"/>
                            <a:pt x="0" y="643395"/>
                          </a:cubicBezTo>
                          <a:cubicBezTo>
                            <a:pt x="-16843" y="495055"/>
                            <a:pt x="-1008" y="410436"/>
                            <a:pt x="0" y="21446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OXY</a:t>
              </a:r>
            </a:p>
          </p:txBody>
        </p:sp>
        <p:sp>
          <p:nvSpPr>
            <p:cNvPr id="93" name="Right Arrow 92">
              <a:extLst>
                <a:ext uri="{FF2B5EF4-FFF2-40B4-BE49-F238E27FC236}">
                  <a16:creationId xmlns:a16="http://schemas.microsoft.com/office/drawing/2014/main" id="{B8AE1229-5C0F-67A2-5AA4-A47B1F6088DF}"/>
                </a:ext>
              </a:extLst>
            </p:cNvPr>
            <p:cNvSpPr/>
            <p:nvPr/>
          </p:nvSpPr>
          <p:spPr>
            <a:xfrm>
              <a:off x="24330957" y="13450375"/>
              <a:ext cx="1433513" cy="667893"/>
            </a:xfrm>
            <a:prstGeom prst="rightArrow">
              <a:avLst/>
            </a:prstGeom>
            <a:solidFill>
              <a:schemeClr val="tx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81100"/>
                        <a:gd name="connsiteY0" fmla="*/ 214465 h 857860"/>
                        <a:gd name="connsiteX1" fmla="*/ 383607 w 1181100"/>
                        <a:gd name="connsiteY1" fmla="*/ 214465 h 857860"/>
                        <a:gd name="connsiteX2" fmla="*/ 752170 w 1181100"/>
                        <a:gd name="connsiteY2" fmla="*/ 214465 h 857860"/>
                        <a:gd name="connsiteX3" fmla="*/ 752170 w 1181100"/>
                        <a:gd name="connsiteY3" fmla="*/ 0 h 857860"/>
                        <a:gd name="connsiteX4" fmla="*/ 1181100 w 1181100"/>
                        <a:gd name="connsiteY4" fmla="*/ 428930 h 857860"/>
                        <a:gd name="connsiteX5" fmla="*/ 752170 w 1181100"/>
                        <a:gd name="connsiteY5" fmla="*/ 857860 h 857860"/>
                        <a:gd name="connsiteX6" fmla="*/ 752170 w 1181100"/>
                        <a:gd name="connsiteY6" fmla="*/ 643395 h 857860"/>
                        <a:gd name="connsiteX7" fmla="*/ 376085 w 1181100"/>
                        <a:gd name="connsiteY7" fmla="*/ 643395 h 857860"/>
                        <a:gd name="connsiteX8" fmla="*/ 0 w 1181100"/>
                        <a:gd name="connsiteY8" fmla="*/ 643395 h 857860"/>
                        <a:gd name="connsiteX9" fmla="*/ 0 w 1181100"/>
                        <a:gd name="connsiteY9" fmla="*/ 214465 h 857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1100" h="857860" fill="none" extrusionOk="0">
                          <a:moveTo>
                            <a:pt x="0" y="214465"/>
                          </a:moveTo>
                          <a:cubicBezTo>
                            <a:pt x="77578" y="199406"/>
                            <a:pt x="254788" y="227941"/>
                            <a:pt x="383607" y="214465"/>
                          </a:cubicBezTo>
                          <a:cubicBezTo>
                            <a:pt x="512426" y="200989"/>
                            <a:pt x="634024" y="205545"/>
                            <a:pt x="752170" y="214465"/>
                          </a:cubicBezTo>
                          <a:cubicBezTo>
                            <a:pt x="760074" y="159868"/>
                            <a:pt x="747259" y="90425"/>
                            <a:pt x="752170" y="0"/>
                          </a:cubicBezTo>
                          <a:cubicBezTo>
                            <a:pt x="971851" y="193158"/>
                            <a:pt x="1043425" y="249588"/>
                            <a:pt x="1181100" y="428930"/>
                          </a:cubicBezTo>
                          <a:cubicBezTo>
                            <a:pt x="1028043" y="594432"/>
                            <a:pt x="855576" y="766327"/>
                            <a:pt x="752170" y="857860"/>
                          </a:cubicBezTo>
                          <a:cubicBezTo>
                            <a:pt x="761616" y="756686"/>
                            <a:pt x="751756" y="689219"/>
                            <a:pt x="752170" y="643395"/>
                          </a:cubicBezTo>
                          <a:cubicBezTo>
                            <a:pt x="566987" y="642428"/>
                            <a:pt x="490464" y="630909"/>
                            <a:pt x="376085" y="643395"/>
                          </a:cubicBezTo>
                          <a:cubicBezTo>
                            <a:pt x="261706" y="655881"/>
                            <a:pt x="81893" y="661724"/>
                            <a:pt x="0" y="643395"/>
                          </a:cubicBezTo>
                          <a:cubicBezTo>
                            <a:pt x="11436" y="506253"/>
                            <a:pt x="-14542" y="329866"/>
                            <a:pt x="0" y="214465"/>
                          </a:cubicBezTo>
                          <a:close/>
                        </a:path>
                        <a:path w="1181100" h="857860" stroke="0" extrusionOk="0">
                          <a:moveTo>
                            <a:pt x="0" y="214465"/>
                          </a:moveTo>
                          <a:cubicBezTo>
                            <a:pt x="151606" y="206186"/>
                            <a:pt x="229237" y="221388"/>
                            <a:pt x="368563" y="214465"/>
                          </a:cubicBezTo>
                          <a:cubicBezTo>
                            <a:pt x="507889" y="207542"/>
                            <a:pt x="617649" y="207144"/>
                            <a:pt x="752170" y="214465"/>
                          </a:cubicBezTo>
                          <a:cubicBezTo>
                            <a:pt x="742364" y="116667"/>
                            <a:pt x="752845" y="56758"/>
                            <a:pt x="752170" y="0"/>
                          </a:cubicBezTo>
                          <a:cubicBezTo>
                            <a:pt x="844786" y="116782"/>
                            <a:pt x="1003800" y="224966"/>
                            <a:pt x="1181100" y="428930"/>
                          </a:cubicBezTo>
                          <a:cubicBezTo>
                            <a:pt x="1065723" y="532484"/>
                            <a:pt x="953093" y="638189"/>
                            <a:pt x="752170" y="857860"/>
                          </a:cubicBezTo>
                          <a:cubicBezTo>
                            <a:pt x="745661" y="767104"/>
                            <a:pt x="758682" y="687452"/>
                            <a:pt x="752170" y="643395"/>
                          </a:cubicBezTo>
                          <a:cubicBezTo>
                            <a:pt x="664715" y="635545"/>
                            <a:pt x="497982" y="641147"/>
                            <a:pt x="391128" y="643395"/>
                          </a:cubicBezTo>
                          <a:cubicBezTo>
                            <a:pt x="284274" y="645643"/>
                            <a:pt x="132751" y="623997"/>
                            <a:pt x="0" y="643395"/>
                          </a:cubicBezTo>
                          <a:cubicBezTo>
                            <a:pt x="-16843" y="495055"/>
                            <a:pt x="-1008" y="410436"/>
                            <a:pt x="0" y="21446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D0B991"/>
                  </a:solidFill>
                </a:rPr>
                <a:t>2BC</a:t>
              </a:r>
            </a:p>
          </p:txBody>
        </p:sp>
        <p:sp>
          <p:nvSpPr>
            <p:cNvPr id="94" name="Right Arrow 93">
              <a:extLst>
                <a:ext uri="{FF2B5EF4-FFF2-40B4-BE49-F238E27FC236}">
                  <a16:creationId xmlns:a16="http://schemas.microsoft.com/office/drawing/2014/main" id="{CCA95749-B8D2-3BA7-0A35-BBC9917D10E4}"/>
                </a:ext>
              </a:extLst>
            </p:cNvPr>
            <p:cNvSpPr/>
            <p:nvPr/>
          </p:nvSpPr>
          <p:spPr>
            <a:xfrm>
              <a:off x="25736551" y="13450375"/>
              <a:ext cx="1433513" cy="667893"/>
            </a:xfrm>
            <a:prstGeom prst="rightArrow">
              <a:avLst/>
            </a:prstGeom>
            <a:solidFill>
              <a:srgbClr val="D0B99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81100"/>
                        <a:gd name="connsiteY0" fmla="*/ 214465 h 857860"/>
                        <a:gd name="connsiteX1" fmla="*/ 383607 w 1181100"/>
                        <a:gd name="connsiteY1" fmla="*/ 214465 h 857860"/>
                        <a:gd name="connsiteX2" fmla="*/ 752170 w 1181100"/>
                        <a:gd name="connsiteY2" fmla="*/ 214465 h 857860"/>
                        <a:gd name="connsiteX3" fmla="*/ 752170 w 1181100"/>
                        <a:gd name="connsiteY3" fmla="*/ 0 h 857860"/>
                        <a:gd name="connsiteX4" fmla="*/ 1181100 w 1181100"/>
                        <a:gd name="connsiteY4" fmla="*/ 428930 h 857860"/>
                        <a:gd name="connsiteX5" fmla="*/ 752170 w 1181100"/>
                        <a:gd name="connsiteY5" fmla="*/ 857860 h 857860"/>
                        <a:gd name="connsiteX6" fmla="*/ 752170 w 1181100"/>
                        <a:gd name="connsiteY6" fmla="*/ 643395 h 857860"/>
                        <a:gd name="connsiteX7" fmla="*/ 376085 w 1181100"/>
                        <a:gd name="connsiteY7" fmla="*/ 643395 h 857860"/>
                        <a:gd name="connsiteX8" fmla="*/ 0 w 1181100"/>
                        <a:gd name="connsiteY8" fmla="*/ 643395 h 857860"/>
                        <a:gd name="connsiteX9" fmla="*/ 0 w 1181100"/>
                        <a:gd name="connsiteY9" fmla="*/ 214465 h 857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1100" h="857860" fill="none" extrusionOk="0">
                          <a:moveTo>
                            <a:pt x="0" y="214465"/>
                          </a:moveTo>
                          <a:cubicBezTo>
                            <a:pt x="77578" y="199406"/>
                            <a:pt x="254788" y="227941"/>
                            <a:pt x="383607" y="214465"/>
                          </a:cubicBezTo>
                          <a:cubicBezTo>
                            <a:pt x="512426" y="200989"/>
                            <a:pt x="634024" y="205545"/>
                            <a:pt x="752170" y="214465"/>
                          </a:cubicBezTo>
                          <a:cubicBezTo>
                            <a:pt x="760074" y="159868"/>
                            <a:pt x="747259" y="90425"/>
                            <a:pt x="752170" y="0"/>
                          </a:cubicBezTo>
                          <a:cubicBezTo>
                            <a:pt x="971851" y="193158"/>
                            <a:pt x="1043425" y="249588"/>
                            <a:pt x="1181100" y="428930"/>
                          </a:cubicBezTo>
                          <a:cubicBezTo>
                            <a:pt x="1028043" y="594432"/>
                            <a:pt x="855576" y="766327"/>
                            <a:pt x="752170" y="857860"/>
                          </a:cubicBezTo>
                          <a:cubicBezTo>
                            <a:pt x="761616" y="756686"/>
                            <a:pt x="751756" y="689219"/>
                            <a:pt x="752170" y="643395"/>
                          </a:cubicBezTo>
                          <a:cubicBezTo>
                            <a:pt x="566987" y="642428"/>
                            <a:pt x="490464" y="630909"/>
                            <a:pt x="376085" y="643395"/>
                          </a:cubicBezTo>
                          <a:cubicBezTo>
                            <a:pt x="261706" y="655881"/>
                            <a:pt x="81893" y="661724"/>
                            <a:pt x="0" y="643395"/>
                          </a:cubicBezTo>
                          <a:cubicBezTo>
                            <a:pt x="11436" y="506253"/>
                            <a:pt x="-14542" y="329866"/>
                            <a:pt x="0" y="214465"/>
                          </a:cubicBezTo>
                          <a:close/>
                        </a:path>
                        <a:path w="1181100" h="857860" stroke="0" extrusionOk="0">
                          <a:moveTo>
                            <a:pt x="0" y="214465"/>
                          </a:moveTo>
                          <a:cubicBezTo>
                            <a:pt x="151606" y="206186"/>
                            <a:pt x="229237" y="221388"/>
                            <a:pt x="368563" y="214465"/>
                          </a:cubicBezTo>
                          <a:cubicBezTo>
                            <a:pt x="507889" y="207542"/>
                            <a:pt x="617649" y="207144"/>
                            <a:pt x="752170" y="214465"/>
                          </a:cubicBezTo>
                          <a:cubicBezTo>
                            <a:pt x="742364" y="116667"/>
                            <a:pt x="752845" y="56758"/>
                            <a:pt x="752170" y="0"/>
                          </a:cubicBezTo>
                          <a:cubicBezTo>
                            <a:pt x="844786" y="116782"/>
                            <a:pt x="1003800" y="224966"/>
                            <a:pt x="1181100" y="428930"/>
                          </a:cubicBezTo>
                          <a:cubicBezTo>
                            <a:pt x="1065723" y="532484"/>
                            <a:pt x="953093" y="638189"/>
                            <a:pt x="752170" y="857860"/>
                          </a:cubicBezTo>
                          <a:cubicBezTo>
                            <a:pt x="745661" y="767104"/>
                            <a:pt x="758682" y="687452"/>
                            <a:pt x="752170" y="643395"/>
                          </a:cubicBezTo>
                          <a:cubicBezTo>
                            <a:pt x="664715" y="635545"/>
                            <a:pt x="497982" y="641147"/>
                            <a:pt x="391128" y="643395"/>
                          </a:cubicBezTo>
                          <a:cubicBezTo>
                            <a:pt x="284274" y="645643"/>
                            <a:pt x="132751" y="623997"/>
                            <a:pt x="0" y="643395"/>
                          </a:cubicBezTo>
                          <a:cubicBezTo>
                            <a:pt x="-16843" y="495055"/>
                            <a:pt x="-1008" y="410436"/>
                            <a:pt x="0" y="21446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OXY</a:t>
              </a:r>
            </a:p>
          </p:txBody>
        </p:sp>
        <p:sp>
          <p:nvSpPr>
            <p:cNvPr id="95" name="Right Arrow 94">
              <a:extLst>
                <a:ext uri="{FF2B5EF4-FFF2-40B4-BE49-F238E27FC236}">
                  <a16:creationId xmlns:a16="http://schemas.microsoft.com/office/drawing/2014/main" id="{A433FB37-4973-E205-A830-16307E1761FF}"/>
                </a:ext>
              </a:extLst>
            </p:cNvPr>
            <p:cNvSpPr/>
            <p:nvPr/>
          </p:nvSpPr>
          <p:spPr>
            <a:xfrm>
              <a:off x="27170064" y="13450375"/>
              <a:ext cx="1433513" cy="667893"/>
            </a:xfrm>
            <a:prstGeom prst="rightArrow">
              <a:avLst/>
            </a:prstGeom>
            <a:solidFill>
              <a:schemeClr val="tx1"/>
            </a:solidFill>
            <a:ln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81100"/>
                        <a:gd name="connsiteY0" fmla="*/ 214465 h 857860"/>
                        <a:gd name="connsiteX1" fmla="*/ 383607 w 1181100"/>
                        <a:gd name="connsiteY1" fmla="*/ 214465 h 857860"/>
                        <a:gd name="connsiteX2" fmla="*/ 752170 w 1181100"/>
                        <a:gd name="connsiteY2" fmla="*/ 214465 h 857860"/>
                        <a:gd name="connsiteX3" fmla="*/ 752170 w 1181100"/>
                        <a:gd name="connsiteY3" fmla="*/ 0 h 857860"/>
                        <a:gd name="connsiteX4" fmla="*/ 1181100 w 1181100"/>
                        <a:gd name="connsiteY4" fmla="*/ 428930 h 857860"/>
                        <a:gd name="connsiteX5" fmla="*/ 752170 w 1181100"/>
                        <a:gd name="connsiteY5" fmla="*/ 857860 h 857860"/>
                        <a:gd name="connsiteX6" fmla="*/ 752170 w 1181100"/>
                        <a:gd name="connsiteY6" fmla="*/ 643395 h 857860"/>
                        <a:gd name="connsiteX7" fmla="*/ 376085 w 1181100"/>
                        <a:gd name="connsiteY7" fmla="*/ 643395 h 857860"/>
                        <a:gd name="connsiteX8" fmla="*/ 0 w 1181100"/>
                        <a:gd name="connsiteY8" fmla="*/ 643395 h 857860"/>
                        <a:gd name="connsiteX9" fmla="*/ 0 w 1181100"/>
                        <a:gd name="connsiteY9" fmla="*/ 214465 h 857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1100" h="857860" fill="none" extrusionOk="0">
                          <a:moveTo>
                            <a:pt x="0" y="214465"/>
                          </a:moveTo>
                          <a:cubicBezTo>
                            <a:pt x="77578" y="199406"/>
                            <a:pt x="254788" y="227941"/>
                            <a:pt x="383607" y="214465"/>
                          </a:cubicBezTo>
                          <a:cubicBezTo>
                            <a:pt x="512426" y="200989"/>
                            <a:pt x="634024" y="205545"/>
                            <a:pt x="752170" y="214465"/>
                          </a:cubicBezTo>
                          <a:cubicBezTo>
                            <a:pt x="760074" y="159868"/>
                            <a:pt x="747259" y="90425"/>
                            <a:pt x="752170" y="0"/>
                          </a:cubicBezTo>
                          <a:cubicBezTo>
                            <a:pt x="971851" y="193158"/>
                            <a:pt x="1043425" y="249588"/>
                            <a:pt x="1181100" y="428930"/>
                          </a:cubicBezTo>
                          <a:cubicBezTo>
                            <a:pt x="1028043" y="594432"/>
                            <a:pt x="855576" y="766327"/>
                            <a:pt x="752170" y="857860"/>
                          </a:cubicBezTo>
                          <a:cubicBezTo>
                            <a:pt x="761616" y="756686"/>
                            <a:pt x="751756" y="689219"/>
                            <a:pt x="752170" y="643395"/>
                          </a:cubicBezTo>
                          <a:cubicBezTo>
                            <a:pt x="566987" y="642428"/>
                            <a:pt x="490464" y="630909"/>
                            <a:pt x="376085" y="643395"/>
                          </a:cubicBezTo>
                          <a:cubicBezTo>
                            <a:pt x="261706" y="655881"/>
                            <a:pt x="81893" y="661724"/>
                            <a:pt x="0" y="643395"/>
                          </a:cubicBezTo>
                          <a:cubicBezTo>
                            <a:pt x="11436" y="506253"/>
                            <a:pt x="-14542" y="329866"/>
                            <a:pt x="0" y="214465"/>
                          </a:cubicBezTo>
                          <a:close/>
                        </a:path>
                        <a:path w="1181100" h="857860" stroke="0" extrusionOk="0">
                          <a:moveTo>
                            <a:pt x="0" y="214465"/>
                          </a:moveTo>
                          <a:cubicBezTo>
                            <a:pt x="151606" y="206186"/>
                            <a:pt x="229237" y="221388"/>
                            <a:pt x="368563" y="214465"/>
                          </a:cubicBezTo>
                          <a:cubicBezTo>
                            <a:pt x="507889" y="207542"/>
                            <a:pt x="617649" y="207144"/>
                            <a:pt x="752170" y="214465"/>
                          </a:cubicBezTo>
                          <a:cubicBezTo>
                            <a:pt x="742364" y="116667"/>
                            <a:pt x="752845" y="56758"/>
                            <a:pt x="752170" y="0"/>
                          </a:cubicBezTo>
                          <a:cubicBezTo>
                            <a:pt x="844786" y="116782"/>
                            <a:pt x="1003800" y="224966"/>
                            <a:pt x="1181100" y="428930"/>
                          </a:cubicBezTo>
                          <a:cubicBezTo>
                            <a:pt x="1065723" y="532484"/>
                            <a:pt x="953093" y="638189"/>
                            <a:pt x="752170" y="857860"/>
                          </a:cubicBezTo>
                          <a:cubicBezTo>
                            <a:pt x="745661" y="767104"/>
                            <a:pt x="758682" y="687452"/>
                            <a:pt x="752170" y="643395"/>
                          </a:cubicBezTo>
                          <a:cubicBezTo>
                            <a:pt x="664715" y="635545"/>
                            <a:pt x="497982" y="641147"/>
                            <a:pt x="391128" y="643395"/>
                          </a:cubicBezTo>
                          <a:cubicBezTo>
                            <a:pt x="284274" y="645643"/>
                            <a:pt x="132751" y="623997"/>
                            <a:pt x="0" y="643395"/>
                          </a:cubicBezTo>
                          <a:cubicBezTo>
                            <a:pt x="-16843" y="495055"/>
                            <a:pt x="-1008" y="410436"/>
                            <a:pt x="0" y="21446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D0B991"/>
                  </a:solidFill>
                </a:rPr>
                <a:t>2BC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733AD48-C156-B045-FE51-EA63275F96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02500" y="12902922"/>
              <a:ext cx="8354885" cy="548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258B5EE-2A1C-369B-ED3C-802CBEECE738}"/>
                </a:ext>
              </a:extLst>
            </p:cNvPr>
            <p:cNvSpPr txBox="1"/>
            <p:nvPr/>
          </p:nvSpPr>
          <p:spPr>
            <a:xfrm>
              <a:off x="20197479" y="12870075"/>
              <a:ext cx="1088769" cy="488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Week1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111DFA7-F4EB-D32B-3779-1452307010A8}"/>
                </a:ext>
              </a:extLst>
            </p:cNvPr>
            <p:cNvSpPr txBox="1"/>
            <p:nvPr/>
          </p:nvSpPr>
          <p:spPr>
            <a:xfrm>
              <a:off x="21630993" y="12870075"/>
              <a:ext cx="1088769" cy="488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Week2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E6CBEBF-08B3-E1B7-883F-779BD2B5829E}"/>
                </a:ext>
              </a:extLst>
            </p:cNvPr>
            <p:cNvSpPr txBox="1"/>
            <p:nvPr/>
          </p:nvSpPr>
          <p:spPr>
            <a:xfrm>
              <a:off x="23064506" y="12870075"/>
              <a:ext cx="1088769" cy="488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Week3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E1D77B9-81EA-8091-9345-7E9ECEA5DE5E}"/>
                </a:ext>
              </a:extLst>
            </p:cNvPr>
            <p:cNvSpPr txBox="1"/>
            <p:nvPr/>
          </p:nvSpPr>
          <p:spPr>
            <a:xfrm>
              <a:off x="24498019" y="12870075"/>
              <a:ext cx="1088769" cy="488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Week4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D84BBA7-C562-8766-AB53-742BB588B927}"/>
                </a:ext>
              </a:extLst>
            </p:cNvPr>
            <p:cNvSpPr txBox="1"/>
            <p:nvPr/>
          </p:nvSpPr>
          <p:spPr>
            <a:xfrm>
              <a:off x="25931529" y="12870075"/>
              <a:ext cx="1088769" cy="488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Week5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521E10B-54D1-D687-BE9A-6B1579C4B7B8}"/>
                </a:ext>
              </a:extLst>
            </p:cNvPr>
            <p:cNvSpPr txBox="1"/>
            <p:nvPr/>
          </p:nvSpPr>
          <p:spPr>
            <a:xfrm>
              <a:off x="27355478" y="12870075"/>
              <a:ext cx="1088769" cy="488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Week6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AEA9835-345E-F4A7-1410-CEF643665E1E}"/>
                </a:ext>
              </a:extLst>
            </p:cNvPr>
            <p:cNvSpPr txBox="1"/>
            <p:nvPr/>
          </p:nvSpPr>
          <p:spPr>
            <a:xfrm>
              <a:off x="20193235" y="14271554"/>
              <a:ext cx="1088769" cy="488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Week7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D745FC8-F09A-5941-4431-0FEE35B755BE}"/>
                </a:ext>
              </a:extLst>
            </p:cNvPr>
            <p:cNvSpPr txBox="1"/>
            <p:nvPr/>
          </p:nvSpPr>
          <p:spPr>
            <a:xfrm>
              <a:off x="21626690" y="14271554"/>
              <a:ext cx="1088769" cy="488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Week8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A263040-83D1-650D-3847-0079416D1F7A}"/>
                </a:ext>
              </a:extLst>
            </p:cNvPr>
            <p:cNvSpPr txBox="1"/>
            <p:nvPr/>
          </p:nvSpPr>
          <p:spPr>
            <a:xfrm>
              <a:off x="23060143" y="14271559"/>
              <a:ext cx="1088769" cy="488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Week9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4133BBA-40DC-9E25-FC82-DF2EA30B24B9}"/>
                </a:ext>
              </a:extLst>
            </p:cNvPr>
            <p:cNvSpPr txBox="1"/>
            <p:nvPr/>
          </p:nvSpPr>
          <p:spPr>
            <a:xfrm>
              <a:off x="24493598" y="14271554"/>
              <a:ext cx="1232733" cy="488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Week10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3C4BEED-8F7E-3559-326D-2B66F36C4AD1}"/>
                </a:ext>
              </a:extLst>
            </p:cNvPr>
            <p:cNvSpPr txBox="1"/>
            <p:nvPr/>
          </p:nvSpPr>
          <p:spPr>
            <a:xfrm>
              <a:off x="25927051" y="14271557"/>
              <a:ext cx="1232733" cy="488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Week11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3F85D9C-2275-B041-DD4F-83CC9EC36326}"/>
                </a:ext>
              </a:extLst>
            </p:cNvPr>
            <p:cNvSpPr txBox="1"/>
            <p:nvPr/>
          </p:nvSpPr>
          <p:spPr>
            <a:xfrm>
              <a:off x="27360508" y="14271557"/>
              <a:ext cx="1232733" cy="488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Week12</a:t>
              </a:r>
            </a:p>
          </p:txBody>
        </p: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17C6F31-741C-597F-F64E-038F1026D5A2}"/>
              </a:ext>
            </a:extLst>
          </p:cNvPr>
          <p:cNvCxnSpPr>
            <a:cxnSpLocks/>
          </p:cNvCxnSpPr>
          <p:nvPr/>
        </p:nvCxnSpPr>
        <p:spPr>
          <a:xfrm flipV="1">
            <a:off x="6446478" y="4637933"/>
            <a:ext cx="5302701" cy="345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20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directions: network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DA8C7-BC41-9625-3F49-E61F5325298A}"/>
              </a:ext>
            </a:extLst>
          </p:cNvPr>
          <p:cNvSpPr txBox="1"/>
          <p:nvPr/>
        </p:nvSpPr>
        <p:spPr>
          <a:xfrm>
            <a:off x="639370" y="1327675"/>
            <a:ext cx="379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/>
              <a:t>iDISCO</a:t>
            </a:r>
            <a:r>
              <a:rPr lang="en-US" sz="1800" b="1" dirty="0"/>
              <a:t>+ clearing &amp; staining with c-</a:t>
            </a:r>
            <a:r>
              <a:rPr lang="en-US" sz="1800" b="1" dirty="0" err="1"/>
              <a:t>Fos</a:t>
            </a:r>
            <a:endParaRPr lang="en-US" sz="1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13F6F3-F5B2-19EE-EAFC-27BEEE903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55" y="1849994"/>
            <a:ext cx="1020187" cy="960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B039CC-89F2-22F0-B9C0-AD00BE3CB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388" y="1849994"/>
            <a:ext cx="1053735" cy="960758"/>
          </a:xfrm>
          <a:prstGeom prst="rect">
            <a:avLst/>
          </a:prstGeom>
        </p:spPr>
      </p:pic>
      <p:pic>
        <p:nvPicPr>
          <p:cNvPr id="15" name="Picture 14" descr="A close-up of a microscope&#10;&#10;Description automatically generated with medium confidence">
            <a:extLst>
              <a:ext uri="{FF2B5EF4-FFF2-40B4-BE49-F238E27FC236}">
                <a16:creationId xmlns:a16="http://schemas.microsoft.com/office/drawing/2014/main" id="{8FA068BE-D8B9-38DE-41B0-82AF829E7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920" y="3429000"/>
            <a:ext cx="1873777" cy="25788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CBE7D9-3444-2BA4-ECB0-D3890A256821}"/>
              </a:ext>
            </a:extLst>
          </p:cNvPr>
          <p:cNvSpPr txBox="1"/>
          <p:nvPr/>
        </p:nvSpPr>
        <p:spPr>
          <a:xfrm>
            <a:off x="1278730" y="324433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Light-sheet imaging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25975-26D1-7BE1-A89F-7CA20549C4BC}"/>
              </a:ext>
            </a:extLst>
          </p:cNvPr>
          <p:cNvSpPr txBox="1"/>
          <p:nvPr/>
        </p:nvSpPr>
        <p:spPr>
          <a:xfrm>
            <a:off x="6415818" y="1327675"/>
            <a:ext cx="393659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/>
              <a:t>ClearMap2 cell detection &amp; registration</a:t>
            </a:r>
          </a:p>
        </p:txBody>
      </p:sp>
      <p:pic>
        <p:nvPicPr>
          <p:cNvPr id="19" name="Picture 18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EFE73B96-E64B-2B77-31F6-50C66BC63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7151" y="1697007"/>
            <a:ext cx="2833923" cy="1847850"/>
          </a:xfrm>
          <a:prstGeom prst="rect">
            <a:avLst/>
          </a:prstGeom>
        </p:spPr>
      </p:pic>
      <p:pic>
        <p:nvPicPr>
          <p:cNvPr id="23" name="Picture 22" descr="A diagram of a network&#10;&#10;Description automatically generated with low confidence">
            <a:extLst>
              <a:ext uri="{FF2B5EF4-FFF2-40B4-BE49-F238E27FC236}">
                <a16:creationId xmlns:a16="http://schemas.microsoft.com/office/drawing/2014/main" id="{B1B39AD1-4131-2B44-8B4B-73AB0B85D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2340" y="4079028"/>
            <a:ext cx="2219074" cy="19327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1877FEF-4586-27E8-EB18-32B5A18D93BF}"/>
              </a:ext>
            </a:extLst>
          </p:cNvPr>
          <p:cNvSpPr txBox="1"/>
          <p:nvPr/>
        </p:nvSpPr>
        <p:spPr>
          <a:xfrm>
            <a:off x="6464340" y="3708139"/>
            <a:ext cx="404937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/>
              <a:t>Activated brain regions network analysis</a:t>
            </a:r>
          </a:p>
        </p:txBody>
      </p:sp>
    </p:spTree>
    <p:extLst>
      <p:ext uri="{BB962C8B-B14F-4D97-AF65-F5344CB8AC3E}">
        <p14:creationId xmlns:p14="http://schemas.microsoft.com/office/powerpoint/2010/main" val="33315348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5659</TotalTime>
  <Words>354</Words>
  <Application>Microsoft Macintosh PowerPoint</Application>
  <PresentationFormat>Widescreen</PresentationFormat>
  <Paragraphs>70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Default Design</vt:lpstr>
      <vt:lpstr>Office Theme</vt:lpstr>
      <vt:lpstr>PowerPoint Presentation</vt:lpstr>
      <vt:lpstr>Sex-dependent effects of drug used and associated with withdrawal</vt:lpstr>
      <vt:lpstr>Two preclinical models studying alcohol and oxycodone </vt:lpstr>
      <vt:lpstr>Future directions: network analysis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Scahill, Samantha L</dc:creator>
  <cp:lastModifiedBy>Chen, Yueyi</cp:lastModifiedBy>
  <cp:revision>287</cp:revision>
  <cp:lastPrinted>2019-06-12T19:20:56Z</cp:lastPrinted>
  <dcterms:created xsi:type="dcterms:W3CDTF">2017-12-05T19:51:19Z</dcterms:created>
  <dcterms:modified xsi:type="dcterms:W3CDTF">2023-08-08T18:17:31Z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2023-08-08T14:03:55Z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5718763f-e029-464a-ac8d-4378d0d5bcb7</vt:lpwstr>
  </property>
  <property fmtid="{D5CDD505-2E9C-101B-9397-08002B2CF9AE}" pid="8" name="MSIP_Label_4044bd30-2ed7-4c9d-9d12-46200872a97b_ContentBits">
    <vt:lpwstr>0</vt:lpwstr>
  </property>
</Properties>
</file>