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7" r:id="rId5"/>
  </p:sldMasterIdLst>
  <p:notesMasterIdLst>
    <p:notesMasterId r:id="rId11"/>
  </p:notesMasterIdLst>
  <p:handoutMasterIdLst>
    <p:handoutMasterId r:id="rId12"/>
  </p:handoutMasterIdLst>
  <p:sldIdLst>
    <p:sldId id="256" r:id="rId6"/>
    <p:sldId id="366" r:id="rId7"/>
    <p:sldId id="360" r:id="rId8"/>
    <p:sldId id="361" r:id="rId9"/>
    <p:sldId id="363"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autoAdjust="0"/>
    <p:restoredTop sz="54688" autoAdjust="0"/>
  </p:normalViewPr>
  <p:slideViewPr>
    <p:cSldViewPr snapToGrid="0">
      <p:cViewPr varScale="1">
        <p:scale>
          <a:sx n="52" d="100"/>
          <a:sy n="52" d="100"/>
        </p:scale>
        <p:origin x="2680" y="192"/>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8/17/23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8/17/23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809236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9282" y="1783979"/>
            <a:ext cx="11273425" cy="1733963"/>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A90533"/>
                </a:solidFill>
                <a:latin typeface="+mn-lt"/>
                <a:ea typeface="+mj-lt"/>
                <a:cs typeface="+mj-lt"/>
              </a:rPr>
              <a:t>The effects of dietary fiber based on fermentability and viscosity on mineral balance and the gut microbiome in a rat model of CKD</a:t>
            </a:r>
            <a:br>
              <a:rPr lang="en-US" sz="3200" dirty="0"/>
            </a:br>
            <a:endParaRPr lang="en-US" sz="3200" dirty="0"/>
          </a:p>
          <a:p>
            <a:endParaRPr lang="en-US" sz="1400" b="1" i="1" dirty="0">
              <a:solidFill>
                <a:srgbClr val="A90533"/>
              </a:solidFill>
              <a:latin typeface="+mn-lt"/>
              <a:cs typeface="Calibri"/>
            </a:endParaRPr>
          </a:p>
        </p:txBody>
      </p:sp>
      <p:sp>
        <p:nvSpPr>
          <p:cNvPr id="5" name="Subtitle 2"/>
          <p:cNvSpPr txBox="1">
            <a:spLocks/>
          </p:cNvSpPr>
          <p:nvPr/>
        </p:nvSpPr>
        <p:spPr>
          <a:xfrm>
            <a:off x="573877" y="281714"/>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3200" b="1" dirty="0">
                <a:solidFill>
                  <a:srgbClr val="0C2340"/>
                </a:solidFill>
              </a:rPr>
              <a:t>Indiana Clinical and Translational Sciences Institute</a:t>
            </a:r>
          </a:p>
          <a:p>
            <a:pPr>
              <a:spcBef>
                <a:spcPts val="0"/>
              </a:spcBef>
            </a:pPr>
            <a:r>
              <a:rPr lang="en-US" sz="3200" b="1" dirty="0">
                <a:solidFill>
                  <a:srgbClr val="0C2340"/>
                </a:solidFill>
              </a:rPr>
              <a:t>2022 Annual Meeting</a:t>
            </a:r>
          </a:p>
          <a:p>
            <a:pPr>
              <a:spcBef>
                <a:spcPts val="0"/>
              </a:spcBef>
            </a:pPr>
            <a:endParaRPr lang="en-US" b="1" dirty="0">
              <a:solidFill>
                <a:srgbClr val="0C2340"/>
              </a:solidFill>
            </a:endParaRPr>
          </a:p>
        </p:txBody>
      </p:sp>
      <p:cxnSp>
        <p:nvCxnSpPr>
          <p:cNvPr id="8" name="Straight Connector 7"/>
          <p:cNvCxnSpPr/>
          <p:nvPr/>
        </p:nvCxnSpPr>
        <p:spPr>
          <a:xfrm flipV="1">
            <a:off x="-7" y="4703136"/>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3" y="494626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3040017" y="3429000"/>
            <a:ext cx="6416758" cy="1200329"/>
          </a:xfrm>
          <a:prstGeom prst="rect">
            <a:avLst/>
          </a:prstGeom>
          <a:noFill/>
        </p:spPr>
        <p:txBody>
          <a:bodyPr wrap="square" lIns="91440" tIns="45720" rIns="91440" bIns="45720" rtlCol="0" anchor="t">
            <a:spAutoFit/>
          </a:bodyPr>
          <a:lstStyle/>
          <a:p>
            <a:pPr algn="ctr"/>
            <a:r>
              <a:rPr lang="en-US" sz="2400" b="1" dirty="0">
                <a:solidFill>
                  <a:schemeClr val="accent4">
                    <a:lumMod val="75000"/>
                  </a:schemeClr>
                </a:solidFill>
                <a:cs typeface="Calibri"/>
              </a:rPr>
              <a:t>Annabel </a:t>
            </a:r>
            <a:r>
              <a:rPr lang="en-US" sz="2400" b="1" dirty="0" err="1">
                <a:solidFill>
                  <a:schemeClr val="accent4">
                    <a:lumMod val="75000"/>
                  </a:schemeClr>
                </a:solidFill>
                <a:cs typeface="Calibri"/>
              </a:rPr>
              <a:t>Biruete</a:t>
            </a:r>
            <a:r>
              <a:rPr lang="en-US" sz="2400" b="1" dirty="0">
                <a:solidFill>
                  <a:schemeClr val="accent4">
                    <a:lumMod val="75000"/>
                  </a:schemeClr>
                </a:solidFill>
                <a:cs typeface="Calibri"/>
              </a:rPr>
              <a:t>, PhD, RD</a:t>
            </a:r>
          </a:p>
          <a:p>
            <a:pPr algn="ctr"/>
            <a:r>
              <a:rPr lang="en-US" sz="2400" b="1" dirty="0">
                <a:cs typeface="Calibri"/>
              </a:rPr>
              <a:t>Department of Nutrition Science</a:t>
            </a:r>
          </a:p>
          <a:p>
            <a:pPr algn="ctr"/>
            <a:r>
              <a:rPr lang="en-US" sz="2400" b="1" dirty="0">
                <a:cs typeface="Calibri"/>
              </a:rPr>
              <a:t>Purdue University</a:t>
            </a:r>
            <a:endParaRPr lang="en-US" sz="2400" b="1" dirty="0"/>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what we found so far</a:t>
            </a:r>
          </a:p>
        </p:txBody>
      </p:sp>
      <p:sp>
        <p:nvSpPr>
          <p:cNvPr id="5" name="Content Placeholder 4">
            <a:extLst>
              <a:ext uri="{FF2B5EF4-FFF2-40B4-BE49-F238E27FC236}">
                <a16:creationId xmlns:a16="http://schemas.microsoft.com/office/drawing/2014/main" id="{29F83B8F-5CD7-8EAB-8A4D-72C8C9108102}"/>
              </a:ext>
            </a:extLst>
          </p:cNvPr>
          <p:cNvSpPr>
            <a:spLocks noGrp="1"/>
          </p:cNvSpPr>
          <p:nvPr>
            <p:ph idx="1"/>
          </p:nvPr>
        </p:nvSpPr>
        <p:spPr>
          <a:xfrm>
            <a:off x="609423" y="1087052"/>
            <a:ext cx="10973153" cy="5245728"/>
          </a:xfrm>
        </p:spPr>
        <p:txBody>
          <a:bodyPr/>
          <a:lstStyle/>
          <a:p>
            <a:r>
              <a:rPr lang="en-US" dirty="0"/>
              <a:t>Study is ongoing with ~70% of animals done</a:t>
            </a:r>
          </a:p>
          <a:p>
            <a:r>
              <a:rPr lang="en-US" dirty="0"/>
              <a:t>Psyllium seems to be increasing the length of the small intestine and the colon</a:t>
            </a:r>
          </a:p>
          <a:p>
            <a:r>
              <a:rPr lang="en-US" dirty="0"/>
              <a:t>Weight trajectories were not different between groups</a:t>
            </a:r>
          </a:p>
          <a:p>
            <a:r>
              <a:rPr lang="en-US" dirty="0"/>
              <a:t>Survival was similar between groups</a:t>
            </a:r>
          </a:p>
          <a:p>
            <a:pPr marL="0" indent="0">
              <a:buNone/>
            </a:pPr>
            <a:endParaRPr lang="en-US" dirty="0"/>
          </a:p>
        </p:txBody>
      </p:sp>
    </p:spTree>
    <p:extLst>
      <p:ext uri="{BB962C8B-B14F-4D97-AF65-F5344CB8AC3E}">
        <p14:creationId xmlns:p14="http://schemas.microsoft.com/office/powerpoint/2010/main" val="3301941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23" y="137388"/>
            <a:ext cx="10973154" cy="616125"/>
          </a:xfrm>
        </p:spPr>
        <p:txBody>
          <a:bodyPr/>
          <a:lstStyle/>
          <a:p>
            <a:r>
              <a:rPr lang="en-US" dirty="0"/>
              <a:t>Here’s how we are doing it</a:t>
            </a:r>
          </a:p>
        </p:txBody>
      </p:sp>
      <p:pic>
        <p:nvPicPr>
          <p:cNvPr id="8" name="Picture 7">
            <a:extLst>
              <a:ext uri="{FF2B5EF4-FFF2-40B4-BE49-F238E27FC236}">
                <a16:creationId xmlns:a16="http://schemas.microsoft.com/office/drawing/2014/main" id="{E581F01A-63C4-2EEE-9ECC-DCB6252519B7}"/>
              </a:ext>
            </a:extLst>
          </p:cNvPr>
          <p:cNvPicPr>
            <a:picLocks noChangeAspect="1"/>
          </p:cNvPicPr>
          <p:nvPr/>
        </p:nvPicPr>
        <p:blipFill>
          <a:blip r:embed="rId3"/>
          <a:stretch>
            <a:fillRect/>
          </a:stretch>
        </p:blipFill>
        <p:spPr>
          <a:xfrm>
            <a:off x="2209800" y="672078"/>
            <a:ext cx="7772400" cy="5513844"/>
          </a:xfrm>
          <a:prstGeom prst="rect">
            <a:avLst/>
          </a:prstGeom>
        </p:spPr>
      </p:pic>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5" name="Content Placeholder 4">
            <a:extLst>
              <a:ext uri="{FF2B5EF4-FFF2-40B4-BE49-F238E27FC236}">
                <a16:creationId xmlns:a16="http://schemas.microsoft.com/office/drawing/2014/main" id="{B80BFFFE-B4B4-944E-9A02-F8FD7B386260}"/>
              </a:ext>
            </a:extLst>
          </p:cNvPr>
          <p:cNvSpPr>
            <a:spLocks noGrp="1"/>
          </p:cNvSpPr>
          <p:nvPr>
            <p:ph idx="1"/>
          </p:nvPr>
        </p:nvSpPr>
        <p:spPr>
          <a:xfrm>
            <a:off x="609428" y="1189922"/>
            <a:ext cx="10973153" cy="2086244"/>
          </a:xfrm>
        </p:spPr>
        <p:txBody>
          <a:bodyPr/>
          <a:lstStyle/>
          <a:p>
            <a:pPr marL="0" indent="0">
              <a:buNone/>
            </a:pPr>
            <a:r>
              <a:rPr lang="en-US" dirty="0"/>
              <a:t>Goals of my KL2 project is to expand on the effects of dietary fiber based on their viscosity and fermentability profile on: </a:t>
            </a:r>
          </a:p>
          <a:p>
            <a:r>
              <a:rPr lang="en-US" dirty="0"/>
              <a:t>Mineral balance</a:t>
            </a:r>
          </a:p>
          <a:p>
            <a:r>
              <a:rPr lang="en-US" dirty="0"/>
              <a:t>Other CKD-MBD outcomes</a:t>
            </a:r>
          </a:p>
          <a:p>
            <a:r>
              <a:rPr lang="en-US" dirty="0"/>
              <a:t>The microbial metagenome and microbially-derived metabolites</a:t>
            </a:r>
          </a:p>
          <a:p>
            <a:pPr marL="0" indent="0">
              <a:buNone/>
            </a:pPr>
            <a:endParaRPr lang="en-US" dirty="0"/>
          </a:p>
          <a:p>
            <a:endParaRPr lang="en-US" sz="4000" dirty="0"/>
          </a:p>
          <a:p>
            <a:endParaRPr lang="en-US" dirty="0"/>
          </a:p>
          <a:p>
            <a:endParaRPr lang="en-US" dirty="0"/>
          </a:p>
          <a:p>
            <a:endParaRPr lang="en-US" dirty="0"/>
          </a:p>
        </p:txBody>
      </p:sp>
    </p:spTree>
    <p:extLst>
      <p:ext uri="{BB962C8B-B14F-4D97-AF65-F5344CB8AC3E}">
        <p14:creationId xmlns:p14="http://schemas.microsoft.com/office/powerpoint/2010/main" val="333153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r>
              <a:rPr lang="en-US" b="0" i="0" dirty="0">
                <a:solidFill>
                  <a:schemeClr val="tx1">
                    <a:lumMod val="75000"/>
                    <a:lumOff val="25000"/>
                  </a:schemeClr>
                </a:solidFill>
                <a:effectLst/>
              </a:rPr>
              <a:t>This project was funded with support from the Indiana Clinical and Translational Sciences Institute which is funded in part by Award Number KL2TR002530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marL="0" indent="0" algn="l">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b454a6c-5588-4be5-8c49-3e643b3b6100" xsi:nil="true"/>
    <lcf76f155ced4ddcb4097134ff3c332f xmlns="898a931e-31dc-4ac2-a245-36c39ef8d9db">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46527E0CAA1C4CBEFD07E93D50F454" ma:contentTypeVersion="16" ma:contentTypeDescription="Create a new document." ma:contentTypeScope="" ma:versionID="22c58212d6d0a8582e375470b52faff9">
  <xsd:schema xmlns:xsd="http://www.w3.org/2001/XMLSchema" xmlns:xs="http://www.w3.org/2001/XMLSchema" xmlns:p="http://schemas.microsoft.com/office/2006/metadata/properties" xmlns:ns2="898a931e-31dc-4ac2-a245-36c39ef8d9db" xmlns:ns3="7b454a6c-5588-4be5-8c49-3e643b3b6100" targetNamespace="http://schemas.microsoft.com/office/2006/metadata/properties" ma:root="true" ma:fieldsID="2e71c028feab6c0aa0185228684f4124" ns2:_="" ns3:_="">
    <xsd:import namespace="898a931e-31dc-4ac2-a245-36c39ef8d9db"/>
    <xsd:import namespace="7b454a6c-5588-4be5-8c49-3e643b3b610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a931e-31dc-4ac2-a245-36c39ef8d9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eec0a79-46cb-4568-9b1b-2d720bd3207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b454a6c-5588-4be5-8c49-3e643b3b610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a6859f0-7040-4907-bf7c-cf08f988c039}" ma:internalName="TaxCatchAll" ma:showField="CatchAllData" ma:web="7b454a6c-5588-4be5-8c49-3e643b3b610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50D180-B964-4535-8273-9D4E0A8E9591}">
  <ds:schemaRefs>
    <ds:schemaRef ds:uri="http://schemas.microsoft.com/sharepoint/v3/contenttype/forms"/>
  </ds:schemaRefs>
</ds:datastoreItem>
</file>

<file path=customXml/itemProps2.xml><?xml version="1.0" encoding="utf-8"?>
<ds:datastoreItem xmlns:ds="http://schemas.openxmlformats.org/officeDocument/2006/customXml" ds:itemID="{87545B80-6B2F-4D86-BFD9-E66084AB55CC}">
  <ds:schemaRefs>
    <ds:schemaRef ds:uri="http://purl.org/dc/dcmitype/"/>
    <ds:schemaRef ds:uri="http://purl.org/dc/elements/1.1/"/>
    <ds:schemaRef ds:uri="898a931e-31dc-4ac2-a245-36c39ef8d9db"/>
    <ds:schemaRef ds:uri="http://schemas.microsoft.com/office/infopath/2007/PartnerControls"/>
    <ds:schemaRef ds:uri="http://www.w3.org/XML/1998/namespace"/>
    <ds:schemaRef ds:uri="http://schemas.microsoft.com/office/2006/metadata/properties"/>
    <ds:schemaRef ds:uri="http://purl.org/dc/terms/"/>
    <ds:schemaRef ds:uri="http://schemas.microsoft.com/office/2006/documentManagement/types"/>
    <ds:schemaRef ds:uri="http://schemas.openxmlformats.org/package/2006/metadata/core-properties"/>
    <ds:schemaRef ds:uri="7b454a6c-5588-4be5-8c49-3e643b3b6100"/>
  </ds:schemaRefs>
</ds:datastoreItem>
</file>

<file path=customXml/itemProps3.xml><?xml version="1.0" encoding="utf-8"?>
<ds:datastoreItem xmlns:ds="http://schemas.openxmlformats.org/officeDocument/2006/customXml" ds:itemID="{B64E5664-2EF2-474D-B382-116D775179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8a931e-31dc-4ac2-a245-36c39ef8d9db"/>
    <ds:schemaRef ds:uri="7b454a6c-5588-4be5-8c49-3e643b3b61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7131</TotalTime>
  <Words>204</Words>
  <Application>Microsoft Macintosh PowerPoint</Application>
  <PresentationFormat>Widescreen</PresentationFormat>
  <Paragraphs>27</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Here’s what we found so far</vt:lpstr>
      <vt:lpstr>Here’s how we are doing it</vt:lpstr>
      <vt:lpstr>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Biruete, Annabel</cp:lastModifiedBy>
  <cp:revision>308</cp:revision>
  <cp:lastPrinted>2019-06-12T19:20:56Z</cp:lastPrinted>
  <dcterms:created xsi:type="dcterms:W3CDTF">2017-12-05T19:51:19Z</dcterms:created>
  <dcterms:modified xsi:type="dcterms:W3CDTF">2023-08-17T13:29:07Z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0x010100B846527E0CAA1C4CBEFD07E93D50F454</vt:lpwstr>
  </property>
  <property fmtid="{D5CDD505-2E9C-101B-9397-08002B2CF9AE}" pid="3" name="MediaServiceImageTags">
    <vt:lpwstr/>
  </property>
  <property fmtid="{D5CDD505-2E9C-101B-9397-08002B2CF9AE}" pid="4" name="MSIP_Label_4044bd30-2ed7-4c9d-9d12-46200872a97b_Enabled">
    <vt:lpwstr>true</vt:lpwstr>
  </property>
  <property fmtid="{D5CDD505-2E9C-101B-9397-08002B2CF9AE}" pid="5" name="MSIP_Label_4044bd30-2ed7-4c9d-9d12-46200872a97b_SetDate">
    <vt:lpwstr>2023-08-07T17:04:53Z</vt:lpwstr>
  </property>
  <property fmtid="{D5CDD505-2E9C-101B-9397-08002B2CF9AE}" pid="6" name="MSIP_Label_4044bd30-2ed7-4c9d-9d12-46200872a97b_Method">
    <vt:lpwstr>Standard</vt:lpwstr>
  </property>
  <property fmtid="{D5CDD505-2E9C-101B-9397-08002B2CF9AE}" pid="7" name="MSIP_Label_4044bd30-2ed7-4c9d-9d12-46200872a97b_Name">
    <vt:lpwstr>defa4170-0d19-0005-0004-bc88714345d2</vt:lpwstr>
  </property>
  <property fmtid="{D5CDD505-2E9C-101B-9397-08002B2CF9AE}" pid="8" name="MSIP_Label_4044bd30-2ed7-4c9d-9d12-46200872a97b_SiteId">
    <vt:lpwstr>4130bd39-7c53-419c-b1e5-8758d6d63f21</vt:lpwstr>
  </property>
  <property fmtid="{D5CDD505-2E9C-101B-9397-08002B2CF9AE}" pid="9" name="MSIP_Label_4044bd30-2ed7-4c9d-9d12-46200872a97b_ActionId">
    <vt:lpwstr>487028ad-f76e-457b-b1bd-0acc28d955e8</vt:lpwstr>
  </property>
  <property fmtid="{D5CDD505-2E9C-101B-9397-08002B2CF9AE}" pid="10" name="MSIP_Label_4044bd30-2ed7-4c9d-9d12-46200872a97b_ContentBits">
    <vt:lpwstr>0</vt:lpwstr>
  </property>
</Properties>
</file>