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8"/>
  </p:notesMasterIdLst>
  <p:handoutMasterIdLst>
    <p:handoutMasterId r:id="rId9"/>
  </p:handoutMasterIdLst>
  <p:sldIdLst>
    <p:sldId id="256" r:id="rId3"/>
    <p:sldId id="360" r:id="rId4"/>
    <p:sldId id="359" r:id="rId5"/>
    <p:sldId id="361" r:id="rId6"/>
    <p:sldId id="363" r:id="rId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0533"/>
    <a:srgbClr val="CCECFF"/>
    <a:srgbClr val="99CCFF"/>
    <a:srgbClr val="CCFFFF"/>
    <a:srgbClr val="0099FF"/>
    <a:srgbClr val="3399FF"/>
    <a:srgbClr val="66CCFF"/>
    <a:srgbClr val="0C23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3" autoAdjust="0"/>
    <p:restoredTop sz="89259" autoAdjust="0"/>
  </p:normalViewPr>
  <p:slideViewPr>
    <p:cSldViewPr snapToGrid="0">
      <p:cViewPr varScale="1">
        <p:scale>
          <a:sx n="101" d="100"/>
          <a:sy n="101" d="100"/>
        </p:scale>
        <p:origin x="792" y="200"/>
      </p:cViewPr>
      <p:guideLst/>
    </p:cSldViewPr>
  </p:slideViewPr>
  <p:outlineViewPr>
    <p:cViewPr>
      <p:scale>
        <a:sx n="33" d="100"/>
        <a:sy n="33" d="100"/>
      </p:scale>
      <p:origin x="0" y="-27523"/>
    </p:cViewPr>
  </p:outlineViewPr>
  <p:notesTextViewPr>
    <p:cViewPr>
      <p:scale>
        <a:sx n="3" d="2"/>
        <a:sy n="3" d="2"/>
      </p:scale>
      <p:origin x="0" y="0"/>
    </p:cViewPr>
  </p:notesTextViewPr>
  <p:sorterViewPr>
    <p:cViewPr>
      <p:scale>
        <a:sx n="100" d="100"/>
        <a:sy n="100" d="100"/>
      </p:scale>
      <p:origin x="0" y="-3115"/>
    </p:cViewPr>
  </p:sorterViewPr>
  <p:notesViewPr>
    <p:cSldViewPr snapToGrid="0">
      <p:cViewPr varScale="1">
        <p:scale>
          <a:sx n="66" d="100"/>
          <a:sy n="66" d="100"/>
        </p:scale>
        <p:origin x="310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4B359B7-BFC4-4AD4-A053-0E478061A69E}" type="datetimeFigureOut">
              <a:rPr lang="en-US" smtClean="0"/>
              <a:t>8/17/23</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9826D61-1F2C-4E92-8181-1D603ACC5DCB}" type="slidenum">
              <a:rPr lang="en-US" smtClean="0"/>
              <a:t>‹#›</a:t>
            </a:fld>
            <a:endParaRPr lang="en-US" dirty="0"/>
          </a:p>
        </p:txBody>
      </p:sp>
    </p:spTree>
    <p:extLst>
      <p:ext uri="{BB962C8B-B14F-4D97-AF65-F5344CB8AC3E}">
        <p14:creationId xmlns:p14="http://schemas.microsoft.com/office/powerpoint/2010/main" val="997447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6E067F1-D140-4293-8129-1B3AA4107C31}" type="datetimeFigureOut">
              <a:rPr lang="en-US" smtClean="0"/>
              <a:t>8/17/23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F25542A-9E4E-4CBE-A1BD-CF535B76B973}" type="slidenum">
              <a:rPr lang="en-US" smtClean="0"/>
              <a:t>‹#›</a:t>
            </a:fld>
            <a:endParaRPr lang="en-US" dirty="0"/>
          </a:p>
        </p:txBody>
      </p:sp>
    </p:spTree>
    <p:extLst>
      <p:ext uri="{BB962C8B-B14F-4D97-AF65-F5344CB8AC3E}">
        <p14:creationId xmlns:p14="http://schemas.microsoft.com/office/powerpoint/2010/main" val="2689118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25542A-9E4E-4CBE-A1BD-CF535B76B973}" type="slidenum">
              <a:rPr lang="en-US" smtClean="0"/>
              <a:t>1</a:t>
            </a:fld>
            <a:endParaRPr lang="en-US" dirty="0"/>
          </a:p>
        </p:txBody>
      </p:sp>
    </p:spTree>
    <p:extLst>
      <p:ext uri="{BB962C8B-B14F-4D97-AF65-F5344CB8AC3E}">
        <p14:creationId xmlns:p14="http://schemas.microsoft.com/office/powerpoint/2010/main" val="4107049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25542A-9E4E-4CBE-A1BD-CF535B76B973}" type="slidenum">
              <a:rPr lang="en-US" smtClean="0"/>
              <a:t>2</a:t>
            </a:fld>
            <a:endParaRPr lang="en-US" dirty="0"/>
          </a:p>
        </p:txBody>
      </p:sp>
    </p:spTree>
    <p:extLst>
      <p:ext uri="{BB962C8B-B14F-4D97-AF65-F5344CB8AC3E}">
        <p14:creationId xmlns:p14="http://schemas.microsoft.com/office/powerpoint/2010/main" val="4030664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by stating the Super Big Results (state them in 3 key points, like an outline)</a:t>
            </a:r>
          </a:p>
        </p:txBody>
      </p:sp>
      <p:sp>
        <p:nvSpPr>
          <p:cNvPr id="4" name="Slide Number Placeholder 3"/>
          <p:cNvSpPr>
            <a:spLocks noGrp="1"/>
          </p:cNvSpPr>
          <p:nvPr>
            <p:ph type="sldNum" sz="quarter" idx="5"/>
          </p:nvPr>
        </p:nvSpPr>
        <p:spPr/>
        <p:txBody>
          <a:bodyPr/>
          <a:lstStyle/>
          <a:p>
            <a:fld id="{5F25542A-9E4E-4CBE-A1BD-CF535B76B973}" type="slidenum">
              <a:rPr lang="en-US" smtClean="0"/>
              <a:t>3</a:t>
            </a:fld>
            <a:endParaRPr lang="en-US" dirty="0"/>
          </a:p>
        </p:txBody>
      </p:sp>
    </p:spTree>
    <p:extLst>
      <p:ext uri="{BB962C8B-B14F-4D97-AF65-F5344CB8AC3E}">
        <p14:creationId xmlns:p14="http://schemas.microsoft.com/office/powerpoint/2010/main" val="2465766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creating your 3 slides that will form your 2-minute video, think about how you would present your slides in a TWEET, and use that brief format to guide your points. Provide key takeaways for the most impact.</a:t>
            </a:r>
          </a:p>
        </p:txBody>
      </p:sp>
      <p:sp>
        <p:nvSpPr>
          <p:cNvPr id="4" name="Slide Number Placeholder 3"/>
          <p:cNvSpPr>
            <a:spLocks noGrp="1"/>
          </p:cNvSpPr>
          <p:nvPr>
            <p:ph type="sldNum" sz="quarter" idx="5"/>
          </p:nvPr>
        </p:nvSpPr>
        <p:spPr/>
        <p:txBody>
          <a:bodyPr/>
          <a:lstStyle/>
          <a:p>
            <a:fld id="{5F25542A-9E4E-4CBE-A1BD-CF535B76B973}" type="slidenum">
              <a:rPr lang="en-US" smtClean="0"/>
              <a:t>4</a:t>
            </a:fld>
            <a:endParaRPr lang="en-US" dirty="0"/>
          </a:p>
        </p:txBody>
      </p:sp>
    </p:spTree>
    <p:extLst>
      <p:ext uri="{BB962C8B-B14F-4D97-AF65-F5344CB8AC3E}">
        <p14:creationId xmlns:p14="http://schemas.microsoft.com/office/powerpoint/2010/main" val="2642606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b="0" i="0" dirty="0">
                <a:solidFill>
                  <a:srgbClr val="000000"/>
                </a:solidFill>
                <a:effectLst/>
              </a:rPr>
              <a:t>If your project or training has been supported by the Indiana CTSI, your poster and PowerPoint presentation should include acknowledgement of the appropriate Indiana CTSI grant.</a:t>
            </a:r>
          </a:p>
          <a:p>
            <a:pPr marL="0" indent="0" algn="l">
              <a:buNone/>
            </a:pPr>
            <a:endParaRPr lang="en-US" sz="1200" b="0" i="0" dirty="0">
              <a:solidFill>
                <a:srgbClr val="000000"/>
              </a:solidFill>
              <a:effectLst/>
            </a:endParaRPr>
          </a:p>
          <a:p>
            <a:pPr marL="0" indent="0" algn="l">
              <a:buNone/>
            </a:pPr>
            <a:r>
              <a:rPr lang="en-US" sz="1200" b="0" i="0" dirty="0">
                <a:solidFill>
                  <a:srgbClr val="000000"/>
                </a:solidFill>
                <a:effectLst/>
              </a:rPr>
              <a:t>For your convenience, we have added this list of award sources to the last slide of the PowerPoint template. Please review the list of award sources and delete those that did not contribute to the conduct of the research reported in your presentation.</a:t>
            </a:r>
          </a:p>
          <a:p>
            <a:pPr marL="0" indent="0" algn="l">
              <a:buNone/>
            </a:pPr>
            <a:endParaRPr lang="en-US" sz="1200" b="0" i="0" dirty="0">
              <a:solidFill>
                <a:srgbClr val="000000"/>
              </a:solidFill>
              <a:effectLst/>
            </a:endParaRPr>
          </a:p>
          <a:p>
            <a:pPr marL="0" indent="0" algn="l">
              <a:buNone/>
            </a:pPr>
            <a:r>
              <a:rPr lang="en-US" sz="1200" b="0" i="0" dirty="0">
                <a:solidFill>
                  <a:srgbClr val="000000"/>
                </a:solidFill>
                <a:effectLst/>
              </a:rPr>
              <a:t>If your project or training was supported by other grants, please remember to acknowledge those grants as well.</a:t>
            </a:r>
          </a:p>
          <a:p>
            <a:pPr marL="0" indent="0" algn="l">
              <a:buNone/>
            </a:pPr>
            <a:endParaRPr lang="en-US" sz="1200"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5F25542A-9E4E-4CBE-A1BD-CF535B76B973}" type="slidenum">
              <a:rPr lang="en-US" smtClean="0"/>
              <a:t>5</a:t>
            </a:fld>
            <a:endParaRPr lang="en-US" dirty="0"/>
          </a:p>
        </p:txBody>
      </p:sp>
    </p:spTree>
    <p:extLst>
      <p:ext uri="{BB962C8B-B14F-4D97-AF65-F5344CB8AC3E}">
        <p14:creationId xmlns:p14="http://schemas.microsoft.com/office/powerpoint/2010/main" val="1752574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81" y="2130559"/>
            <a:ext cx="10362847" cy="1469760"/>
          </a:xfrm>
          <a:prstGeom prst="rect">
            <a:avLst/>
          </a:prstGeom>
        </p:spPr>
        <p:txBody>
          <a:bodyPr lIns="19047" tIns="9523" rIns="19047" bIns="9523"/>
          <a:lstStyle/>
          <a:p>
            <a:r>
              <a:rPr lang="en-US" dirty="0"/>
              <a:t>Click to edit Master title style</a:t>
            </a:r>
          </a:p>
        </p:txBody>
      </p:sp>
      <p:sp>
        <p:nvSpPr>
          <p:cNvPr id="3" name="Subtitle 2"/>
          <p:cNvSpPr>
            <a:spLocks noGrp="1"/>
          </p:cNvSpPr>
          <p:nvPr>
            <p:ph type="subTitle" idx="1"/>
          </p:nvPr>
        </p:nvSpPr>
        <p:spPr>
          <a:xfrm>
            <a:off x="1828712" y="3886070"/>
            <a:ext cx="8534576" cy="1752865"/>
          </a:xfrm>
          <a:prstGeom prst="rect">
            <a:avLst/>
          </a:prstGeom>
        </p:spPr>
        <p:txBody>
          <a:bodyPr lIns="19047" tIns="9523" rIns="19047" bIns="9523"/>
          <a:lstStyle>
            <a:lvl1pPr marL="0" indent="0" algn="ctr">
              <a:buNone/>
              <a:defRPr/>
            </a:lvl1pPr>
            <a:lvl2pPr marL="95235" indent="0" algn="ctr">
              <a:buNone/>
              <a:defRPr/>
            </a:lvl2pPr>
            <a:lvl3pPr marL="190470" indent="0" algn="ctr">
              <a:buNone/>
              <a:defRPr/>
            </a:lvl3pPr>
            <a:lvl4pPr marL="285704" indent="0" algn="ctr">
              <a:buNone/>
              <a:defRPr/>
            </a:lvl4pPr>
            <a:lvl5pPr marL="380939" indent="0" algn="ctr">
              <a:buNone/>
              <a:defRPr/>
            </a:lvl5pPr>
            <a:lvl6pPr marL="476174" indent="0" algn="ctr">
              <a:buNone/>
              <a:defRPr/>
            </a:lvl6pPr>
            <a:lvl7pPr marL="571409" indent="0" algn="ctr">
              <a:buNone/>
              <a:defRPr/>
            </a:lvl7pPr>
            <a:lvl8pPr marL="666643" indent="0" algn="ctr">
              <a:buNone/>
              <a:defRPr/>
            </a:lvl8pPr>
            <a:lvl9pPr marL="761878" indent="0" algn="ctr">
              <a:buNone/>
              <a:defRPr/>
            </a:lvl9pPr>
          </a:lstStyle>
          <a:p>
            <a:r>
              <a:rPr lang="en-US" dirty="0"/>
              <a:t>Click to edit Master subtitle style</a:t>
            </a:r>
          </a:p>
        </p:txBody>
      </p:sp>
    </p:spTree>
    <p:extLst>
      <p:ext uri="{BB962C8B-B14F-4D97-AF65-F5344CB8AC3E}">
        <p14:creationId xmlns:p14="http://schemas.microsoft.com/office/powerpoint/2010/main" val="12826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E686AA-D197-4DC9-87E4-22B244C33152}" type="datetimeFigureOut">
              <a:rPr lang="en-US" smtClean="0"/>
              <a:t>8/17/23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1283693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E686AA-D197-4DC9-87E4-22B244C33152}" type="datetimeFigureOut">
              <a:rPr lang="en-US" smtClean="0"/>
              <a:t>8/17/23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2877816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E686AA-D197-4DC9-87E4-22B244C33152}" type="datetimeFigureOut">
              <a:rPr lang="en-US" smtClean="0"/>
              <a:t>8/17/23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4022612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E686AA-D197-4DC9-87E4-22B244C33152}" type="datetimeFigureOut">
              <a:rPr lang="en-US" smtClean="0"/>
              <a:t>8/17/23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3821980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E686AA-D197-4DC9-87E4-22B244C33152}" type="datetimeFigureOut">
              <a:rPr lang="en-US" smtClean="0"/>
              <a:t>8/17/23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1313440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686AA-D197-4DC9-87E4-22B244C33152}" type="datetimeFigureOut">
              <a:rPr lang="en-US" smtClean="0"/>
              <a:t>8/17/23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76412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686AA-D197-4DC9-87E4-22B244C33152}" type="datetimeFigureOut">
              <a:rPr lang="en-US" smtClean="0"/>
              <a:t>8/17/23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3909599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6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27" y="284948"/>
            <a:ext cx="10973154" cy="616125"/>
          </a:xfrm>
          <a:prstGeom prst="rect">
            <a:avLst/>
          </a:prstGeom>
          <a:solidFill>
            <a:srgbClr val="A90533"/>
          </a:solidFill>
        </p:spPr>
        <p:txBody>
          <a:bodyPr lIns="19047" tIns="9523" rIns="19047" bIns="9523"/>
          <a:lstStyle>
            <a:lvl1pPr algn="ctr">
              <a:defRPr sz="3200" b="1" baseline="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609428" y="901072"/>
            <a:ext cx="10973153" cy="5245728"/>
          </a:xfrm>
          <a:prstGeom prst="rect">
            <a:avLst/>
          </a:prstGeom>
        </p:spPr>
        <p:txBody>
          <a:bodyPr lIns="19047" tIns="9523" rIns="19047" bIns="9523"/>
          <a:lstStyle>
            <a:lvl1pPr>
              <a:buClr>
                <a:srgbClr val="A90533"/>
              </a:buClr>
              <a:defRPr/>
            </a:lvl1pPr>
            <a:lvl2pPr marL="741363" indent="-284163">
              <a:buClr>
                <a:srgbClr val="B1810B"/>
              </a:buClr>
              <a:buFont typeface="Wingdings" panose="05000000000000000000" pitchFamily="2" charset="2"/>
              <a:buChar char="§"/>
              <a:defRPr/>
            </a:lvl2pPr>
            <a:lvl3pPr>
              <a:buClr>
                <a:srgbClr val="0C2340"/>
              </a:buClr>
              <a:defRPr/>
            </a:lvl3pPr>
            <a:lvl4pPr>
              <a:buClr>
                <a:srgbClr val="A90533"/>
              </a:buClr>
              <a:defRPr/>
            </a:lvl4pPr>
            <a:lvl5pPr>
              <a:buClr>
                <a:srgbClr val="B1810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4258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w/subheading">
    <p:spTree>
      <p:nvGrpSpPr>
        <p:cNvPr id="1" name=""/>
        <p:cNvGrpSpPr/>
        <p:nvPr/>
      </p:nvGrpSpPr>
      <p:grpSpPr>
        <a:xfrm>
          <a:off x="0" y="0"/>
          <a:ext cx="0" cy="0"/>
          <a:chOff x="0" y="0"/>
          <a:chExt cx="0" cy="0"/>
        </a:xfrm>
      </p:grpSpPr>
      <p:sp>
        <p:nvSpPr>
          <p:cNvPr id="3" name="Title 1"/>
          <p:cNvSpPr>
            <a:spLocks noGrp="1"/>
          </p:cNvSpPr>
          <p:nvPr>
            <p:ph type="title"/>
          </p:nvPr>
        </p:nvSpPr>
        <p:spPr>
          <a:xfrm>
            <a:off x="609427" y="284948"/>
            <a:ext cx="7563728" cy="616125"/>
          </a:xfrm>
          <a:prstGeom prst="rect">
            <a:avLst/>
          </a:prstGeom>
          <a:solidFill>
            <a:srgbClr val="A90533"/>
          </a:solidFill>
        </p:spPr>
        <p:txBody>
          <a:bodyPr lIns="19047" tIns="9523" rIns="19047" bIns="9523"/>
          <a:lstStyle>
            <a:lvl1pPr marL="182880" algn="l">
              <a:defRPr sz="3200" b="1" baseline="0">
                <a:solidFill>
                  <a:schemeClr val="bg1"/>
                </a:solidFill>
              </a:defRPr>
            </a:lvl1pPr>
          </a:lstStyle>
          <a:p>
            <a:r>
              <a:rPr lang="en-US" dirty="0"/>
              <a:t>Click to edit Master title style</a:t>
            </a:r>
          </a:p>
        </p:txBody>
      </p:sp>
      <p:sp>
        <p:nvSpPr>
          <p:cNvPr id="4" name="Content Placeholder 2"/>
          <p:cNvSpPr>
            <a:spLocks noGrp="1"/>
          </p:cNvSpPr>
          <p:nvPr>
            <p:ph idx="1" hasCustomPrompt="1"/>
          </p:nvPr>
        </p:nvSpPr>
        <p:spPr>
          <a:xfrm>
            <a:off x="609428" y="901072"/>
            <a:ext cx="10973153" cy="5245728"/>
          </a:xfrm>
          <a:prstGeom prst="rect">
            <a:avLst/>
          </a:prstGeom>
        </p:spPr>
        <p:txBody>
          <a:bodyPr lIns="19047" tIns="9523" rIns="19047" bIns="9523"/>
          <a:lstStyle>
            <a:lvl1pPr>
              <a:buClr>
                <a:srgbClr val="A90533"/>
              </a:buClr>
              <a:defRPr/>
            </a:lvl1pPr>
            <a:lvl2pPr marL="741363" indent="-284163">
              <a:buClr>
                <a:srgbClr val="B1810B"/>
              </a:buClr>
              <a:buFont typeface="Wingdings" panose="05000000000000000000" pitchFamily="2" charset="2"/>
              <a:buChar char="§"/>
              <a:defRPr/>
            </a:lvl2pPr>
            <a:lvl3pPr>
              <a:buClr>
                <a:srgbClr val="0C2340"/>
              </a:buClr>
              <a:defRPr/>
            </a:lvl3pPr>
            <a:lvl4pPr>
              <a:buClr>
                <a:srgbClr val="A90533"/>
              </a:buClr>
              <a:defRPr/>
            </a:lvl4pPr>
            <a:lvl5pPr>
              <a:buClr>
                <a:srgbClr val="B1810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9"/>
          <p:cNvSpPr>
            <a:spLocks noGrp="1"/>
          </p:cNvSpPr>
          <p:nvPr>
            <p:ph type="body" sz="quarter" idx="10"/>
          </p:nvPr>
        </p:nvSpPr>
        <p:spPr>
          <a:xfrm>
            <a:off x="8173155" y="284947"/>
            <a:ext cx="3206068" cy="252412"/>
          </a:xfrm>
          <a:prstGeom prst="rect">
            <a:avLst/>
          </a:prstGeom>
        </p:spPr>
        <p:txBody>
          <a:bodyPr>
            <a:noAutofit/>
          </a:bodyPr>
          <a:lstStyle>
            <a:lvl1pPr marL="0" indent="0" algn="r">
              <a:buNone/>
              <a:defRPr sz="1100" b="0" i="0" spc="0" baseline="0">
                <a:solidFill>
                  <a:srgbClr val="A6A6A6"/>
                </a:solidFill>
                <a:latin typeface="Arial"/>
                <a:cs typeface="Arial"/>
              </a:defRPr>
            </a:lvl1pPr>
          </a:lstStyle>
          <a:p>
            <a:pPr lvl="0"/>
            <a:r>
              <a:rPr lang="en-US"/>
              <a:t>Edit Master text styles</a:t>
            </a:r>
          </a:p>
        </p:txBody>
      </p:sp>
    </p:spTree>
    <p:extLst>
      <p:ext uri="{BB962C8B-B14F-4D97-AF65-F5344CB8AC3E}">
        <p14:creationId xmlns:p14="http://schemas.microsoft.com/office/powerpoint/2010/main" val="1479977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48765" y="2208084"/>
            <a:ext cx="10973153" cy="1214385"/>
          </a:xfrm>
          <a:prstGeom prst="rect">
            <a:avLst/>
          </a:prstGeom>
          <a:solidFill>
            <a:srgbClr val="A90533"/>
          </a:solidFill>
        </p:spPr>
        <p:txBody>
          <a:bodyPr lIns="19047" tIns="9523" rIns="19047" bIns="9523"/>
          <a:lstStyle>
            <a:lvl1pPr>
              <a:lnSpc>
                <a:spcPct val="150000"/>
              </a:lnSpc>
              <a:spcBef>
                <a:spcPts val="3000"/>
              </a:spcBef>
              <a:defRPr b="1">
                <a:solidFill>
                  <a:schemeClr val="bg1"/>
                </a:solidFill>
              </a:defRPr>
            </a:lvl1pPr>
          </a:lstStyle>
          <a:p>
            <a:r>
              <a:rPr lang="en-US" dirty="0"/>
              <a:t>Click to edit Closing Slide</a:t>
            </a:r>
          </a:p>
        </p:txBody>
      </p:sp>
    </p:spTree>
    <p:extLst>
      <p:ext uri="{BB962C8B-B14F-4D97-AF65-F5344CB8AC3E}">
        <p14:creationId xmlns:p14="http://schemas.microsoft.com/office/powerpoint/2010/main" val="1792710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E686AA-D197-4DC9-87E4-22B244C33152}" type="datetimeFigureOut">
              <a:rPr lang="en-US" smtClean="0"/>
              <a:t>8/17/23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1655029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686AA-D197-4DC9-87E4-22B244C33152}" type="datetimeFigureOut">
              <a:rPr lang="en-US" smtClean="0"/>
              <a:t>8/17/23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3503766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E686AA-D197-4DC9-87E4-22B244C33152}" type="datetimeFigureOut">
              <a:rPr lang="en-US" smtClean="0"/>
              <a:t>8/17/23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795450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E686AA-D197-4DC9-87E4-22B244C33152}" type="datetimeFigureOut">
              <a:rPr lang="en-US" smtClean="0"/>
              <a:t>8/17/23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3296736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37"/>
          <p:cNvSpPr txBox="1">
            <a:spLocks noChangeArrowheads="1"/>
          </p:cNvSpPr>
          <p:nvPr userDrawn="1"/>
        </p:nvSpPr>
        <p:spPr bwMode="auto">
          <a:xfrm>
            <a:off x="7373910" y="6318251"/>
            <a:ext cx="4457700" cy="157163"/>
          </a:xfrm>
          <a:prstGeom prst="rect">
            <a:avLst/>
          </a:prstGeom>
          <a:noFill/>
          <a:ln>
            <a:noFill/>
          </a:ln>
        </p:spPr>
        <p:txBody>
          <a:bodyPr lIns="19047" tIns="9523" rIns="19047" bIns="95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900" cap="all" dirty="0">
                <a:solidFill>
                  <a:schemeClr val="bg2"/>
                </a:solidFill>
                <a:latin typeface="Calibri" charset="0"/>
                <a:cs typeface="Calibri" charset="0"/>
              </a:rPr>
              <a:t>Improving Health through</a:t>
            </a:r>
            <a:r>
              <a:rPr lang="en-US" sz="900" cap="all" baseline="0" dirty="0">
                <a:solidFill>
                  <a:schemeClr val="bg2"/>
                </a:solidFill>
                <a:latin typeface="Calibri" charset="0"/>
                <a:cs typeface="Calibri" charset="0"/>
              </a:rPr>
              <a:t> Research</a:t>
            </a:r>
            <a:endParaRPr lang="en-US" sz="900" cap="all" dirty="0">
              <a:solidFill>
                <a:schemeClr val="bg2"/>
              </a:solidFill>
              <a:latin typeface="Calibri" charset="0"/>
              <a:cs typeface="Calibri" charset="0"/>
            </a:endParaRPr>
          </a:p>
        </p:txBody>
      </p:sp>
      <p:sp>
        <p:nvSpPr>
          <p:cNvPr id="1063" name="Line 39"/>
          <p:cNvSpPr>
            <a:spLocks noChangeShapeType="1"/>
          </p:cNvSpPr>
          <p:nvPr userDrawn="1"/>
        </p:nvSpPr>
        <p:spPr bwMode="auto">
          <a:xfrm>
            <a:off x="0" y="6126163"/>
            <a:ext cx="12192000" cy="0"/>
          </a:xfrm>
          <a:prstGeom prst="line">
            <a:avLst/>
          </a:prstGeom>
          <a:noFill/>
          <a:ln w="9525" cap="flat" cmpd="sng" algn="ctr">
            <a:solidFill>
              <a:schemeClr val="accent6">
                <a:lumMod val="75000"/>
              </a:schemeClr>
            </a:solidFill>
            <a:prstDash val="solid"/>
            <a:round/>
            <a:headEnd type="none" w="med" len="med"/>
            <a:tailEnd type="none" w="med" len="med"/>
          </a:ln>
          <a:effectLst/>
        </p:spPr>
        <p:txBody>
          <a:bodyPr lIns="19047" tIns="9523" rIns="19047" bIns="9523"/>
          <a:lstStyle/>
          <a:p>
            <a:pPr eaLnBrk="1" hangingPunct="1">
              <a:defRPr/>
            </a:pPr>
            <a:endParaRPr lang="en-US" sz="1800" dirty="0">
              <a:latin typeface="Arial" charset="0"/>
              <a:ea typeface="+mn-ea"/>
            </a:endParaRPr>
          </a:p>
        </p:txBody>
      </p:sp>
      <p:sp>
        <p:nvSpPr>
          <p:cNvPr id="1028" name="Rectangle 13"/>
          <p:cNvSpPr>
            <a:spLocks noChangeArrowheads="1"/>
          </p:cNvSpPr>
          <p:nvPr userDrawn="1"/>
        </p:nvSpPr>
        <p:spPr bwMode="auto">
          <a:xfrm>
            <a:off x="10366878" y="6484939"/>
            <a:ext cx="1464734" cy="173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9047" tIns="9523" rIns="19047" bIns="9523">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defRPr/>
            </a:pPr>
            <a:r>
              <a:rPr lang="en-US" altLang="en-US" sz="1000" u="sng" dirty="0">
                <a:solidFill>
                  <a:schemeClr val="accent2"/>
                </a:solidFill>
                <a:latin typeface="Calibri" charset="0"/>
              </a:rPr>
              <a:t>indianactsi.org</a:t>
            </a:r>
          </a:p>
        </p:txBody>
      </p:sp>
      <p:pic>
        <p:nvPicPr>
          <p:cNvPr id="7" name="Picture 6" descr="ctsi_ppt.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21680" y="6234907"/>
            <a:ext cx="1581003" cy="55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959217"/>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86" r:id="rId3"/>
    <p:sldLayoutId id="2147483705" r:id="rId4"/>
    <p:sldLayoutId id="2147483706" r:id="rId5"/>
  </p:sldLayoutIdLst>
  <p:txStyles>
    <p:titleStyle>
      <a:lvl1pPr algn="ctr" defTabSz="912813"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128"/>
        </a:defRPr>
      </a:lvl1pPr>
      <a:lvl2pPr algn="ctr" defTabSz="912813" rtl="0" eaLnBrk="0" fontAlgn="base" hangingPunct="0">
        <a:spcBef>
          <a:spcPct val="0"/>
        </a:spcBef>
        <a:spcAft>
          <a:spcPct val="0"/>
        </a:spcAft>
        <a:defRPr sz="4400">
          <a:solidFill>
            <a:schemeClr val="tx2"/>
          </a:solidFill>
          <a:latin typeface="Calibri" charset="0"/>
          <a:ea typeface="MS PGothic" panose="020B0600070205080204" pitchFamily="34" charset="-128"/>
          <a:cs typeface="ＭＳ Ｐゴシック" charset="-128"/>
        </a:defRPr>
      </a:lvl2pPr>
      <a:lvl3pPr algn="ctr" defTabSz="912813" rtl="0" eaLnBrk="0" fontAlgn="base" hangingPunct="0">
        <a:spcBef>
          <a:spcPct val="0"/>
        </a:spcBef>
        <a:spcAft>
          <a:spcPct val="0"/>
        </a:spcAft>
        <a:defRPr sz="4400">
          <a:solidFill>
            <a:schemeClr val="tx2"/>
          </a:solidFill>
          <a:latin typeface="Calibri" charset="0"/>
          <a:ea typeface="MS PGothic" panose="020B0600070205080204" pitchFamily="34" charset="-128"/>
          <a:cs typeface="ＭＳ Ｐゴシック" charset="-128"/>
        </a:defRPr>
      </a:lvl3pPr>
      <a:lvl4pPr algn="ctr" defTabSz="912813" rtl="0" eaLnBrk="0" fontAlgn="base" hangingPunct="0">
        <a:spcBef>
          <a:spcPct val="0"/>
        </a:spcBef>
        <a:spcAft>
          <a:spcPct val="0"/>
        </a:spcAft>
        <a:defRPr sz="4400">
          <a:solidFill>
            <a:schemeClr val="tx2"/>
          </a:solidFill>
          <a:latin typeface="Calibri" charset="0"/>
          <a:ea typeface="MS PGothic" panose="020B0600070205080204" pitchFamily="34" charset="-128"/>
          <a:cs typeface="ＭＳ Ｐゴシック" charset="-128"/>
        </a:defRPr>
      </a:lvl4pPr>
      <a:lvl5pPr algn="ctr" defTabSz="912813" rtl="0" eaLnBrk="0" fontAlgn="base" hangingPunct="0">
        <a:spcBef>
          <a:spcPct val="0"/>
        </a:spcBef>
        <a:spcAft>
          <a:spcPct val="0"/>
        </a:spcAft>
        <a:defRPr sz="4400">
          <a:solidFill>
            <a:schemeClr val="tx2"/>
          </a:solidFill>
          <a:latin typeface="Calibri" charset="0"/>
          <a:ea typeface="MS PGothic" panose="020B0600070205080204" pitchFamily="34" charset="-128"/>
          <a:cs typeface="ＭＳ Ｐゴシック" charset="-128"/>
        </a:defRPr>
      </a:lvl5pPr>
      <a:lvl6pPr marL="95235" algn="ctr" defTabSz="914320" rtl="0" fontAlgn="base">
        <a:spcBef>
          <a:spcPct val="0"/>
        </a:spcBef>
        <a:spcAft>
          <a:spcPct val="0"/>
        </a:spcAft>
        <a:defRPr sz="4400">
          <a:solidFill>
            <a:schemeClr val="tx2"/>
          </a:solidFill>
          <a:latin typeface="Arial" charset="0"/>
        </a:defRPr>
      </a:lvl6pPr>
      <a:lvl7pPr marL="190470" algn="ctr" defTabSz="914320" rtl="0" fontAlgn="base">
        <a:spcBef>
          <a:spcPct val="0"/>
        </a:spcBef>
        <a:spcAft>
          <a:spcPct val="0"/>
        </a:spcAft>
        <a:defRPr sz="4400">
          <a:solidFill>
            <a:schemeClr val="tx2"/>
          </a:solidFill>
          <a:latin typeface="Arial" charset="0"/>
        </a:defRPr>
      </a:lvl7pPr>
      <a:lvl8pPr marL="285704" algn="ctr" defTabSz="914320" rtl="0" fontAlgn="base">
        <a:spcBef>
          <a:spcPct val="0"/>
        </a:spcBef>
        <a:spcAft>
          <a:spcPct val="0"/>
        </a:spcAft>
        <a:defRPr sz="4400">
          <a:solidFill>
            <a:schemeClr val="tx2"/>
          </a:solidFill>
          <a:latin typeface="Arial" charset="0"/>
        </a:defRPr>
      </a:lvl8pPr>
      <a:lvl9pPr marL="380939" algn="ctr" defTabSz="914320" rtl="0" fontAlgn="base">
        <a:spcBef>
          <a:spcPct val="0"/>
        </a:spcBef>
        <a:spcAft>
          <a:spcPct val="0"/>
        </a:spcAft>
        <a:defRPr sz="4400">
          <a:solidFill>
            <a:schemeClr val="tx2"/>
          </a:solidFill>
          <a:latin typeface="Arial" charset="0"/>
        </a:defRPr>
      </a:lvl9pPr>
    </p:titleStyle>
    <p:bodyStyle>
      <a:lvl1pPr marL="342900" indent="-342900" algn="l" defTabSz="912813"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128"/>
        </a:defRPr>
      </a:lvl1pPr>
      <a:lvl2pPr marL="741363" indent="-284163" algn="l" defTabSz="912813"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1413" indent="-227013" algn="l" defTabSz="912813"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598613" indent="-227013" algn="l" defTabSz="912813"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5813" indent="-227013" algn="l" defTabSz="912813"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152372" indent="-228497" algn="l" defTabSz="914320" rtl="0" fontAlgn="base">
        <a:spcBef>
          <a:spcPct val="20000"/>
        </a:spcBef>
        <a:spcAft>
          <a:spcPct val="0"/>
        </a:spcAft>
        <a:buChar char="»"/>
        <a:defRPr sz="2000">
          <a:solidFill>
            <a:schemeClr val="tx1"/>
          </a:solidFill>
          <a:latin typeface="+mn-lt"/>
        </a:defRPr>
      </a:lvl6pPr>
      <a:lvl7pPr marL="2247607" indent="-228497" algn="l" defTabSz="914320" rtl="0" fontAlgn="base">
        <a:spcBef>
          <a:spcPct val="20000"/>
        </a:spcBef>
        <a:spcAft>
          <a:spcPct val="0"/>
        </a:spcAft>
        <a:buChar char="»"/>
        <a:defRPr sz="2000">
          <a:solidFill>
            <a:schemeClr val="tx1"/>
          </a:solidFill>
          <a:latin typeface="+mn-lt"/>
        </a:defRPr>
      </a:lvl7pPr>
      <a:lvl8pPr marL="2342841" indent="-228497" algn="l" defTabSz="914320" rtl="0" fontAlgn="base">
        <a:spcBef>
          <a:spcPct val="20000"/>
        </a:spcBef>
        <a:spcAft>
          <a:spcPct val="0"/>
        </a:spcAft>
        <a:buChar char="»"/>
        <a:defRPr sz="2000">
          <a:solidFill>
            <a:schemeClr val="tx1"/>
          </a:solidFill>
          <a:latin typeface="+mn-lt"/>
        </a:defRPr>
      </a:lvl8pPr>
      <a:lvl9pPr marL="2438076" indent="-228497" algn="l" defTabSz="914320" rtl="0" fontAlgn="base">
        <a:spcBef>
          <a:spcPct val="20000"/>
        </a:spcBef>
        <a:spcAft>
          <a:spcPct val="0"/>
        </a:spcAft>
        <a:buChar char="»"/>
        <a:defRPr sz="2000">
          <a:solidFill>
            <a:schemeClr val="tx1"/>
          </a:solidFill>
          <a:latin typeface="+mn-lt"/>
        </a:defRPr>
      </a:lvl9pPr>
    </p:bodyStyle>
    <p:otherStyle>
      <a:defPPr>
        <a:defRPr lang="en-US"/>
      </a:defPPr>
      <a:lvl1pPr marL="0" algn="l" defTabSz="190470" rtl="0" eaLnBrk="1" latinLnBrk="0" hangingPunct="1">
        <a:defRPr sz="400" kern="1200">
          <a:solidFill>
            <a:schemeClr val="tx1"/>
          </a:solidFill>
          <a:latin typeface="+mn-lt"/>
          <a:ea typeface="+mn-ea"/>
          <a:cs typeface="+mn-cs"/>
        </a:defRPr>
      </a:lvl1pPr>
      <a:lvl2pPr marL="95235" algn="l" defTabSz="190470" rtl="0" eaLnBrk="1" latinLnBrk="0" hangingPunct="1">
        <a:defRPr sz="400" kern="1200">
          <a:solidFill>
            <a:schemeClr val="tx1"/>
          </a:solidFill>
          <a:latin typeface="+mn-lt"/>
          <a:ea typeface="+mn-ea"/>
          <a:cs typeface="+mn-cs"/>
        </a:defRPr>
      </a:lvl2pPr>
      <a:lvl3pPr marL="190470" algn="l" defTabSz="190470" rtl="0" eaLnBrk="1" latinLnBrk="0" hangingPunct="1">
        <a:defRPr sz="400" kern="1200">
          <a:solidFill>
            <a:schemeClr val="tx1"/>
          </a:solidFill>
          <a:latin typeface="+mn-lt"/>
          <a:ea typeface="+mn-ea"/>
          <a:cs typeface="+mn-cs"/>
        </a:defRPr>
      </a:lvl3pPr>
      <a:lvl4pPr marL="285704" algn="l" defTabSz="190470" rtl="0" eaLnBrk="1" latinLnBrk="0" hangingPunct="1">
        <a:defRPr sz="400" kern="1200">
          <a:solidFill>
            <a:schemeClr val="tx1"/>
          </a:solidFill>
          <a:latin typeface="+mn-lt"/>
          <a:ea typeface="+mn-ea"/>
          <a:cs typeface="+mn-cs"/>
        </a:defRPr>
      </a:lvl4pPr>
      <a:lvl5pPr marL="380939" algn="l" defTabSz="190470" rtl="0" eaLnBrk="1" latinLnBrk="0" hangingPunct="1">
        <a:defRPr sz="400" kern="1200">
          <a:solidFill>
            <a:schemeClr val="tx1"/>
          </a:solidFill>
          <a:latin typeface="+mn-lt"/>
          <a:ea typeface="+mn-ea"/>
          <a:cs typeface="+mn-cs"/>
        </a:defRPr>
      </a:lvl5pPr>
      <a:lvl6pPr marL="476174" algn="l" defTabSz="190470" rtl="0" eaLnBrk="1" latinLnBrk="0" hangingPunct="1">
        <a:defRPr sz="400" kern="1200">
          <a:solidFill>
            <a:schemeClr val="tx1"/>
          </a:solidFill>
          <a:latin typeface="+mn-lt"/>
          <a:ea typeface="+mn-ea"/>
          <a:cs typeface="+mn-cs"/>
        </a:defRPr>
      </a:lvl6pPr>
      <a:lvl7pPr marL="571409" algn="l" defTabSz="190470" rtl="0" eaLnBrk="1" latinLnBrk="0" hangingPunct="1">
        <a:defRPr sz="400" kern="1200">
          <a:solidFill>
            <a:schemeClr val="tx1"/>
          </a:solidFill>
          <a:latin typeface="+mn-lt"/>
          <a:ea typeface="+mn-ea"/>
          <a:cs typeface="+mn-cs"/>
        </a:defRPr>
      </a:lvl7pPr>
      <a:lvl8pPr marL="666643" algn="l" defTabSz="190470" rtl="0" eaLnBrk="1" latinLnBrk="0" hangingPunct="1">
        <a:defRPr sz="400" kern="1200">
          <a:solidFill>
            <a:schemeClr val="tx1"/>
          </a:solidFill>
          <a:latin typeface="+mn-lt"/>
          <a:ea typeface="+mn-ea"/>
          <a:cs typeface="+mn-cs"/>
        </a:defRPr>
      </a:lvl8pPr>
      <a:lvl9pPr marL="761878" algn="l" defTabSz="190470" rtl="0" eaLnBrk="1" latinLnBrk="0" hangingPunct="1">
        <a:defRPr sz="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686AA-D197-4DC9-87E4-22B244C33152}" type="datetimeFigureOut">
              <a:rPr lang="en-US" smtClean="0"/>
              <a:t>8/17/23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FA912-7305-420C-A467-1AF4AA7B297E}" type="slidenum">
              <a:rPr lang="en-US" smtClean="0"/>
              <a:t>‹#›</a:t>
            </a:fld>
            <a:endParaRPr lang="en-US" dirty="0"/>
          </a:p>
        </p:txBody>
      </p:sp>
    </p:spTree>
    <p:extLst>
      <p:ext uri="{BB962C8B-B14F-4D97-AF65-F5344CB8AC3E}">
        <p14:creationId xmlns:p14="http://schemas.microsoft.com/office/powerpoint/2010/main" val="387282875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t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65316" y="2091970"/>
            <a:ext cx="10861359" cy="11089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i="1" dirty="0">
                <a:solidFill>
                  <a:srgbClr val="A90533"/>
                </a:solidFill>
                <a:latin typeface="+mn-lt"/>
              </a:rPr>
              <a:t>The profibrotic phenotype in COL4A3 mouse model of Alport Syndrome </a:t>
            </a:r>
          </a:p>
        </p:txBody>
      </p:sp>
      <p:sp>
        <p:nvSpPr>
          <p:cNvPr id="5" name="Subtitle 2"/>
          <p:cNvSpPr txBox="1">
            <a:spLocks/>
          </p:cNvSpPr>
          <p:nvPr/>
        </p:nvSpPr>
        <p:spPr>
          <a:xfrm>
            <a:off x="573877" y="683287"/>
            <a:ext cx="11044236" cy="8490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4000" b="1" dirty="0">
                <a:solidFill>
                  <a:srgbClr val="0C2340"/>
                </a:solidFill>
              </a:rPr>
              <a:t>Indiana Clinical and Translational Sciences Institute</a:t>
            </a:r>
          </a:p>
          <a:p>
            <a:pPr>
              <a:spcBef>
                <a:spcPts val="0"/>
              </a:spcBef>
            </a:pPr>
            <a:endParaRPr lang="en-US" sz="2000" b="1" dirty="0">
              <a:solidFill>
                <a:srgbClr val="0C2340"/>
              </a:solidFill>
            </a:endParaRPr>
          </a:p>
        </p:txBody>
      </p:sp>
      <p:cxnSp>
        <p:nvCxnSpPr>
          <p:cNvPr id="8" name="Straight Connector 7"/>
          <p:cNvCxnSpPr/>
          <p:nvPr/>
        </p:nvCxnSpPr>
        <p:spPr>
          <a:xfrm flipV="1">
            <a:off x="0" y="4577897"/>
            <a:ext cx="12192000" cy="35780"/>
          </a:xfrm>
          <a:prstGeom prst="line">
            <a:avLst/>
          </a:prstGeom>
          <a:ln w="63500">
            <a:solidFill>
              <a:srgbClr val="0C234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3580246" y="4826037"/>
            <a:ext cx="5031501" cy="1750249"/>
          </a:xfrm>
          <a:prstGeom prst="rect">
            <a:avLst/>
          </a:prstGeom>
        </p:spPr>
      </p:pic>
      <p:sp>
        <p:nvSpPr>
          <p:cNvPr id="2" name="TextBox 1"/>
          <p:cNvSpPr txBox="1"/>
          <p:nvPr/>
        </p:nvSpPr>
        <p:spPr>
          <a:xfrm>
            <a:off x="4529353" y="3260311"/>
            <a:ext cx="3133294" cy="923330"/>
          </a:xfrm>
          <a:prstGeom prst="rect">
            <a:avLst/>
          </a:prstGeom>
          <a:noFill/>
        </p:spPr>
        <p:txBody>
          <a:bodyPr wrap="none" rtlCol="0">
            <a:spAutoFit/>
          </a:bodyPr>
          <a:lstStyle/>
          <a:p>
            <a:endParaRPr lang="en-US" dirty="0">
              <a:solidFill>
                <a:srgbClr val="A90533"/>
              </a:solidFill>
            </a:endParaRPr>
          </a:p>
          <a:p>
            <a:pPr algn="ctr"/>
            <a:r>
              <a:rPr lang="en-US" dirty="0">
                <a:solidFill>
                  <a:srgbClr val="A90533"/>
                </a:solidFill>
              </a:rPr>
              <a:t>Ameya Belamkar</a:t>
            </a:r>
          </a:p>
          <a:p>
            <a:pPr algn="ctr"/>
            <a:r>
              <a:rPr lang="en-US" dirty="0">
                <a:solidFill>
                  <a:srgbClr val="A90533"/>
                </a:solidFill>
              </a:rPr>
              <a:t>Indiana University Bloomington</a:t>
            </a:r>
          </a:p>
        </p:txBody>
      </p:sp>
      <p:sp>
        <p:nvSpPr>
          <p:cNvPr id="10" name="Subtitle 2"/>
          <p:cNvSpPr txBox="1">
            <a:spLocks/>
          </p:cNvSpPr>
          <p:nvPr/>
        </p:nvSpPr>
        <p:spPr>
          <a:xfrm>
            <a:off x="573877" y="1502053"/>
            <a:ext cx="11044236" cy="8490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4000" b="1" dirty="0">
                <a:solidFill>
                  <a:srgbClr val="0C2340"/>
                </a:solidFill>
              </a:rPr>
              <a:t>2023 Annual Meeting </a:t>
            </a:r>
            <a:endParaRPr lang="en-US" sz="2000" b="1" dirty="0">
              <a:solidFill>
                <a:srgbClr val="0C2340"/>
              </a:solidFill>
            </a:endParaRPr>
          </a:p>
        </p:txBody>
      </p:sp>
    </p:spTree>
    <p:extLst>
      <p:ext uri="{BB962C8B-B14F-4D97-AF65-F5344CB8AC3E}">
        <p14:creationId xmlns:p14="http://schemas.microsoft.com/office/powerpoint/2010/main" val="841745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a:xfrm>
            <a:off x="609428" y="1128889"/>
            <a:ext cx="10973153" cy="4775200"/>
          </a:xfrm>
        </p:spPr>
        <p:txBody>
          <a:bodyPr/>
          <a:lstStyle/>
          <a:p>
            <a:pPr marL="457200" indent="-457200">
              <a:buFont typeface="Arial" panose="020B0604020202020204" pitchFamily="34" charset="0"/>
              <a:buChar char="•"/>
            </a:pPr>
            <a:r>
              <a:rPr lang="en-US" sz="2400" dirty="0"/>
              <a:t>Sections were stained for the collagen (IV) </a:t>
            </a:r>
            <a:r>
              <a:rPr lang="el-GR" sz="2400" dirty="0"/>
              <a:t>α3</a:t>
            </a:r>
            <a:r>
              <a:rPr lang="en-US" sz="2400" dirty="0"/>
              <a:t> protein to evaluate its distribution in wild-type mouse eyes</a:t>
            </a:r>
          </a:p>
          <a:p>
            <a:pPr marL="457200" indent="-457200">
              <a:buFont typeface="Arial" panose="020B0604020202020204" pitchFamily="34" charset="0"/>
              <a:buChar char="•"/>
            </a:pPr>
            <a:r>
              <a:rPr lang="en-US" sz="2400" dirty="0"/>
              <a:t>Sections were stained for the inflammatory markers TGF-ß2, ß-catenin, and CTGF</a:t>
            </a:r>
          </a:p>
          <a:p>
            <a:pPr marL="457200" indent="-457200">
              <a:buFont typeface="Arial" panose="020B0604020202020204" pitchFamily="34" charset="0"/>
              <a:buChar char="•"/>
            </a:pPr>
            <a:r>
              <a:rPr lang="en-US" sz="2400" dirty="0"/>
              <a:t>All sections were counterstained with DAPI and photomicrographs visualizing protein distribution were taken under a confocal microscope</a:t>
            </a:r>
          </a:p>
          <a:p>
            <a:pPr marL="457200" indent="-457200">
              <a:buFont typeface="Arial" panose="020B0604020202020204" pitchFamily="34" charset="0"/>
              <a:buChar char="•"/>
            </a:pPr>
            <a:r>
              <a:rPr lang="en-US" sz="2400" dirty="0"/>
              <a:t>mRNA levels of the pro-fibrotic genes FSP1, </a:t>
            </a:r>
            <a:r>
              <a:rPr lang="el-GR" sz="2400" dirty="0"/>
              <a:t>α</a:t>
            </a:r>
            <a:r>
              <a:rPr lang="en-US" sz="2400" dirty="0"/>
              <a:t>SMA, Col1a1, SNAIL, SLUG, TWIST1, and HE4 were assessed using real-time quantitative PCR</a:t>
            </a:r>
          </a:p>
        </p:txBody>
      </p:sp>
    </p:spTree>
    <p:extLst>
      <p:ext uri="{BB962C8B-B14F-4D97-AF65-F5344CB8AC3E}">
        <p14:creationId xmlns:p14="http://schemas.microsoft.com/office/powerpoint/2010/main" val="3204201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0BAE0A-6F46-C10B-001F-B58E52446C07}"/>
              </a:ext>
            </a:extLst>
          </p:cNvPr>
          <p:cNvPicPr>
            <a:picLocks noChangeAspect="1"/>
          </p:cNvPicPr>
          <p:nvPr/>
        </p:nvPicPr>
        <p:blipFill>
          <a:blip r:embed="rId3"/>
          <a:stretch>
            <a:fillRect/>
          </a:stretch>
        </p:blipFill>
        <p:spPr>
          <a:xfrm>
            <a:off x="6661705" y="3845074"/>
            <a:ext cx="3139642" cy="2743200"/>
          </a:xfrm>
          <a:prstGeom prst="rect">
            <a:avLst/>
          </a:prstGeom>
        </p:spPr>
      </p:pic>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a:xfrm>
            <a:off x="609428" y="1128889"/>
            <a:ext cx="10973153" cy="4775200"/>
          </a:xfrm>
        </p:spPr>
        <p:txBody>
          <a:bodyPr/>
          <a:lstStyle/>
          <a:p>
            <a:pPr marL="457200" indent="-457200">
              <a:buFont typeface="Arial" panose="020B0604020202020204" pitchFamily="34" charset="0"/>
              <a:buChar char="•"/>
            </a:pPr>
            <a:r>
              <a:rPr lang="en-US" sz="2400" dirty="0"/>
              <a:t>There was no positive staining of the </a:t>
            </a:r>
            <a:r>
              <a:rPr lang="el-GR" sz="2400" dirty="0"/>
              <a:t>α</a:t>
            </a:r>
            <a:r>
              <a:rPr lang="en-US" sz="2400" dirty="0"/>
              <a:t>3 (IV) protein in the retina, while there was a clear positive staining in the Descemet’s membrane of the cornea.</a:t>
            </a:r>
          </a:p>
          <a:p>
            <a:pPr marL="457200" indent="-457200">
              <a:buFont typeface="Arial" panose="020B0604020202020204" pitchFamily="34" charset="0"/>
              <a:buChar char="•"/>
            </a:pPr>
            <a:r>
              <a:rPr lang="en-US" sz="2400" dirty="0"/>
              <a:t>An upregulation of TGF-ß2 was observed in both the retina and cornea. While there was an increase in CTGF and ß-catenin in the cornea, there was no observable difference in the retina.</a:t>
            </a:r>
          </a:p>
          <a:p>
            <a:r>
              <a:rPr lang="en-US" sz="2400" dirty="0"/>
              <a:t>qPCR showed a significant increase in the levels of FSP1, </a:t>
            </a:r>
            <a:r>
              <a:rPr lang="el-GR" sz="2400" dirty="0"/>
              <a:t>α</a:t>
            </a:r>
            <a:r>
              <a:rPr lang="en-US" sz="2400" dirty="0"/>
              <a:t>SMA, Col1a1, SNAIL, and SLUG in KO retinas. There was a moderate increase in FSP1 and SLUG in the corneas of KO mice, but the trend was less clear.</a:t>
            </a:r>
          </a:p>
        </p:txBody>
      </p:sp>
      <p:pic>
        <p:nvPicPr>
          <p:cNvPr id="10" name="Picture 9" descr="A collage of graphs showing different types of dna&#10;&#10;Description automatically generated">
            <a:extLst>
              <a:ext uri="{FF2B5EF4-FFF2-40B4-BE49-F238E27FC236}">
                <a16:creationId xmlns:a16="http://schemas.microsoft.com/office/drawing/2014/main" id="{2183D4A1-0C2D-43BF-DEA1-46970B030FBB}"/>
              </a:ext>
            </a:extLst>
          </p:cNvPr>
          <p:cNvPicPr>
            <a:picLocks noChangeAspect="1"/>
          </p:cNvPicPr>
          <p:nvPr/>
        </p:nvPicPr>
        <p:blipFill rotWithShape="1">
          <a:blip r:embed="rId4">
            <a:extLst>
              <a:ext uri="{28A0092B-C50C-407E-A947-70E740481C1C}">
                <a14:useLocalDpi xmlns:a14="http://schemas.microsoft.com/office/drawing/2010/main" val="0"/>
              </a:ext>
            </a:extLst>
          </a:blip>
          <a:srcRect l="49475" t="51862" b="1"/>
          <a:stretch/>
        </p:blipFill>
        <p:spPr>
          <a:xfrm>
            <a:off x="3579542" y="4283366"/>
            <a:ext cx="2709239" cy="1737360"/>
          </a:xfrm>
          <a:prstGeom prst="rect">
            <a:avLst/>
          </a:prstGeom>
        </p:spPr>
      </p:pic>
      <p:pic>
        <p:nvPicPr>
          <p:cNvPr id="12" name="Picture 11" descr="A collage of graphs showing different types of dna&#10;&#10;Description automatically generated">
            <a:extLst>
              <a:ext uri="{FF2B5EF4-FFF2-40B4-BE49-F238E27FC236}">
                <a16:creationId xmlns:a16="http://schemas.microsoft.com/office/drawing/2014/main" id="{CF691230-A6FB-7DED-8797-095D0C7C8D76}"/>
              </a:ext>
            </a:extLst>
          </p:cNvPr>
          <p:cNvPicPr>
            <a:picLocks noChangeAspect="1"/>
          </p:cNvPicPr>
          <p:nvPr/>
        </p:nvPicPr>
        <p:blipFill rotWithShape="1">
          <a:blip r:embed="rId4">
            <a:extLst>
              <a:ext uri="{28A0092B-C50C-407E-A947-70E740481C1C}">
                <a14:useLocalDpi xmlns:a14="http://schemas.microsoft.com/office/drawing/2010/main" val="0"/>
              </a:ext>
            </a:extLst>
          </a:blip>
          <a:srcRect l="49475" b="51862"/>
          <a:stretch/>
        </p:blipFill>
        <p:spPr>
          <a:xfrm>
            <a:off x="609419" y="4283366"/>
            <a:ext cx="2709239" cy="1737360"/>
          </a:xfrm>
          <a:prstGeom prst="rect">
            <a:avLst/>
          </a:prstGeom>
        </p:spPr>
      </p:pic>
    </p:spTree>
    <p:extLst>
      <p:ext uri="{BB962C8B-B14F-4D97-AF65-F5344CB8AC3E}">
        <p14:creationId xmlns:p14="http://schemas.microsoft.com/office/powerpoint/2010/main" val="1815115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Implications</a:t>
            </a:r>
          </a:p>
        </p:txBody>
      </p:sp>
      <p:sp>
        <p:nvSpPr>
          <p:cNvPr id="3" name="Content Placeholder 2"/>
          <p:cNvSpPr>
            <a:spLocks noGrp="1"/>
          </p:cNvSpPr>
          <p:nvPr>
            <p:ph idx="1"/>
          </p:nvPr>
        </p:nvSpPr>
        <p:spPr>
          <a:xfrm>
            <a:off x="609428" y="1128889"/>
            <a:ext cx="10973153" cy="4775200"/>
          </a:xfrm>
        </p:spPr>
        <p:txBody>
          <a:bodyPr/>
          <a:lstStyle/>
          <a:p>
            <a:pPr marL="457200" indent="-457200">
              <a:buFont typeface="Arial" panose="020B0604020202020204" pitchFamily="34" charset="0"/>
              <a:buChar char="•"/>
            </a:pPr>
            <a:r>
              <a:rPr lang="en-US" sz="2400" dirty="0"/>
              <a:t>The ocular pathogenesis of Alport syndrome is not well-characterized</a:t>
            </a:r>
          </a:p>
          <a:p>
            <a:pPr marL="457200" indent="-457200">
              <a:buFont typeface="Arial" panose="020B0604020202020204" pitchFamily="34" charset="0"/>
              <a:buChar char="•"/>
            </a:pPr>
            <a:r>
              <a:rPr lang="en-US" sz="2400" dirty="0"/>
              <a:t>These findings indicate that inflammatory and fibrotic changes induced by the absence of the </a:t>
            </a:r>
            <a:r>
              <a:rPr lang="el-GR" sz="2400" dirty="0"/>
              <a:t>α3 (</a:t>
            </a:r>
            <a:r>
              <a:rPr lang="en-US" sz="2400" dirty="0"/>
              <a:t>IV) protein may lead to the ocular abnormalities observed in patients with Alport syndrome</a:t>
            </a:r>
            <a:endParaRPr lang="en-US" sz="2400" b="1" dirty="0"/>
          </a:p>
          <a:p>
            <a:pPr marL="457200" indent="-457200">
              <a:buFont typeface="Arial" panose="020B0604020202020204" pitchFamily="34" charset="0"/>
              <a:buChar char="•"/>
            </a:pPr>
            <a:r>
              <a:rPr lang="en-US" sz="2400" dirty="0"/>
              <a:t>Future work with increased sample size is needed to corroborate these initial findings</a:t>
            </a:r>
          </a:p>
        </p:txBody>
      </p:sp>
    </p:spTree>
    <p:extLst>
      <p:ext uri="{BB962C8B-B14F-4D97-AF65-F5344CB8AC3E}">
        <p14:creationId xmlns:p14="http://schemas.microsoft.com/office/powerpoint/2010/main" val="3331534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dirty="0">
                <a:effectLst/>
              </a:rPr>
              <a:t> Grant Acknowledgement</a:t>
            </a:r>
            <a:endParaRPr lang="en-US" dirty="0"/>
          </a:p>
        </p:txBody>
      </p:sp>
      <p:sp>
        <p:nvSpPr>
          <p:cNvPr id="3" name="Content Placeholder 2"/>
          <p:cNvSpPr>
            <a:spLocks noGrp="1"/>
          </p:cNvSpPr>
          <p:nvPr>
            <p:ph idx="1"/>
          </p:nvPr>
        </p:nvSpPr>
        <p:spPr>
          <a:xfrm>
            <a:off x="609428" y="1128889"/>
            <a:ext cx="10973153" cy="4736652"/>
          </a:xfrm>
        </p:spPr>
        <p:txBody>
          <a:bodyPr/>
          <a:lstStyle/>
          <a:p>
            <a:pPr>
              <a:spcBef>
                <a:spcPts val="0"/>
              </a:spcBef>
              <a:spcAft>
                <a:spcPts val="0"/>
              </a:spcAft>
            </a:pPr>
            <a:r>
              <a:rPr lang="en-US" sz="2400" b="1" i="0" dirty="0">
                <a:solidFill>
                  <a:schemeClr val="tx1">
                    <a:lumMod val="75000"/>
                    <a:lumOff val="25000"/>
                  </a:schemeClr>
                </a:solidFill>
                <a:effectLst/>
              </a:rPr>
              <a:t>This project was funded by NIH- NEI R01: R01EY027779, R01EY027779-S1 and R01EY032080 and Research to Prevent Blindness. </a:t>
            </a:r>
            <a:br>
              <a:rPr lang="en-US" sz="1200" b="1" i="0" dirty="0">
                <a:solidFill>
                  <a:schemeClr val="tx1">
                    <a:lumMod val="75000"/>
                    <a:lumOff val="25000"/>
                  </a:schemeClr>
                </a:solidFill>
                <a:effectLst/>
              </a:rPr>
            </a:br>
            <a:endParaRPr lang="en-US" sz="1200" b="0" i="0" dirty="0">
              <a:solidFill>
                <a:schemeClr val="tx1">
                  <a:lumMod val="75000"/>
                  <a:lumOff val="25000"/>
                </a:schemeClr>
              </a:solidFill>
              <a:effectLst/>
            </a:endParaRPr>
          </a:p>
          <a:p>
            <a:pPr marL="0" indent="0" algn="l">
              <a:buNone/>
            </a:pPr>
            <a:endParaRPr lang="en-US" sz="1800" dirty="0">
              <a:solidFill>
                <a:srgbClr val="000000"/>
              </a:solidFill>
            </a:endParaRPr>
          </a:p>
        </p:txBody>
      </p:sp>
    </p:spTree>
    <p:extLst>
      <p:ext uri="{BB962C8B-B14F-4D97-AF65-F5344CB8AC3E}">
        <p14:creationId xmlns:p14="http://schemas.microsoft.com/office/powerpoint/2010/main" val="390554040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6928</TotalTime>
  <Words>455</Words>
  <Application>Microsoft Macintosh PowerPoint</Application>
  <PresentationFormat>Widescreen</PresentationFormat>
  <Paragraphs>33</Paragraphs>
  <Slides>5</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vt:i4>
      </vt:variant>
    </vt:vector>
  </HeadingPairs>
  <TitlesOfParts>
    <vt:vector size="11" baseType="lpstr">
      <vt:lpstr>Arial</vt:lpstr>
      <vt:lpstr>Calibri</vt:lpstr>
      <vt:lpstr>Calibri Light</vt:lpstr>
      <vt:lpstr>Wingdings</vt:lpstr>
      <vt:lpstr>Default Design</vt:lpstr>
      <vt:lpstr>Office Theme</vt:lpstr>
      <vt:lpstr>PowerPoint Presentation</vt:lpstr>
      <vt:lpstr>Methods</vt:lpstr>
      <vt:lpstr>Results</vt:lpstr>
      <vt:lpstr>Future Implications</vt:lpstr>
      <vt:lpstr> Grant Acknowledgement</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Scahill, Samantha L</dc:creator>
  <cp:lastModifiedBy>Belamkar, Ameya Vinayak</cp:lastModifiedBy>
  <cp:revision>288</cp:revision>
  <cp:lastPrinted>2019-06-12T19:20:56Z</cp:lastPrinted>
  <dcterms:created xsi:type="dcterms:W3CDTF">2017-12-05T19:51:19Z</dcterms:created>
  <dcterms:modified xsi:type="dcterms:W3CDTF">2023-08-18T20:01:01Z</dcterms:modified>
</cp:coreProperties>
</file>