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8"/>
  </p:notesMasterIdLst>
  <p:handoutMasterIdLst>
    <p:handoutMasterId r:id="rId9"/>
  </p:handoutMasterIdLst>
  <p:sldIdLst>
    <p:sldId id="256" r:id="rId3"/>
    <p:sldId id="359" r:id="rId4"/>
    <p:sldId id="360" r:id="rId5"/>
    <p:sldId id="361" r:id="rId6"/>
    <p:sldId id="362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0504D"/>
    <a:srgbClr val="BE4A47"/>
    <a:srgbClr val="36C175"/>
    <a:srgbClr val="BCFFFF"/>
    <a:srgbClr val="070903"/>
    <a:srgbClr val="9BBB59"/>
    <a:srgbClr val="A90533"/>
    <a:srgbClr val="3333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64649" autoAdjust="0"/>
  </p:normalViewPr>
  <p:slideViewPr>
    <p:cSldViewPr snapToGrid="0">
      <p:cViewPr varScale="1">
        <p:scale>
          <a:sx n="71" d="100"/>
          <a:sy n="71" d="100"/>
        </p:scale>
        <p:origin x="2148" y="72"/>
      </p:cViewPr>
      <p:guideLst/>
    </p:cSldViewPr>
  </p:slideViewPr>
  <p:outlineViewPr>
    <p:cViewPr>
      <p:scale>
        <a:sx n="33" d="100"/>
        <a:sy n="33" d="100"/>
      </p:scale>
      <p:origin x="0" y="-27523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3115"/>
    </p:cViewPr>
  </p:sorterViewPr>
  <p:notesViewPr>
    <p:cSldViewPr snapToGrid="0">
      <p:cViewPr varScale="1">
        <p:scale>
          <a:sx n="66" d="100"/>
          <a:sy n="66" d="100"/>
        </p:scale>
        <p:origin x="31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, Jinhyeong" userId="3f67e9c6-c9a1-4fa5-9755-a25d83a07568" providerId="ADAL" clId="{32BAA460-D0DC-4DE7-BD7F-5B0E8636B234}"/>
    <pc:docChg chg="modSld">
      <pc:chgData name="Bae, Jinhyeong" userId="3f67e9c6-c9a1-4fa5-9755-a25d83a07568" providerId="ADAL" clId="{32BAA460-D0DC-4DE7-BD7F-5B0E8636B234}" dt="2023-08-17T18:54:39.293" v="4" actId="20577"/>
      <pc:docMkLst>
        <pc:docMk/>
      </pc:docMkLst>
      <pc:sldChg chg="modNotesTx">
        <pc:chgData name="Bae, Jinhyeong" userId="3f67e9c6-c9a1-4fa5-9755-a25d83a07568" providerId="ADAL" clId="{32BAA460-D0DC-4DE7-BD7F-5B0E8636B234}" dt="2023-08-17T18:54:30.388" v="0" actId="20577"/>
        <pc:sldMkLst>
          <pc:docMk/>
          <pc:sldMk cId="841745966" sldId="256"/>
        </pc:sldMkLst>
      </pc:sldChg>
      <pc:sldChg chg="modNotesTx">
        <pc:chgData name="Bae, Jinhyeong" userId="3f67e9c6-c9a1-4fa5-9755-a25d83a07568" providerId="ADAL" clId="{32BAA460-D0DC-4DE7-BD7F-5B0E8636B234}" dt="2023-08-17T18:54:32.540" v="1" actId="20577"/>
        <pc:sldMkLst>
          <pc:docMk/>
          <pc:sldMk cId="1815115330" sldId="359"/>
        </pc:sldMkLst>
      </pc:sldChg>
      <pc:sldChg chg="modNotesTx">
        <pc:chgData name="Bae, Jinhyeong" userId="3f67e9c6-c9a1-4fa5-9755-a25d83a07568" providerId="ADAL" clId="{32BAA460-D0DC-4DE7-BD7F-5B0E8636B234}" dt="2023-08-17T18:54:34.498" v="2" actId="20577"/>
        <pc:sldMkLst>
          <pc:docMk/>
          <pc:sldMk cId="2374097069" sldId="360"/>
        </pc:sldMkLst>
      </pc:sldChg>
      <pc:sldChg chg="modNotesTx">
        <pc:chgData name="Bae, Jinhyeong" userId="3f67e9c6-c9a1-4fa5-9755-a25d83a07568" providerId="ADAL" clId="{32BAA460-D0DC-4DE7-BD7F-5B0E8636B234}" dt="2023-08-17T18:54:36.537" v="3" actId="20577"/>
        <pc:sldMkLst>
          <pc:docMk/>
          <pc:sldMk cId="4258991888" sldId="361"/>
        </pc:sldMkLst>
      </pc:sldChg>
      <pc:sldChg chg="modNotesTx">
        <pc:chgData name="Bae, Jinhyeong" userId="3f67e9c6-c9a1-4fa5-9755-a25d83a07568" providerId="ADAL" clId="{32BAA460-D0DC-4DE7-BD7F-5B0E8636B234}" dt="2023-08-17T18:54:39.293" v="4" actId="20577"/>
        <pc:sldMkLst>
          <pc:docMk/>
          <pc:sldMk cId="1334946909" sldId="3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359B7-BFC4-4AD4-A053-0E478061A69E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26D61-1F2C-4E92-8181-1D603ACC5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47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E067F1-D140-4293-8129-1B3AA4107C31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25542A-9E4E-4CBE-A1BD-CF535B76B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1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049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6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60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42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2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81" y="2130559"/>
            <a:ext cx="10362847" cy="1469760"/>
          </a:xfrm>
          <a:prstGeom prst="rect">
            <a:avLst/>
          </a:prstGeom>
        </p:spPr>
        <p:txBody>
          <a:bodyPr lIns="19047" tIns="9523" rIns="19047" bIns="9523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12" y="3886070"/>
            <a:ext cx="8534576" cy="1752865"/>
          </a:xfrm>
          <a:prstGeom prst="rect">
            <a:avLst/>
          </a:prstGeom>
        </p:spPr>
        <p:txBody>
          <a:bodyPr lIns="19047" tIns="9523" rIns="19047" bIns="9523"/>
          <a:lstStyle>
            <a:lvl1pPr marL="0" indent="0" algn="ctr">
              <a:buNone/>
              <a:defRPr/>
            </a:lvl1pPr>
            <a:lvl2pPr marL="95235" indent="0" algn="ctr">
              <a:buNone/>
              <a:defRPr/>
            </a:lvl2pPr>
            <a:lvl3pPr marL="190470" indent="0" algn="ctr">
              <a:buNone/>
              <a:defRPr/>
            </a:lvl3pPr>
            <a:lvl4pPr marL="285704" indent="0" algn="ctr">
              <a:buNone/>
              <a:defRPr/>
            </a:lvl4pPr>
            <a:lvl5pPr marL="380939" indent="0" algn="ctr">
              <a:buNone/>
              <a:defRPr/>
            </a:lvl5pPr>
            <a:lvl6pPr marL="476174" indent="0" algn="ctr">
              <a:buNone/>
              <a:defRPr/>
            </a:lvl6pPr>
            <a:lvl7pPr marL="571409" indent="0" algn="ctr">
              <a:buNone/>
              <a:defRPr/>
            </a:lvl7pPr>
            <a:lvl8pPr marL="666643" indent="0" algn="ctr">
              <a:buNone/>
              <a:defRPr/>
            </a:lvl8pPr>
            <a:lvl9pPr marL="7618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826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9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1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12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80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40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9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6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7" y="284948"/>
            <a:ext cx="10973154" cy="616125"/>
          </a:xfrm>
          <a:prstGeom prst="rect">
            <a:avLst/>
          </a:prstGeom>
          <a:solidFill>
            <a:srgbClr val="A90533"/>
          </a:solidFill>
        </p:spPr>
        <p:txBody>
          <a:bodyPr lIns="19047" tIns="9523" rIns="19047" bIns="9523"/>
          <a:lstStyle>
            <a:lvl1pPr algn="ctr"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428" y="901072"/>
            <a:ext cx="10973153" cy="5245728"/>
          </a:xfrm>
          <a:prstGeom prst="rect">
            <a:avLst/>
          </a:prstGeom>
        </p:spPr>
        <p:txBody>
          <a:bodyPr lIns="19047" tIns="9523" rIns="19047" bIns="9523"/>
          <a:lstStyle>
            <a:lvl1pPr>
              <a:buClr>
                <a:srgbClr val="A90533"/>
              </a:buClr>
              <a:defRPr/>
            </a:lvl1pPr>
            <a:lvl2pPr marL="741363" indent="-284163">
              <a:buClr>
                <a:srgbClr val="B1810B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rgbClr val="0C2340"/>
              </a:buClr>
              <a:defRPr/>
            </a:lvl3pPr>
            <a:lvl4pPr>
              <a:buClr>
                <a:srgbClr val="A90533"/>
              </a:buClr>
              <a:defRPr/>
            </a:lvl4pPr>
            <a:lvl5pPr>
              <a:buClr>
                <a:srgbClr val="B1810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425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w/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427" y="284948"/>
            <a:ext cx="7563728" cy="616125"/>
          </a:xfrm>
          <a:prstGeom prst="rect">
            <a:avLst/>
          </a:prstGeom>
          <a:solidFill>
            <a:srgbClr val="A90533"/>
          </a:solidFill>
        </p:spPr>
        <p:txBody>
          <a:bodyPr lIns="19047" tIns="9523" rIns="19047" bIns="9523"/>
          <a:lstStyle>
            <a:lvl1pPr marL="182880" algn="l"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428" y="901072"/>
            <a:ext cx="10973153" cy="5245728"/>
          </a:xfrm>
          <a:prstGeom prst="rect">
            <a:avLst/>
          </a:prstGeom>
        </p:spPr>
        <p:txBody>
          <a:bodyPr lIns="19047" tIns="9523" rIns="19047" bIns="9523"/>
          <a:lstStyle>
            <a:lvl1pPr>
              <a:buClr>
                <a:srgbClr val="A90533"/>
              </a:buClr>
              <a:defRPr/>
            </a:lvl1pPr>
            <a:lvl2pPr marL="741363" indent="-284163">
              <a:buClr>
                <a:srgbClr val="B1810B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rgbClr val="0C2340"/>
              </a:buClr>
              <a:defRPr/>
            </a:lvl3pPr>
            <a:lvl4pPr>
              <a:buClr>
                <a:srgbClr val="A90533"/>
              </a:buClr>
              <a:defRPr/>
            </a:lvl4pPr>
            <a:lvl5pPr>
              <a:buClr>
                <a:srgbClr val="B1810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8173155" y="284947"/>
            <a:ext cx="3206068" cy="2524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997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748765" y="2208084"/>
            <a:ext cx="10973153" cy="1214385"/>
          </a:xfrm>
          <a:prstGeom prst="rect">
            <a:avLst/>
          </a:prstGeom>
          <a:solidFill>
            <a:srgbClr val="A90533"/>
          </a:solidFill>
        </p:spPr>
        <p:txBody>
          <a:bodyPr lIns="19047" tIns="9523" rIns="19047" bIns="9523"/>
          <a:lstStyle>
            <a:lvl1pPr>
              <a:lnSpc>
                <a:spcPct val="150000"/>
              </a:lnSpc>
              <a:spcBef>
                <a:spcPts val="3000"/>
              </a:spcBef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Closing Slide</a:t>
            </a:r>
          </a:p>
        </p:txBody>
      </p:sp>
    </p:spTree>
    <p:extLst>
      <p:ext uri="{BB962C8B-B14F-4D97-AF65-F5344CB8AC3E}">
        <p14:creationId xmlns:p14="http://schemas.microsoft.com/office/powerpoint/2010/main" val="179271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2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6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5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7"/>
          <p:cNvSpPr txBox="1">
            <a:spLocks noChangeArrowheads="1"/>
          </p:cNvSpPr>
          <p:nvPr userDrawn="1"/>
        </p:nvSpPr>
        <p:spPr bwMode="auto">
          <a:xfrm>
            <a:off x="7373910" y="6318251"/>
            <a:ext cx="4457700" cy="157163"/>
          </a:xfrm>
          <a:prstGeom prst="rect">
            <a:avLst/>
          </a:prstGeom>
          <a:noFill/>
          <a:ln>
            <a:noFill/>
          </a:ln>
        </p:spPr>
        <p:txBody>
          <a:bodyPr lIns="19047" tIns="9523" rIns="19047" bIns="952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900" cap="all" dirty="0">
                <a:solidFill>
                  <a:schemeClr val="bg2"/>
                </a:solidFill>
                <a:latin typeface="Calibri" charset="0"/>
                <a:cs typeface="Calibri" charset="0"/>
              </a:rPr>
              <a:t>Improving Health through</a:t>
            </a:r>
            <a:r>
              <a:rPr lang="en-US" sz="900" cap="all" baseline="0" dirty="0">
                <a:solidFill>
                  <a:schemeClr val="bg2"/>
                </a:solidFill>
                <a:latin typeface="Calibri" charset="0"/>
                <a:cs typeface="Calibri" charset="0"/>
              </a:rPr>
              <a:t> Research</a:t>
            </a:r>
            <a:endParaRPr lang="en-US" sz="900" cap="all" dirty="0">
              <a:solidFill>
                <a:schemeClr val="bg2"/>
              </a:solidFill>
              <a:latin typeface="Calibri" charset="0"/>
              <a:cs typeface="Calibri" charset="0"/>
            </a:endParaRPr>
          </a:p>
        </p:txBody>
      </p:sp>
      <p:sp>
        <p:nvSpPr>
          <p:cNvPr id="1063" name="Line 39"/>
          <p:cNvSpPr>
            <a:spLocks noChangeShapeType="1"/>
          </p:cNvSpPr>
          <p:nvPr userDrawn="1"/>
        </p:nvSpPr>
        <p:spPr bwMode="auto">
          <a:xfrm>
            <a:off x="0" y="6126163"/>
            <a:ext cx="12192000" cy="0"/>
          </a:xfrm>
          <a:prstGeom prst="line">
            <a:avLst/>
          </a:prstGeom>
          <a:noFill/>
          <a:ln w="95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047" tIns="9523" rIns="19047" bIns="9523"/>
          <a:lstStyle/>
          <a:p>
            <a:pPr eaLnBrk="1" hangingPunct="1">
              <a:defRPr/>
            </a:pPr>
            <a:endParaRPr lang="en-US" sz="1800" dirty="0">
              <a:latin typeface="Arial" charset="0"/>
              <a:ea typeface="+mn-ea"/>
            </a:endParaRPr>
          </a:p>
        </p:txBody>
      </p:sp>
      <p:sp>
        <p:nvSpPr>
          <p:cNvPr id="1028" name="Rectangle 13"/>
          <p:cNvSpPr>
            <a:spLocks noChangeArrowheads="1"/>
          </p:cNvSpPr>
          <p:nvPr userDrawn="1"/>
        </p:nvSpPr>
        <p:spPr bwMode="auto">
          <a:xfrm>
            <a:off x="10366878" y="6484939"/>
            <a:ext cx="1464734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7" tIns="9523" rIns="19047" bIns="952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r>
              <a:rPr lang="en-US" altLang="en-US" sz="1000" u="sng" dirty="0">
                <a:solidFill>
                  <a:schemeClr val="accent2"/>
                </a:solidFill>
                <a:latin typeface="Calibri" charset="0"/>
              </a:rPr>
              <a:t>indianactsi.org</a:t>
            </a:r>
          </a:p>
        </p:txBody>
      </p:sp>
      <p:pic>
        <p:nvPicPr>
          <p:cNvPr id="7" name="Picture 6" descr="ctsi_ppt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80" y="6234907"/>
            <a:ext cx="1581003" cy="550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95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86" r:id="rId3"/>
    <p:sldLayoutId id="2147483705" r:id="rId4"/>
    <p:sldLayoutId id="2147483706" r:id="rId5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95235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190470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285704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380939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152372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247607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342841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2438076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5235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0470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04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80939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76174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71409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66643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61878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686AA-D197-4DC9-87E4-22B244C33152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2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0" y="4577897"/>
            <a:ext cx="12192000" cy="35780"/>
          </a:xfrm>
          <a:prstGeom prst="line">
            <a:avLst/>
          </a:prstGeom>
          <a:ln w="63500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0249" y="4826037"/>
            <a:ext cx="5031501" cy="175024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22734" y="3675347"/>
            <a:ext cx="8946525" cy="587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A90533"/>
              </a:solidFill>
              <a:latin typeface="+mn-lt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ECA3E5-AF21-1258-313A-9BF7C60C98F9}"/>
              </a:ext>
            </a:extLst>
          </p:cNvPr>
          <p:cNvGrpSpPr/>
          <p:nvPr/>
        </p:nvGrpSpPr>
        <p:grpSpPr>
          <a:xfrm>
            <a:off x="573878" y="650890"/>
            <a:ext cx="11044236" cy="3824237"/>
            <a:chOff x="650078" y="679485"/>
            <a:chExt cx="11044236" cy="3824237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773263" y="2120631"/>
              <a:ext cx="10797866" cy="110895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25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i="1" dirty="0">
                  <a:solidFill>
                    <a:srgbClr val="A90533"/>
                  </a:solidFill>
                  <a:latin typeface="+mn-lt"/>
                </a:rPr>
                <a:t>Using an end-to-end deep learning model in older adults with MCI to identify AD risk factors in chromosome 19 that exacerbate cognitive decline</a:t>
              </a:r>
            </a:p>
          </p:txBody>
        </p:sp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650078" y="679485"/>
              <a:ext cx="11044236" cy="8490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4000" b="1" dirty="0">
                  <a:solidFill>
                    <a:srgbClr val="0C2340"/>
                  </a:solidFill>
                </a:rPr>
                <a:t>Indiana Clinical and Translational Sciences Institute</a:t>
              </a:r>
            </a:p>
            <a:p>
              <a:pPr>
                <a:spcBef>
                  <a:spcPts val="0"/>
                </a:spcBef>
              </a:pPr>
              <a:endParaRPr lang="en-US" sz="2000" b="1" dirty="0">
                <a:solidFill>
                  <a:srgbClr val="0C2340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302101" y="3303393"/>
              <a:ext cx="37401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  <a:p>
              <a:pPr algn="ctr"/>
              <a:r>
                <a:rPr lang="en-US" dirty="0"/>
                <a:t>Jinhyeong Bae </a:t>
              </a:r>
            </a:p>
            <a:p>
              <a:pPr algn="ctr"/>
              <a:r>
                <a:rPr lang="en-US" dirty="0"/>
                <a:t>3</a:t>
              </a:r>
              <a:r>
                <a:rPr lang="en-US" baseline="30000" dirty="0"/>
                <a:t>rd</a:t>
              </a:r>
              <a:r>
                <a:rPr lang="en-US" dirty="0"/>
                <a:t>-year Ph.D. Candidate</a:t>
              </a:r>
            </a:p>
            <a:p>
              <a:pPr algn="ctr"/>
              <a:r>
                <a:rPr lang="en-US" dirty="0"/>
                <a:t>Indiana University School of Medicine</a:t>
              </a: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650078" y="1477712"/>
              <a:ext cx="11044236" cy="8490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4000" b="1" dirty="0">
                  <a:solidFill>
                    <a:srgbClr val="0C2340"/>
                  </a:solidFill>
                </a:rPr>
                <a:t>2023 Annual Meeting </a:t>
              </a:r>
              <a:endParaRPr lang="en-US" sz="2000" b="1" dirty="0">
                <a:solidFill>
                  <a:srgbClr val="0C234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174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chromosome 19 research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DA419C9-6521-4637-1CA4-294AE07B1216}"/>
              </a:ext>
            </a:extLst>
          </p:cNvPr>
          <p:cNvGrpSpPr/>
          <p:nvPr/>
        </p:nvGrpSpPr>
        <p:grpSpPr>
          <a:xfrm>
            <a:off x="158750" y="1065123"/>
            <a:ext cx="11150986" cy="3835578"/>
            <a:chOff x="0" y="1160009"/>
            <a:chExt cx="7891162" cy="2714304"/>
          </a:xfrm>
        </p:grpSpPr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66E99871-F554-A7C1-62B1-A79CB5820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60009"/>
              <a:ext cx="7891162" cy="2436631"/>
            </a:xfrm>
            <a:prstGeom prst="rect">
              <a:avLst/>
            </a:prstGeom>
          </p:spPr>
        </p:pic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FB93F36-39D7-1683-4A63-46CE7F6B029F}"/>
                </a:ext>
              </a:extLst>
            </p:cNvPr>
            <p:cNvGrpSpPr/>
            <p:nvPr/>
          </p:nvGrpSpPr>
          <p:grpSpPr>
            <a:xfrm>
              <a:off x="1656584" y="3425397"/>
              <a:ext cx="3502375" cy="448916"/>
              <a:chOff x="1656584" y="3425397"/>
              <a:chExt cx="3502375" cy="448916"/>
            </a:xfrm>
          </p:grpSpPr>
          <p:sp>
            <p:nvSpPr>
              <p:cNvPr id="71" name="Left Brace 70">
                <a:extLst>
                  <a:ext uri="{FF2B5EF4-FFF2-40B4-BE49-F238E27FC236}">
                    <a16:creationId xmlns:a16="http://schemas.microsoft.com/office/drawing/2014/main" id="{65132D1B-A8F7-0427-34FA-1E126AC0D1CF}"/>
                  </a:ext>
                </a:extLst>
              </p:cNvPr>
              <p:cNvSpPr/>
              <p:nvPr/>
            </p:nvSpPr>
            <p:spPr>
              <a:xfrm rot="16200000">
                <a:off x="3322150" y="1759831"/>
                <a:ext cx="171243" cy="3502375"/>
              </a:xfrm>
              <a:prstGeom prst="lef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75784499-F12E-3DE1-96D8-4226F705B1B2}"/>
                  </a:ext>
                </a:extLst>
              </p:cNvPr>
              <p:cNvSpPr txBox="1"/>
              <p:nvPr/>
            </p:nvSpPr>
            <p:spPr>
              <a:xfrm>
                <a:off x="1866760" y="3566536"/>
                <a:ext cx="30820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Fully Trained Deep learning model</a:t>
                </a:r>
              </a:p>
            </p:txBody>
          </p:sp>
        </p:grpSp>
      </p:grp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1DDA8C0-3C34-2BD9-855A-E9679A8D10FB}"/>
              </a:ext>
            </a:extLst>
          </p:cNvPr>
          <p:cNvCxnSpPr>
            <a:cxnSpLocks/>
          </p:cNvCxnSpPr>
          <p:nvPr/>
        </p:nvCxnSpPr>
        <p:spPr>
          <a:xfrm flipH="1">
            <a:off x="8404193" y="4331190"/>
            <a:ext cx="351989" cy="5177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8BC12B5-7DAB-F34D-8C86-5B22BEAF8A11}"/>
              </a:ext>
            </a:extLst>
          </p:cNvPr>
          <p:cNvSpPr txBox="1"/>
          <p:nvPr/>
        </p:nvSpPr>
        <p:spPr>
          <a:xfrm>
            <a:off x="8206844" y="4912564"/>
            <a:ext cx="3800609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~ The rate of Cognitive decline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7F86CD3-F6FA-690A-4B97-DD8FA20D000A}"/>
              </a:ext>
            </a:extLst>
          </p:cNvPr>
          <p:cNvSpPr txBox="1"/>
          <p:nvPr/>
        </p:nvSpPr>
        <p:spPr>
          <a:xfrm>
            <a:off x="803909" y="4900700"/>
            <a:ext cx="5495281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61 Alzheimer’s disease (AD) participants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93 Cognitively unimpaired (CU) participants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2E78290-DFAB-2EDA-AB66-BECED1FBE70D}"/>
              </a:ext>
            </a:extLst>
          </p:cNvPr>
          <p:cNvCxnSpPr>
            <a:cxnSpLocks/>
          </p:cNvCxnSpPr>
          <p:nvPr/>
        </p:nvCxnSpPr>
        <p:spPr>
          <a:xfrm flipV="1">
            <a:off x="1036387" y="4522269"/>
            <a:ext cx="507948" cy="3167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Left Brace 76">
            <a:extLst>
              <a:ext uri="{FF2B5EF4-FFF2-40B4-BE49-F238E27FC236}">
                <a16:creationId xmlns:a16="http://schemas.microsoft.com/office/drawing/2014/main" id="{C87376A0-54D3-F638-3B81-799D244B9776}"/>
              </a:ext>
            </a:extLst>
          </p:cNvPr>
          <p:cNvSpPr/>
          <p:nvPr/>
        </p:nvSpPr>
        <p:spPr>
          <a:xfrm rot="10800000">
            <a:off x="11214711" y="2433553"/>
            <a:ext cx="241983" cy="187927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6D4D6C6-2D7E-6EA8-E3D2-7C6E3243EB2E}"/>
              </a:ext>
            </a:extLst>
          </p:cNvPr>
          <p:cNvSpPr txBox="1"/>
          <p:nvPr/>
        </p:nvSpPr>
        <p:spPr>
          <a:xfrm>
            <a:off x="11464447" y="3218629"/>
            <a:ext cx="1130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61BA2CD-6720-0B10-462C-4B67B0B2EE06}"/>
              </a:ext>
            </a:extLst>
          </p:cNvPr>
          <p:cNvSpPr/>
          <p:nvPr/>
        </p:nvSpPr>
        <p:spPr>
          <a:xfrm rot="16200000">
            <a:off x="-199814" y="3271453"/>
            <a:ext cx="1399449" cy="3593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Chromosome 19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7527226-5A8D-D773-31A5-1890C8A2545B}"/>
              </a:ext>
            </a:extLst>
          </p:cNvPr>
          <p:cNvSpPr/>
          <p:nvPr/>
        </p:nvSpPr>
        <p:spPr>
          <a:xfrm>
            <a:off x="1020539" y="4097458"/>
            <a:ext cx="1055497" cy="3770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154 test participants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98EA8E9-8057-211E-EA26-974236B08431}"/>
              </a:ext>
            </a:extLst>
          </p:cNvPr>
          <p:cNvSpPr/>
          <p:nvPr/>
        </p:nvSpPr>
        <p:spPr>
          <a:xfrm>
            <a:off x="355601" y="1594214"/>
            <a:ext cx="1137076" cy="477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8A4225D-D900-8B54-ED4D-56754C56231B}"/>
              </a:ext>
            </a:extLst>
          </p:cNvPr>
          <p:cNvSpPr/>
          <p:nvPr/>
        </p:nvSpPr>
        <p:spPr>
          <a:xfrm>
            <a:off x="221619" y="1809871"/>
            <a:ext cx="1137076" cy="484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F002C7B-12BF-800E-4AB4-8F6934277E47}"/>
              </a:ext>
            </a:extLst>
          </p:cNvPr>
          <p:cNvSpPr txBox="1"/>
          <p:nvPr/>
        </p:nvSpPr>
        <p:spPr>
          <a:xfrm>
            <a:off x="9298548" y="951855"/>
            <a:ext cx="23670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• psAD: prediction score for AD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• psCU: prediction score for CU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• CRIS: Chromosomal Risk Impact </a:t>
            </a:r>
            <a:b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            Score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DA3699E-4347-6A3A-C664-91E1E3893A67}"/>
              </a:ext>
            </a:extLst>
          </p:cNvPr>
          <p:cNvSpPr txBox="1"/>
          <p:nvPr/>
        </p:nvSpPr>
        <p:spPr>
          <a:xfrm>
            <a:off x="238702" y="5673599"/>
            <a:ext cx="11714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Reference: Bae et al., 2023, A simulative deep learning model of SNP interactions on chromosome 19 for predicting AD risk …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35CF0225-78DA-7A3B-681B-349CAC2F81D6}"/>
              </a:ext>
            </a:extLst>
          </p:cNvPr>
          <p:cNvGrpSpPr/>
          <p:nvPr/>
        </p:nvGrpSpPr>
        <p:grpSpPr>
          <a:xfrm>
            <a:off x="7769527" y="2301446"/>
            <a:ext cx="254206" cy="2155527"/>
            <a:chOff x="10323531" y="2223369"/>
            <a:chExt cx="166978" cy="1362095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D2759CE-64F5-1F33-4BD7-3DE22C46DA73}"/>
                </a:ext>
              </a:extLst>
            </p:cNvPr>
            <p:cNvSpPr/>
            <p:nvPr/>
          </p:nvSpPr>
          <p:spPr>
            <a:xfrm rot="16200000">
              <a:off x="10099491" y="3194446"/>
              <a:ext cx="615058" cy="166978"/>
            </a:xfrm>
            <a:prstGeom prst="rect">
              <a:avLst/>
            </a:prstGeom>
            <a:solidFill>
              <a:srgbClr val="9BBB59"/>
            </a:solidFill>
            <a:ln>
              <a:solidFill>
                <a:srgbClr val="36C175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Δ</a:t>
              </a:r>
              <a:r>
                <a:rPr lang="en-US" sz="1600" b="1" dirty="0">
                  <a:solidFill>
                    <a:schemeClr val="bg1"/>
                  </a:solidFill>
                </a:rPr>
                <a:t>psCU↑</a:t>
              </a:r>
              <a:endParaRPr lang="en-US" sz="1600" b="1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B2896CE4-1535-52B6-5DA0-000344266B55}"/>
                </a:ext>
              </a:extLst>
            </p:cNvPr>
            <p:cNvSpPr/>
            <p:nvPr/>
          </p:nvSpPr>
          <p:spPr>
            <a:xfrm rot="16200000">
              <a:off x="10099491" y="2447409"/>
              <a:ext cx="615057" cy="166978"/>
            </a:xfrm>
            <a:prstGeom prst="rect">
              <a:avLst/>
            </a:prstGeom>
            <a:solidFill>
              <a:srgbClr val="C0504D"/>
            </a:solidFill>
            <a:ln>
              <a:solidFill>
                <a:srgbClr val="BE4A47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Δ</a:t>
              </a:r>
              <a:r>
                <a:rPr lang="en-US" sz="1600" b="1" dirty="0">
                  <a:solidFill>
                    <a:schemeClr val="bg1"/>
                  </a:solidFill>
                </a:rPr>
                <a:t>psAD↑</a:t>
              </a:r>
              <a:endParaRPr lang="en-US" sz="16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391AD16D-81BC-3AAD-7360-B76BFD5246C3}"/>
              </a:ext>
            </a:extLst>
          </p:cNvPr>
          <p:cNvSpPr txBox="1"/>
          <p:nvPr/>
        </p:nvSpPr>
        <p:spPr>
          <a:xfrm>
            <a:off x="803906" y="4900700"/>
            <a:ext cx="7129508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203 Mild Cognitive Impairment-Converter (MCI-C) participants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213 Mild Cognitive Impairment-Non converter (MCI-NC) participants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E493612-9798-7B9D-D7BD-E8BE057D34AA}"/>
              </a:ext>
            </a:extLst>
          </p:cNvPr>
          <p:cNvSpPr/>
          <p:nvPr/>
        </p:nvSpPr>
        <p:spPr>
          <a:xfrm>
            <a:off x="8068385" y="2414068"/>
            <a:ext cx="4132016" cy="299109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DDAA7F3-2A21-D23B-8CC3-F511A27267C6}"/>
              </a:ext>
            </a:extLst>
          </p:cNvPr>
          <p:cNvSpPr/>
          <p:nvPr/>
        </p:nvSpPr>
        <p:spPr>
          <a:xfrm>
            <a:off x="151080" y="1839688"/>
            <a:ext cx="837181" cy="853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2B74517C-A4E7-464E-886D-2AFEFCD479D4}"/>
              </a:ext>
            </a:extLst>
          </p:cNvPr>
          <p:cNvGrpSpPr/>
          <p:nvPr/>
        </p:nvGrpSpPr>
        <p:grpSpPr>
          <a:xfrm>
            <a:off x="132030" y="1631103"/>
            <a:ext cx="2213988" cy="2296582"/>
            <a:chOff x="251898" y="1584961"/>
            <a:chExt cx="1518121" cy="1574755"/>
          </a:xfrm>
        </p:grpSpPr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63461DA3-8BAB-E58D-FA78-7B2487646B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7707"/>
            <a:stretch/>
          </p:blipFill>
          <p:spPr>
            <a:xfrm>
              <a:off x="702173" y="2269159"/>
              <a:ext cx="1067846" cy="890557"/>
            </a:xfrm>
            <a:prstGeom prst="rect">
              <a:avLst/>
            </a:prstGeom>
          </p:spPr>
        </p:pic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E3780A7-CE28-1C2E-ACAE-DA8F03C1C6BF}"/>
                </a:ext>
              </a:extLst>
            </p:cNvPr>
            <p:cNvSpPr/>
            <p:nvPr/>
          </p:nvSpPr>
          <p:spPr>
            <a:xfrm>
              <a:off x="251898" y="1584961"/>
              <a:ext cx="746940" cy="4110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Occlusion or Replacement for each SNP</a:t>
              </a: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5E552DB8-85D5-F68C-8AF5-15DD6478A173}"/>
                </a:ext>
              </a:extLst>
            </p:cNvPr>
            <p:cNvCxnSpPr>
              <a:cxnSpLocks/>
            </p:cNvCxnSpPr>
            <p:nvPr/>
          </p:nvCxnSpPr>
          <p:spPr>
            <a:xfrm>
              <a:off x="622987" y="2044005"/>
              <a:ext cx="184257" cy="2460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7" name="Picture 106">
            <a:extLst>
              <a:ext uri="{FF2B5EF4-FFF2-40B4-BE49-F238E27FC236}">
                <a16:creationId xmlns:a16="http://schemas.microsoft.com/office/drawing/2014/main" id="{3735983E-2F5B-A847-05B5-2536BD9931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4369" y="3257061"/>
            <a:ext cx="203501" cy="115839"/>
          </a:xfrm>
          <a:prstGeom prst="rect">
            <a:avLst/>
          </a:prstGeom>
        </p:spPr>
      </p:pic>
      <p:sp>
        <p:nvSpPr>
          <p:cNvPr id="112" name="Rectangle 111">
            <a:extLst>
              <a:ext uri="{FF2B5EF4-FFF2-40B4-BE49-F238E27FC236}">
                <a16:creationId xmlns:a16="http://schemas.microsoft.com/office/drawing/2014/main" id="{E474D9AE-1668-A8EF-B9C8-84D7FE3D86C6}"/>
              </a:ext>
            </a:extLst>
          </p:cNvPr>
          <p:cNvSpPr/>
          <p:nvPr/>
        </p:nvSpPr>
        <p:spPr bwMode="auto">
          <a:xfrm>
            <a:off x="9327643" y="1734941"/>
            <a:ext cx="1026552" cy="35312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pMCI-</a:t>
            </a:r>
            <a:r>
              <a:rPr lang="en-US" sz="1400" dirty="0" err="1">
                <a:latin typeface="Arial" charset="0"/>
              </a:rPr>
              <a:t>N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</a:t>
            </a:r>
            <a:endParaRPr kumimoji="0" 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9CC8835-D0EE-C154-FD64-CFF4614F7CAA}"/>
              </a:ext>
            </a:extLst>
          </p:cNvPr>
          <p:cNvSpPr/>
          <p:nvPr/>
        </p:nvSpPr>
        <p:spPr bwMode="auto">
          <a:xfrm>
            <a:off x="8169318" y="1734941"/>
            <a:ext cx="1026552" cy="35312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pMCI-Cp</a:t>
            </a:r>
            <a:endParaRPr kumimoji="0" 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1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6" grpId="0" animBg="1"/>
      <p:bldP spid="112" grpId="0" animBg="1"/>
      <p:bldP spid="1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contribution of AD-risk SNPs on diagnostic groups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F1BBD6-F047-B024-6BEC-094EC360E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504" y="1329825"/>
            <a:ext cx="11098991" cy="4429355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7FC58CCF-3133-8B69-53B8-D97A722CA29F}"/>
              </a:ext>
            </a:extLst>
          </p:cNvPr>
          <p:cNvSpPr/>
          <p:nvPr/>
        </p:nvSpPr>
        <p:spPr bwMode="auto">
          <a:xfrm rot="7976649">
            <a:off x="11054891" y="3681758"/>
            <a:ext cx="466664" cy="369917"/>
          </a:xfrm>
          <a:prstGeom prst="rightArrow">
            <a:avLst/>
          </a:prstGeom>
          <a:solidFill>
            <a:srgbClr val="C050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ECECC13-CB58-CEF9-4501-2EE10CE6B032}"/>
              </a:ext>
            </a:extLst>
          </p:cNvPr>
          <p:cNvSpPr/>
          <p:nvPr/>
        </p:nvSpPr>
        <p:spPr bwMode="auto">
          <a:xfrm rot="7976649">
            <a:off x="7562389" y="1864607"/>
            <a:ext cx="466664" cy="369917"/>
          </a:xfrm>
          <a:prstGeom prst="rightArrow">
            <a:avLst/>
          </a:prstGeom>
          <a:solidFill>
            <a:srgbClr val="C050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CF4A700-A5A9-16A9-8DB0-46E471B9330A}"/>
              </a:ext>
            </a:extLst>
          </p:cNvPr>
          <p:cNvSpPr/>
          <p:nvPr/>
        </p:nvSpPr>
        <p:spPr bwMode="auto">
          <a:xfrm rot="18870548">
            <a:off x="7675326" y="4131157"/>
            <a:ext cx="466664" cy="369917"/>
          </a:xfrm>
          <a:prstGeom prst="rightArrow">
            <a:avLst/>
          </a:prstGeom>
          <a:solidFill>
            <a:srgbClr val="C050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67FDDA3-3E39-955B-9541-040B9D87DDF3}"/>
              </a:ext>
            </a:extLst>
          </p:cNvPr>
          <p:cNvCxnSpPr>
            <a:cxnSpLocks/>
          </p:cNvCxnSpPr>
          <p:nvPr/>
        </p:nvCxnSpPr>
        <p:spPr bwMode="auto">
          <a:xfrm>
            <a:off x="6720777" y="2836965"/>
            <a:ext cx="456744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65C63EF-B759-50AC-D422-9B442A3CBC13}"/>
              </a:ext>
            </a:extLst>
          </p:cNvPr>
          <p:cNvSpPr/>
          <p:nvPr/>
        </p:nvSpPr>
        <p:spPr bwMode="auto">
          <a:xfrm>
            <a:off x="7929638" y="2455778"/>
            <a:ext cx="2232805" cy="2177448"/>
          </a:xfrm>
          <a:prstGeom prst="rect">
            <a:avLst/>
          </a:prstGeom>
          <a:noFill/>
          <a:ln w="57150" cap="flat" cmpd="sng" algn="ctr">
            <a:solidFill>
              <a:srgbClr val="C050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12D1FE3-E6CD-7F2A-9465-6D22B76F6D4C}"/>
              </a:ext>
            </a:extLst>
          </p:cNvPr>
          <p:cNvSpPr/>
          <p:nvPr/>
        </p:nvSpPr>
        <p:spPr bwMode="auto">
          <a:xfrm rot="18870548">
            <a:off x="8802218" y="4274627"/>
            <a:ext cx="466664" cy="369917"/>
          </a:xfrm>
          <a:prstGeom prst="rightArrow">
            <a:avLst/>
          </a:prstGeom>
          <a:solidFill>
            <a:srgbClr val="C050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09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the rate of cognitive decline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3FE21C-19E9-15FB-0762-1B343CB34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28" y="1239470"/>
            <a:ext cx="10973154" cy="25432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C6AC90-FEAA-5285-F41D-ABE27C1C9509}"/>
              </a:ext>
            </a:extLst>
          </p:cNvPr>
          <p:cNvSpPr txBox="1"/>
          <p:nvPr/>
        </p:nvSpPr>
        <p:spPr>
          <a:xfrm>
            <a:off x="609426" y="3803348"/>
            <a:ext cx="1097315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SNPs were mapped to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APOC1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gene.</a:t>
            </a:r>
          </a:p>
          <a:p>
            <a:pPr marL="365760" lvl="1" indent="-182880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 SNPs from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APOC1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2 SNPs from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TOMM40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1 SNP each from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ERCC1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NECTIN2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Predicting the rate of cognitive decline with a greater number of AD-risk SNPs</a:t>
            </a:r>
          </a:p>
          <a:p>
            <a:pPr marL="365760" lvl="1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 SNPs: 0.279, 0.163, 0.098, 0.178 for the rate of MEM, LAN, EF, and VS, respectively (p&lt;0.001).</a:t>
            </a:r>
          </a:p>
          <a:p>
            <a:pPr marL="365760" lvl="1" indent="-182880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 SNPs: 0.372, 0.387, 0.276, 0.461 for the rate of MEM, LAN, EF, and VS, respectively (p&lt;0.001).</a:t>
            </a:r>
          </a:p>
          <a:p>
            <a:pPr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CRIS can be used to predict the rate of predicted MCI-C participants’ cognitive decline.</a:t>
            </a:r>
          </a:p>
        </p:txBody>
      </p:sp>
    </p:spTree>
    <p:extLst>
      <p:ext uri="{BB962C8B-B14F-4D97-AF65-F5344CB8AC3E}">
        <p14:creationId xmlns:p14="http://schemas.microsoft.com/office/powerpoint/2010/main" val="425899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CRISPR simulation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A2E6CD3-197D-7629-C927-D17724D2FD17}"/>
              </a:ext>
            </a:extLst>
          </p:cNvPr>
          <p:cNvGrpSpPr/>
          <p:nvPr/>
        </p:nvGrpSpPr>
        <p:grpSpPr>
          <a:xfrm>
            <a:off x="609426" y="1239470"/>
            <a:ext cx="10973154" cy="2341930"/>
            <a:chOff x="6010976" y="3771899"/>
            <a:chExt cx="13086196" cy="372110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129822D-F733-0161-DDEE-ED2AFBFA69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3251" t="15461" r="49545" b="46944"/>
            <a:stretch/>
          </p:blipFill>
          <p:spPr>
            <a:xfrm>
              <a:off x="6794500" y="3771899"/>
              <a:ext cx="4978400" cy="372110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EE6C128-4EC9-AD7F-DF7E-58D60AF826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3251" t="58317" r="49545" b="4089"/>
            <a:stretch/>
          </p:blipFill>
          <p:spPr>
            <a:xfrm>
              <a:off x="14118772" y="3771900"/>
              <a:ext cx="4978400" cy="3721100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E002735-F5A1-F40D-6509-67BF552491AF}"/>
                </a:ext>
              </a:extLst>
            </p:cNvPr>
            <p:cNvGrpSpPr/>
            <p:nvPr/>
          </p:nvGrpSpPr>
          <p:grpSpPr>
            <a:xfrm>
              <a:off x="11892091" y="5178193"/>
              <a:ext cx="2107485" cy="489028"/>
              <a:chOff x="11892091" y="5178193"/>
              <a:chExt cx="2107485" cy="489028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5D059EE9-9CB4-05B4-10E7-DF3DFBB51C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56855" y="5632449"/>
                <a:ext cx="1977957" cy="0"/>
              </a:xfrm>
              <a:prstGeom prst="straightConnector1">
                <a:avLst/>
              </a:prstGeom>
              <a:ln w="38100">
                <a:solidFill>
                  <a:srgbClr val="A90533"/>
                </a:solidFill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4263232-E676-3527-0180-E58422630C6D}"/>
                  </a:ext>
                </a:extLst>
              </p:cNvPr>
              <p:cNvSpPr txBox="1"/>
              <p:nvPr/>
            </p:nvSpPr>
            <p:spPr>
              <a:xfrm>
                <a:off x="11892091" y="5178193"/>
                <a:ext cx="2107485" cy="489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AA or AG → GG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27A7052-7586-5CB3-1D60-F2F96430C20E}"/>
                </a:ext>
              </a:extLst>
            </p:cNvPr>
            <p:cNvSpPr txBox="1"/>
            <p:nvPr/>
          </p:nvSpPr>
          <p:spPr>
            <a:xfrm rot="16200000">
              <a:off x="4978136" y="5262278"/>
              <a:ext cx="2806025" cy="740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Predicted MCI-C participants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C9592D-6983-EEEF-5A8A-5C57E7F4BF27}"/>
                </a:ext>
              </a:extLst>
            </p:cNvPr>
            <p:cNvSpPr txBox="1"/>
            <p:nvPr/>
          </p:nvSpPr>
          <p:spPr>
            <a:xfrm>
              <a:off x="14451613" y="6275824"/>
              <a:ext cx="2156359" cy="489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5.8% (12/207)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67C3A-B876-48BE-F1A9-307D5ADA4E9A}"/>
                </a:ext>
              </a:extLst>
            </p:cNvPr>
            <p:cNvSpPr/>
            <p:nvPr/>
          </p:nvSpPr>
          <p:spPr>
            <a:xfrm>
              <a:off x="14558966" y="6010274"/>
              <a:ext cx="2156359" cy="1075591"/>
            </a:xfrm>
            <a:prstGeom prst="rect">
              <a:avLst/>
            </a:prstGeom>
            <a:noFill/>
            <a:ln w="38100">
              <a:solidFill>
                <a:srgbClr val="A9053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F763E83-BBDB-567D-542B-90B8218392E9}"/>
              </a:ext>
            </a:extLst>
          </p:cNvPr>
          <p:cNvSpPr txBox="1"/>
          <p:nvPr/>
        </p:nvSpPr>
        <p:spPr>
          <a:xfrm>
            <a:off x="609425" y="3666788"/>
            <a:ext cx="1097315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Replacing rs56131196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APOC1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from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AA/AG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for MCI-C participants.</a:t>
            </a:r>
          </a:p>
          <a:p>
            <a:pPr marL="365760" lvl="1" indent="-182880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AA: Homozygous mutation; AG: Heterozygous mutation; GG: Reference Genome</a:t>
            </a:r>
          </a:p>
          <a:p>
            <a:pPr marL="182880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Left-side vs. Right-side histogram</a:t>
            </a:r>
          </a:p>
          <a:p>
            <a:pPr marL="365760" lvl="1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Left: </a:t>
            </a:r>
            <a:r>
              <a:rPr lang="en-US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The prediction gap of predicted MCI-C participants </a:t>
            </a:r>
            <a:r>
              <a:rPr lang="en-US" b="1" i="1" u="sng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before</a:t>
            </a:r>
            <a:r>
              <a:rPr lang="en-US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the genotype replacement</a:t>
            </a:r>
          </a:p>
          <a:p>
            <a:pPr marL="365760" lvl="1" indent="-182880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Right: The prediction gap of predicted MCI-C participants </a:t>
            </a:r>
            <a:r>
              <a:rPr lang="en-US" b="1" i="1" u="sng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after</a:t>
            </a:r>
            <a:r>
              <a:rPr lang="en-US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the genotype replacement</a:t>
            </a:r>
          </a:p>
          <a:p>
            <a:pPr marL="182880" indent="-18288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Our deep learning model can provide a group of personalized SNPs that can expectedly stop the AD progression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6706BF-D387-215C-B3CC-02E98AEDBCD0}"/>
              </a:ext>
            </a:extLst>
          </p:cNvPr>
          <p:cNvSpPr txBox="1"/>
          <p:nvPr/>
        </p:nvSpPr>
        <p:spPr>
          <a:xfrm>
            <a:off x="1612798" y="1498656"/>
            <a:ext cx="2887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AA: 27.54.% (57/207)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AG: 72.46% (150/207)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6B1F22-8CD9-0634-5859-FE9E374AABEF}"/>
              </a:ext>
            </a:extLst>
          </p:cNvPr>
          <p:cNvSpPr txBox="1"/>
          <p:nvPr/>
        </p:nvSpPr>
        <p:spPr>
          <a:xfrm rot="16200000">
            <a:off x="790" y="2148826"/>
            <a:ext cx="1808169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Predicted MCI-C participants</a:t>
            </a:r>
          </a:p>
        </p:txBody>
      </p:sp>
    </p:spTree>
    <p:extLst>
      <p:ext uri="{BB962C8B-B14F-4D97-AF65-F5344CB8AC3E}">
        <p14:creationId xmlns:p14="http://schemas.microsoft.com/office/powerpoint/2010/main" val="13349469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5978</TotalTime>
  <Words>403</Words>
  <Application>Microsoft Office PowerPoint</Application>
  <PresentationFormat>Widescreen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Default Design</vt:lpstr>
      <vt:lpstr>Office Theme</vt:lpstr>
      <vt:lpstr>PowerPoint Presentation</vt:lpstr>
      <vt:lpstr>Summary of chromosome 19 research</vt:lpstr>
      <vt:lpstr>Differential contribution of AD-risk SNPs on diagnostic groups</vt:lpstr>
      <vt:lpstr>Predicting the rate of cognitive decline</vt:lpstr>
      <vt:lpstr>Computational CRISPR simulation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Scahill, Samantha L</dc:creator>
  <cp:lastModifiedBy>Bae, Jinhyeong</cp:lastModifiedBy>
  <cp:revision>287</cp:revision>
  <cp:lastPrinted>2019-06-12T19:20:56Z</cp:lastPrinted>
  <dcterms:created xsi:type="dcterms:W3CDTF">2017-12-05T19:51:19Z</dcterms:created>
  <dcterms:modified xsi:type="dcterms:W3CDTF">2023-08-17T18:54:39Z</dcterms:modified>
</cp:coreProperties>
</file>