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8"/>
  </p:notesMasterIdLst>
  <p:handoutMasterIdLst>
    <p:handoutMasterId r:id="rId9"/>
  </p:handoutMasterIdLst>
  <p:sldIdLst>
    <p:sldId id="256" r:id="rId3"/>
    <p:sldId id="359" r:id="rId4"/>
    <p:sldId id="360" r:id="rId5"/>
    <p:sldId id="361" r:id="rId6"/>
    <p:sldId id="363" r:id="rId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0533"/>
    <a:srgbClr val="CCECFF"/>
    <a:srgbClr val="99CCFF"/>
    <a:srgbClr val="CCFFFF"/>
    <a:srgbClr val="0099FF"/>
    <a:srgbClr val="3399FF"/>
    <a:srgbClr val="66CCFF"/>
    <a:srgbClr val="0C23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68445" autoAdjust="0"/>
  </p:normalViewPr>
  <p:slideViewPr>
    <p:cSldViewPr snapToGrid="0">
      <p:cViewPr varScale="1">
        <p:scale>
          <a:sx n="62" d="100"/>
          <a:sy n="62" d="100"/>
        </p:scale>
        <p:origin x="504" y="192"/>
      </p:cViewPr>
      <p:guideLst/>
    </p:cSldViewPr>
  </p:slideViewPr>
  <p:outlineViewPr>
    <p:cViewPr>
      <p:scale>
        <a:sx n="33" d="100"/>
        <a:sy n="33" d="100"/>
      </p:scale>
      <p:origin x="0" y="-27523"/>
    </p:cViewPr>
  </p:outlineViewPr>
  <p:notesTextViewPr>
    <p:cViewPr>
      <p:scale>
        <a:sx n="3" d="2"/>
        <a:sy n="3" d="2"/>
      </p:scale>
      <p:origin x="0" y="0"/>
    </p:cViewPr>
  </p:notesTextViewPr>
  <p:sorterViewPr>
    <p:cViewPr>
      <p:scale>
        <a:sx n="100" d="100"/>
        <a:sy n="100" d="100"/>
      </p:scale>
      <p:origin x="0" y="-3115"/>
    </p:cViewPr>
  </p:sorterViewPr>
  <p:notesViewPr>
    <p:cSldViewPr snapToGrid="0">
      <p:cViewPr varScale="1">
        <p:scale>
          <a:sx n="66" d="100"/>
          <a:sy n="66" d="100"/>
        </p:scale>
        <p:origin x="310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4B359B7-BFC4-4AD4-A053-0E478061A69E}" type="datetimeFigureOut">
              <a:rPr lang="en-US" smtClean="0"/>
              <a:t>8/18/23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9826D61-1F2C-4E92-8181-1D603ACC5DCB}" type="slidenum">
              <a:rPr lang="en-US" smtClean="0"/>
              <a:t>‹#›</a:t>
            </a:fld>
            <a:endParaRPr lang="en-US" dirty="0"/>
          </a:p>
        </p:txBody>
      </p:sp>
    </p:spTree>
    <p:extLst>
      <p:ext uri="{BB962C8B-B14F-4D97-AF65-F5344CB8AC3E}">
        <p14:creationId xmlns:p14="http://schemas.microsoft.com/office/powerpoint/2010/main" val="997447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6E067F1-D140-4293-8129-1B3AA4107C31}" type="datetimeFigureOut">
              <a:rPr lang="en-US" smtClean="0"/>
              <a:t>8/18/23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25542A-9E4E-4CBE-A1BD-CF535B76B973}" type="slidenum">
              <a:rPr lang="en-US" smtClean="0"/>
              <a:t>‹#›</a:t>
            </a:fld>
            <a:endParaRPr lang="en-US" dirty="0"/>
          </a:p>
        </p:txBody>
      </p:sp>
    </p:spTree>
    <p:extLst>
      <p:ext uri="{BB962C8B-B14F-4D97-AF65-F5344CB8AC3E}">
        <p14:creationId xmlns:p14="http://schemas.microsoft.com/office/powerpoint/2010/main" val="2689118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25542A-9E4E-4CBE-A1BD-CF535B76B973}" type="slidenum">
              <a:rPr lang="en-US" smtClean="0"/>
              <a:t>1</a:t>
            </a:fld>
            <a:endParaRPr lang="en-US" dirty="0"/>
          </a:p>
        </p:txBody>
      </p:sp>
    </p:spTree>
    <p:extLst>
      <p:ext uri="{BB962C8B-B14F-4D97-AF65-F5344CB8AC3E}">
        <p14:creationId xmlns:p14="http://schemas.microsoft.com/office/powerpoint/2010/main" val="410704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25542A-9E4E-4CBE-A1BD-CF535B76B973}" type="slidenum">
              <a:rPr lang="en-US" smtClean="0"/>
              <a:t>2</a:t>
            </a:fld>
            <a:endParaRPr lang="en-US" dirty="0"/>
          </a:p>
        </p:txBody>
      </p:sp>
    </p:spTree>
    <p:extLst>
      <p:ext uri="{BB962C8B-B14F-4D97-AF65-F5344CB8AC3E}">
        <p14:creationId xmlns:p14="http://schemas.microsoft.com/office/powerpoint/2010/main" val="2465766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25542A-9E4E-4CBE-A1BD-CF535B76B973}" type="slidenum">
              <a:rPr lang="en-US" smtClean="0"/>
              <a:t>3</a:t>
            </a:fld>
            <a:endParaRPr lang="en-US" dirty="0"/>
          </a:p>
        </p:txBody>
      </p:sp>
    </p:spTree>
    <p:extLst>
      <p:ext uri="{BB962C8B-B14F-4D97-AF65-F5344CB8AC3E}">
        <p14:creationId xmlns:p14="http://schemas.microsoft.com/office/powerpoint/2010/main" val="4030664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25542A-9E4E-4CBE-A1BD-CF535B76B973}" type="slidenum">
              <a:rPr lang="en-US" smtClean="0"/>
              <a:t>4</a:t>
            </a:fld>
            <a:endParaRPr lang="en-US" dirty="0"/>
          </a:p>
        </p:txBody>
      </p:sp>
    </p:spTree>
    <p:extLst>
      <p:ext uri="{BB962C8B-B14F-4D97-AF65-F5344CB8AC3E}">
        <p14:creationId xmlns:p14="http://schemas.microsoft.com/office/powerpoint/2010/main" val="264260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dirty="0"/>
          </a:p>
        </p:txBody>
      </p:sp>
      <p:sp>
        <p:nvSpPr>
          <p:cNvPr id="4" name="Slide Number Placeholder 3"/>
          <p:cNvSpPr>
            <a:spLocks noGrp="1"/>
          </p:cNvSpPr>
          <p:nvPr>
            <p:ph type="sldNum" sz="quarter" idx="5"/>
          </p:nvPr>
        </p:nvSpPr>
        <p:spPr/>
        <p:txBody>
          <a:bodyPr/>
          <a:lstStyle/>
          <a:p>
            <a:fld id="{5F25542A-9E4E-4CBE-A1BD-CF535B76B973}" type="slidenum">
              <a:rPr lang="en-US" smtClean="0"/>
              <a:t>5</a:t>
            </a:fld>
            <a:endParaRPr lang="en-US" dirty="0"/>
          </a:p>
        </p:txBody>
      </p:sp>
    </p:spTree>
    <p:extLst>
      <p:ext uri="{BB962C8B-B14F-4D97-AF65-F5344CB8AC3E}">
        <p14:creationId xmlns:p14="http://schemas.microsoft.com/office/powerpoint/2010/main" val="175257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81" y="2130559"/>
            <a:ext cx="10362847" cy="1469760"/>
          </a:xfrm>
          <a:prstGeom prst="rect">
            <a:avLst/>
          </a:prstGeom>
        </p:spPr>
        <p:txBody>
          <a:bodyPr lIns="19047" tIns="9523" rIns="19047" bIns="9523"/>
          <a:lstStyle/>
          <a:p>
            <a:r>
              <a:rPr lang="en-US" dirty="0"/>
              <a:t>Click to edit Master title style</a:t>
            </a:r>
          </a:p>
        </p:txBody>
      </p:sp>
      <p:sp>
        <p:nvSpPr>
          <p:cNvPr id="3" name="Subtitle 2"/>
          <p:cNvSpPr>
            <a:spLocks noGrp="1"/>
          </p:cNvSpPr>
          <p:nvPr>
            <p:ph type="subTitle" idx="1"/>
          </p:nvPr>
        </p:nvSpPr>
        <p:spPr>
          <a:xfrm>
            <a:off x="1828712" y="3886070"/>
            <a:ext cx="8534576" cy="1752865"/>
          </a:xfrm>
          <a:prstGeom prst="rect">
            <a:avLst/>
          </a:prstGeom>
        </p:spPr>
        <p:txBody>
          <a:bodyPr lIns="19047" tIns="9523" rIns="19047" bIns="9523"/>
          <a:lstStyle>
            <a:lvl1pPr marL="0" indent="0" algn="ctr">
              <a:buNone/>
              <a:defRPr/>
            </a:lvl1pPr>
            <a:lvl2pPr marL="95235" indent="0" algn="ctr">
              <a:buNone/>
              <a:defRPr/>
            </a:lvl2pPr>
            <a:lvl3pPr marL="190470" indent="0" algn="ctr">
              <a:buNone/>
              <a:defRPr/>
            </a:lvl3pPr>
            <a:lvl4pPr marL="285704" indent="0" algn="ctr">
              <a:buNone/>
              <a:defRPr/>
            </a:lvl4pPr>
            <a:lvl5pPr marL="380939" indent="0" algn="ctr">
              <a:buNone/>
              <a:defRPr/>
            </a:lvl5pPr>
            <a:lvl6pPr marL="476174" indent="0" algn="ctr">
              <a:buNone/>
              <a:defRPr/>
            </a:lvl6pPr>
            <a:lvl7pPr marL="571409" indent="0" algn="ctr">
              <a:buNone/>
              <a:defRPr/>
            </a:lvl7pPr>
            <a:lvl8pPr marL="666643" indent="0" algn="ctr">
              <a:buNone/>
              <a:defRPr/>
            </a:lvl8pPr>
            <a:lvl9pPr marL="761878" indent="0" algn="ctr">
              <a:buNone/>
              <a:defRPr/>
            </a:lvl9pPr>
          </a:lstStyle>
          <a:p>
            <a:r>
              <a:rPr lang="en-US" dirty="0"/>
              <a:t>Click to edit Master subtitle style</a:t>
            </a:r>
          </a:p>
        </p:txBody>
      </p:sp>
    </p:spTree>
    <p:extLst>
      <p:ext uri="{BB962C8B-B14F-4D97-AF65-F5344CB8AC3E}">
        <p14:creationId xmlns:p14="http://schemas.microsoft.com/office/powerpoint/2010/main" val="12826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E686AA-D197-4DC9-87E4-22B244C33152}" type="datetimeFigureOut">
              <a:rPr lang="en-US" smtClean="0"/>
              <a:t>8/18/23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1283693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E686AA-D197-4DC9-87E4-22B244C33152}" type="datetimeFigureOut">
              <a:rPr lang="en-US" smtClean="0"/>
              <a:t>8/18/23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2877816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686AA-D197-4DC9-87E4-22B244C33152}" type="datetimeFigureOut">
              <a:rPr lang="en-US" smtClean="0"/>
              <a:t>8/18/23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4022612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E686AA-D197-4DC9-87E4-22B244C33152}" type="datetimeFigureOut">
              <a:rPr lang="en-US" smtClean="0"/>
              <a:t>8/18/23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3821980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E686AA-D197-4DC9-87E4-22B244C33152}" type="datetimeFigureOut">
              <a:rPr lang="en-US" smtClean="0"/>
              <a:t>8/18/23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1313440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686AA-D197-4DC9-87E4-22B244C33152}" type="datetimeFigureOut">
              <a:rPr lang="en-US" smtClean="0"/>
              <a:t>8/18/23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76412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686AA-D197-4DC9-87E4-22B244C33152}" type="datetimeFigureOut">
              <a:rPr lang="en-US" smtClean="0"/>
              <a:t>8/18/23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3909599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6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27" y="284948"/>
            <a:ext cx="10973154" cy="616125"/>
          </a:xfrm>
          <a:prstGeom prst="rect">
            <a:avLst/>
          </a:prstGeom>
          <a:solidFill>
            <a:srgbClr val="A90533"/>
          </a:solidFill>
        </p:spPr>
        <p:txBody>
          <a:bodyPr lIns="19047" tIns="9523" rIns="19047" bIns="9523"/>
          <a:lstStyle>
            <a:lvl1pPr algn="ctr">
              <a:defRPr sz="3200" b="1" baseline="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609428" y="901072"/>
            <a:ext cx="10973153" cy="5245728"/>
          </a:xfrm>
          <a:prstGeom prst="rect">
            <a:avLst/>
          </a:prstGeom>
        </p:spPr>
        <p:txBody>
          <a:bodyPr lIns="19047" tIns="9523" rIns="19047" bIns="9523"/>
          <a:lstStyle>
            <a:lvl1pPr>
              <a:buClr>
                <a:srgbClr val="A90533"/>
              </a:buClr>
              <a:defRPr/>
            </a:lvl1pPr>
            <a:lvl2pPr marL="741363" indent="-284163">
              <a:buClr>
                <a:srgbClr val="B1810B"/>
              </a:buClr>
              <a:buFont typeface="Wingdings" panose="05000000000000000000" pitchFamily="2" charset="2"/>
              <a:buChar char="§"/>
              <a:defRPr/>
            </a:lvl2pPr>
            <a:lvl3pPr>
              <a:buClr>
                <a:srgbClr val="0C2340"/>
              </a:buClr>
              <a:defRPr/>
            </a:lvl3pPr>
            <a:lvl4pPr>
              <a:buClr>
                <a:srgbClr val="A90533"/>
              </a:buClr>
              <a:defRPr/>
            </a:lvl4pPr>
            <a:lvl5pPr>
              <a:buClr>
                <a:srgbClr val="B1810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425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w/subheading">
    <p:spTree>
      <p:nvGrpSpPr>
        <p:cNvPr id="1" name=""/>
        <p:cNvGrpSpPr/>
        <p:nvPr/>
      </p:nvGrpSpPr>
      <p:grpSpPr>
        <a:xfrm>
          <a:off x="0" y="0"/>
          <a:ext cx="0" cy="0"/>
          <a:chOff x="0" y="0"/>
          <a:chExt cx="0" cy="0"/>
        </a:xfrm>
      </p:grpSpPr>
      <p:sp>
        <p:nvSpPr>
          <p:cNvPr id="3" name="Title 1"/>
          <p:cNvSpPr>
            <a:spLocks noGrp="1"/>
          </p:cNvSpPr>
          <p:nvPr>
            <p:ph type="title"/>
          </p:nvPr>
        </p:nvSpPr>
        <p:spPr>
          <a:xfrm>
            <a:off x="609427" y="284948"/>
            <a:ext cx="7563728" cy="616125"/>
          </a:xfrm>
          <a:prstGeom prst="rect">
            <a:avLst/>
          </a:prstGeom>
          <a:solidFill>
            <a:srgbClr val="A90533"/>
          </a:solidFill>
        </p:spPr>
        <p:txBody>
          <a:bodyPr lIns="19047" tIns="9523" rIns="19047" bIns="9523"/>
          <a:lstStyle>
            <a:lvl1pPr marL="182880" algn="l">
              <a:defRPr sz="3200" b="1" baseline="0">
                <a:solidFill>
                  <a:schemeClr val="bg1"/>
                </a:solidFill>
              </a:defRPr>
            </a:lvl1pPr>
          </a:lstStyle>
          <a:p>
            <a:r>
              <a:rPr lang="en-US" dirty="0"/>
              <a:t>Click to edit Master title style</a:t>
            </a:r>
          </a:p>
        </p:txBody>
      </p:sp>
      <p:sp>
        <p:nvSpPr>
          <p:cNvPr id="4" name="Content Placeholder 2"/>
          <p:cNvSpPr>
            <a:spLocks noGrp="1"/>
          </p:cNvSpPr>
          <p:nvPr>
            <p:ph idx="1" hasCustomPrompt="1"/>
          </p:nvPr>
        </p:nvSpPr>
        <p:spPr>
          <a:xfrm>
            <a:off x="609428" y="901072"/>
            <a:ext cx="10973153" cy="5245728"/>
          </a:xfrm>
          <a:prstGeom prst="rect">
            <a:avLst/>
          </a:prstGeom>
        </p:spPr>
        <p:txBody>
          <a:bodyPr lIns="19047" tIns="9523" rIns="19047" bIns="9523"/>
          <a:lstStyle>
            <a:lvl1pPr>
              <a:buClr>
                <a:srgbClr val="A90533"/>
              </a:buClr>
              <a:defRPr/>
            </a:lvl1pPr>
            <a:lvl2pPr marL="741363" indent="-284163">
              <a:buClr>
                <a:srgbClr val="B1810B"/>
              </a:buClr>
              <a:buFont typeface="Wingdings" panose="05000000000000000000" pitchFamily="2" charset="2"/>
              <a:buChar char="§"/>
              <a:defRPr/>
            </a:lvl2pPr>
            <a:lvl3pPr>
              <a:buClr>
                <a:srgbClr val="0C2340"/>
              </a:buClr>
              <a:defRPr/>
            </a:lvl3pPr>
            <a:lvl4pPr>
              <a:buClr>
                <a:srgbClr val="A90533"/>
              </a:buClr>
              <a:defRPr/>
            </a:lvl4pPr>
            <a:lvl5pPr>
              <a:buClr>
                <a:srgbClr val="B1810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9"/>
          <p:cNvSpPr>
            <a:spLocks noGrp="1"/>
          </p:cNvSpPr>
          <p:nvPr>
            <p:ph type="body" sz="quarter" idx="10"/>
          </p:nvPr>
        </p:nvSpPr>
        <p:spPr>
          <a:xfrm>
            <a:off x="8173155" y="284947"/>
            <a:ext cx="3206068" cy="252412"/>
          </a:xfrm>
          <a:prstGeom prst="rect">
            <a:avLst/>
          </a:prstGeom>
        </p:spPr>
        <p:txBody>
          <a:bodyPr>
            <a:noAutofit/>
          </a:bodyPr>
          <a:lstStyle>
            <a:lvl1pPr marL="0" indent="0" algn="r">
              <a:buNone/>
              <a:defRPr sz="1100" b="0" i="0" spc="0" baseline="0">
                <a:solidFill>
                  <a:srgbClr val="A6A6A6"/>
                </a:solidFill>
                <a:latin typeface="Arial"/>
                <a:cs typeface="Arial"/>
              </a:defRPr>
            </a:lvl1pPr>
          </a:lstStyle>
          <a:p>
            <a:pPr lvl="0"/>
            <a:r>
              <a:rPr lang="en-US"/>
              <a:t>Edit Master text styles</a:t>
            </a:r>
          </a:p>
        </p:txBody>
      </p:sp>
    </p:spTree>
    <p:extLst>
      <p:ext uri="{BB962C8B-B14F-4D97-AF65-F5344CB8AC3E}">
        <p14:creationId xmlns:p14="http://schemas.microsoft.com/office/powerpoint/2010/main" val="1479977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48765" y="2208084"/>
            <a:ext cx="10973153" cy="1214385"/>
          </a:xfrm>
          <a:prstGeom prst="rect">
            <a:avLst/>
          </a:prstGeom>
          <a:solidFill>
            <a:srgbClr val="A90533"/>
          </a:solidFill>
        </p:spPr>
        <p:txBody>
          <a:bodyPr lIns="19047" tIns="9523" rIns="19047" bIns="9523"/>
          <a:lstStyle>
            <a:lvl1pPr>
              <a:lnSpc>
                <a:spcPct val="150000"/>
              </a:lnSpc>
              <a:spcBef>
                <a:spcPts val="3000"/>
              </a:spcBef>
              <a:defRPr b="1">
                <a:solidFill>
                  <a:schemeClr val="bg1"/>
                </a:solidFill>
              </a:defRPr>
            </a:lvl1pPr>
          </a:lstStyle>
          <a:p>
            <a:r>
              <a:rPr lang="en-US" dirty="0"/>
              <a:t>Click to edit Closing Slide</a:t>
            </a:r>
          </a:p>
        </p:txBody>
      </p:sp>
    </p:spTree>
    <p:extLst>
      <p:ext uri="{BB962C8B-B14F-4D97-AF65-F5344CB8AC3E}">
        <p14:creationId xmlns:p14="http://schemas.microsoft.com/office/powerpoint/2010/main" val="1792710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E686AA-D197-4DC9-87E4-22B244C33152}" type="datetimeFigureOut">
              <a:rPr lang="en-US" smtClean="0"/>
              <a:t>8/18/23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1655029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686AA-D197-4DC9-87E4-22B244C33152}" type="datetimeFigureOut">
              <a:rPr lang="en-US" smtClean="0"/>
              <a:t>8/18/23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350376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E686AA-D197-4DC9-87E4-22B244C33152}" type="datetimeFigureOut">
              <a:rPr lang="en-US" smtClean="0"/>
              <a:t>8/18/23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79545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E686AA-D197-4DC9-87E4-22B244C33152}" type="datetimeFigureOut">
              <a:rPr lang="en-US" smtClean="0"/>
              <a:t>8/18/23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329673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37"/>
          <p:cNvSpPr txBox="1">
            <a:spLocks noChangeArrowheads="1"/>
          </p:cNvSpPr>
          <p:nvPr userDrawn="1"/>
        </p:nvSpPr>
        <p:spPr bwMode="auto">
          <a:xfrm>
            <a:off x="7373910" y="6318251"/>
            <a:ext cx="4457700" cy="157163"/>
          </a:xfrm>
          <a:prstGeom prst="rect">
            <a:avLst/>
          </a:prstGeom>
          <a:noFill/>
          <a:ln>
            <a:noFill/>
          </a:ln>
        </p:spPr>
        <p:txBody>
          <a:bodyPr lIns="19047" tIns="9523" rIns="19047" bIns="95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900" cap="all" dirty="0">
                <a:solidFill>
                  <a:schemeClr val="bg2"/>
                </a:solidFill>
                <a:latin typeface="Calibri" charset="0"/>
                <a:cs typeface="Calibri" charset="0"/>
              </a:rPr>
              <a:t>Improving Health through</a:t>
            </a:r>
            <a:r>
              <a:rPr lang="en-US" sz="900" cap="all" baseline="0" dirty="0">
                <a:solidFill>
                  <a:schemeClr val="bg2"/>
                </a:solidFill>
                <a:latin typeface="Calibri" charset="0"/>
                <a:cs typeface="Calibri" charset="0"/>
              </a:rPr>
              <a:t> Research</a:t>
            </a:r>
            <a:endParaRPr lang="en-US" sz="900" cap="all" dirty="0">
              <a:solidFill>
                <a:schemeClr val="bg2"/>
              </a:solidFill>
              <a:latin typeface="Calibri" charset="0"/>
              <a:cs typeface="Calibri" charset="0"/>
            </a:endParaRPr>
          </a:p>
        </p:txBody>
      </p:sp>
      <p:sp>
        <p:nvSpPr>
          <p:cNvPr id="1063" name="Line 39"/>
          <p:cNvSpPr>
            <a:spLocks noChangeShapeType="1"/>
          </p:cNvSpPr>
          <p:nvPr userDrawn="1"/>
        </p:nvSpPr>
        <p:spPr bwMode="auto">
          <a:xfrm>
            <a:off x="0" y="6126163"/>
            <a:ext cx="12192000" cy="0"/>
          </a:xfrm>
          <a:prstGeom prst="line">
            <a:avLst/>
          </a:prstGeom>
          <a:noFill/>
          <a:ln w="9525" cap="flat" cmpd="sng" algn="ctr">
            <a:solidFill>
              <a:schemeClr val="accent6">
                <a:lumMod val="75000"/>
              </a:schemeClr>
            </a:solidFill>
            <a:prstDash val="solid"/>
            <a:round/>
            <a:headEnd type="none" w="med" len="med"/>
            <a:tailEnd type="none" w="med" len="med"/>
          </a:ln>
          <a:effectLst/>
        </p:spPr>
        <p:txBody>
          <a:bodyPr lIns="19047" tIns="9523" rIns="19047" bIns="9523"/>
          <a:lstStyle/>
          <a:p>
            <a:pPr eaLnBrk="1" hangingPunct="1">
              <a:defRPr/>
            </a:pPr>
            <a:endParaRPr lang="en-US" sz="1800" dirty="0">
              <a:latin typeface="Arial" charset="0"/>
              <a:ea typeface="+mn-ea"/>
            </a:endParaRPr>
          </a:p>
        </p:txBody>
      </p:sp>
      <p:sp>
        <p:nvSpPr>
          <p:cNvPr id="1028" name="Rectangle 13"/>
          <p:cNvSpPr>
            <a:spLocks noChangeArrowheads="1"/>
          </p:cNvSpPr>
          <p:nvPr userDrawn="1"/>
        </p:nvSpPr>
        <p:spPr bwMode="auto">
          <a:xfrm>
            <a:off x="10366878" y="6484939"/>
            <a:ext cx="1464734" cy="173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9047" tIns="9523" rIns="19047" bIns="9523">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defRPr/>
            </a:pPr>
            <a:r>
              <a:rPr lang="en-US" altLang="en-US" sz="1000" u="sng" dirty="0">
                <a:solidFill>
                  <a:schemeClr val="accent2"/>
                </a:solidFill>
                <a:latin typeface="Calibri" charset="0"/>
              </a:rPr>
              <a:t>indianactsi.org</a:t>
            </a:r>
          </a:p>
        </p:txBody>
      </p:sp>
      <p:pic>
        <p:nvPicPr>
          <p:cNvPr id="7" name="Picture 6" descr="ctsi_ppt.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21680" y="6234907"/>
            <a:ext cx="1581003" cy="55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959217"/>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86" r:id="rId3"/>
    <p:sldLayoutId id="2147483705" r:id="rId4"/>
    <p:sldLayoutId id="2147483706" r:id="rId5"/>
  </p:sldLayoutIdLst>
  <p:txStyles>
    <p:titleStyle>
      <a:lvl1pPr algn="ctr" defTabSz="912813"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defTabSz="912813"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128"/>
        </a:defRPr>
      </a:lvl2pPr>
      <a:lvl3pPr algn="ctr" defTabSz="912813"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128"/>
        </a:defRPr>
      </a:lvl3pPr>
      <a:lvl4pPr algn="ctr" defTabSz="912813"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128"/>
        </a:defRPr>
      </a:lvl4pPr>
      <a:lvl5pPr algn="ctr" defTabSz="912813"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128"/>
        </a:defRPr>
      </a:lvl5pPr>
      <a:lvl6pPr marL="95235" algn="ctr" defTabSz="914320" rtl="0" fontAlgn="base">
        <a:spcBef>
          <a:spcPct val="0"/>
        </a:spcBef>
        <a:spcAft>
          <a:spcPct val="0"/>
        </a:spcAft>
        <a:defRPr sz="4400">
          <a:solidFill>
            <a:schemeClr val="tx2"/>
          </a:solidFill>
          <a:latin typeface="Arial" charset="0"/>
        </a:defRPr>
      </a:lvl6pPr>
      <a:lvl7pPr marL="190470" algn="ctr" defTabSz="914320" rtl="0" fontAlgn="base">
        <a:spcBef>
          <a:spcPct val="0"/>
        </a:spcBef>
        <a:spcAft>
          <a:spcPct val="0"/>
        </a:spcAft>
        <a:defRPr sz="4400">
          <a:solidFill>
            <a:schemeClr val="tx2"/>
          </a:solidFill>
          <a:latin typeface="Arial" charset="0"/>
        </a:defRPr>
      </a:lvl7pPr>
      <a:lvl8pPr marL="285704" algn="ctr" defTabSz="914320" rtl="0" fontAlgn="base">
        <a:spcBef>
          <a:spcPct val="0"/>
        </a:spcBef>
        <a:spcAft>
          <a:spcPct val="0"/>
        </a:spcAft>
        <a:defRPr sz="4400">
          <a:solidFill>
            <a:schemeClr val="tx2"/>
          </a:solidFill>
          <a:latin typeface="Arial" charset="0"/>
        </a:defRPr>
      </a:lvl8pPr>
      <a:lvl9pPr marL="380939" algn="ctr" defTabSz="914320" rtl="0" fontAlgn="base">
        <a:spcBef>
          <a:spcPct val="0"/>
        </a:spcBef>
        <a:spcAft>
          <a:spcPct val="0"/>
        </a:spcAft>
        <a:defRPr sz="4400">
          <a:solidFill>
            <a:schemeClr val="tx2"/>
          </a:solidFill>
          <a:latin typeface="Arial" charset="0"/>
        </a:defRPr>
      </a:lvl9pPr>
    </p:titleStyle>
    <p:bodyStyle>
      <a:lvl1pPr marL="342900" indent="-342900" algn="l" defTabSz="912813"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1363" indent="-284163" algn="l" defTabSz="912813"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1413" indent="-227013" algn="l" defTabSz="912813"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598613" indent="-227013" algn="l" defTabSz="912813"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5813" indent="-227013" algn="l" defTabSz="912813"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152372" indent="-228497" algn="l" defTabSz="914320" rtl="0" fontAlgn="base">
        <a:spcBef>
          <a:spcPct val="20000"/>
        </a:spcBef>
        <a:spcAft>
          <a:spcPct val="0"/>
        </a:spcAft>
        <a:buChar char="»"/>
        <a:defRPr sz="2000">
          <a:solidFill>
            <a:schemeClr val="tx1"/>
          </a:solidFill>
          <a:latin typeface="+mn-lt"/>
        </a:defRPr>
      </a:lvl6pPr>
      <a:lvl7pPr marL="2247607" indent="-228497" algn="l" defTabSz="914320" rtl="0" fontAlgn="base">
        <a:spcBef>
          <a:spcPct val="20000"/>
        </a:spcBef>
        <a:spcAft>
          <a:spcPct val="0"/>
        </a:spcAft>
        <a:buChar char="»"/>
        <a:defRPr sz="2000">
          <a:solidFill>
            <a:schemeClr val="tx1"/>
          </a:solidFill>
          <a:latin typeface="+mn-lt"/>
        </a:defRPr>
      </a:lvl7pPr>
      <a:lvl8pPr marL="2342841" indent="-228497" algn="l" defTabSz="914320" rtl="0" fontAlgn="base">
        <a:spcBef>
          <a:spcPct val="20000"/>
        </a:spcBef>
        <a:spcAft>
          <a:spcPct val="0"/>
        </a:spcAft>
        <a:buChar char="»"/>
        <a:defRPr sz="2000">
          <a:solidFill>
            <a:schemeClr val="tx1"/>
          </a:solidFill>
          <a:latin typeface="+mn-lt"/>
        </a:defRPr>
      </a:lvl8pPr>
      <a:lvl9pPr marL="2438076" indent="-228497" algn="l" defTabSz="914320" rtl="0" fontAlgn="base">
        <a:spcBef>
          <a:spcPct val="20000"/>
        </a:spcBef>
        <a:spcAft>
          <a:spcPct val="0"/>
        </a:spcAft>
        <a:buChar char="»"/>
        <a:defRPr sz="2000">
          <a:solidFill>
            <a:schemeClr val="tx1"/>
          </a:solidFill>
          <a:latin typeface="+mn-lt"/>
        </a:defRPr>
      </a:lvl9pPr>
    </p:bodyStyle>
    <p:otherStyle>
      <a:defPPr>
        <a:defRPr lang="en-US"/>
      </a:defPPr>
      <a:lvl1pPr marL="0" algn="l" defTabSz="190470" rtl="0" eaLnBrk="1" latinLnBrk="0" hangingPunct="1">
        <a:defRPr sz="400" kern="1200">
          <a:solidFill>
            <a:schemeClr val="tx1"/>
          </a:solidFill>
          <a:latin typeface="+mn-lt"/>
          <a:ea typeface="+mn-ea"/>
          <a:cs typeface="+mn-cs"/>
        </a:defRPr>
      </a:lvl1pPr>
      <a:lvl2pPr marL="95235" algn="l" defTabSz="190470" rtl="0" eaLnBrk="1" latinLnBrk="0" hangingPunct="1">
        <a:defRPr sz="400" kern="1200">
          <a:solidFill>
            <a:schemeClr val="tx1"/>
          </a:solidFill>
          <a:latin typeface="+mn-lt"/>
          <a:ea typeface="+mn-ea"/>
          <a:cs typeface="+mn-cs"/>
        </a:defRPr>
      </a:lvl2pPr>
      <a:lvl3pPr marL="190470" algn="l" defTabSz="190470" rtl="0" eaLnBrk="1" latinLnBrk="0" hangingPunct="1">
        <a:defRPr sz="400" kern="1200">
          <a:solidFill>
            <a:schemeClr val="tx1"/>
          </a:solidFill>
          <a:latin typeface="+mn-lt"/>
          <a:ea typeface="+mn-ea"/>
          <a:cs typeface="+mn-cs"/>
        </a:defRPr>
      </a:lvl3pPr>
      <a:lvl4pPr marL="285704" algn="l" defTabSz="190470" rtl="0" eaLnBrk="1" latinLnBrk="0" hangingPunct="1">
        <a:defRPr sz="400" kern="1200">
          <a:solidFill>
            <a:schemeClr val="tx1"/>
          </a:solidFill>
          <a:latin typeface="+mn-lt"/>
          <a:ea typeface="+mn-ea"/>
          <a:cs typeface="+mn-cs"/>
        </a:defRPr>
      </a:lvl4pPr>
      <a:lvl5pPr marL="380939" algn="l" defTabSz="190470" rtl="0" eaLnBrk="1" latinLnBrk="0" hangingPunct="1">
        <a:defRPr sz="400" kern="1200">
          <a:solidFill>
            <a:schemeClr val="tx1"/>
          </a:solidFill>
          <a:latin typeface="+mn-lt"/>
          <a:ea typeface="+mn-ea"/>
          <a:cs typeface="+mn-cs"/>
        </a:defRPr>
      </a:lvl5pPr>
      <a:lvl6pPr marL="476174" algn="l" defTabSz="190470" rtl="0" eaLnBrk="1" latinLnBrk="0" hangingPunct="1">
        <a:defRPr sz="400" kern="1200">
          <a:solidFill>
            <a:schemeClr val="tx1"/>
          </a:solidFill>
          <a:latin typeface="+mn-lt"/>
          <a:ea typeface="+mn-ea"/>
          <a:cs typeface="+mn-cs"/>
        </a:defRPr>
      </a:lvl6pPr>
      <a:lvl7pPr marL="571409" algn="l" defTabSz="190470" rtl="0" eaLnBrk="1" latinLnBrk="0" hangingPunct="1">
        <a:defRPr sz="400" kern="1200">
          <a:solidFill>
            <a:schemeClr val="tx1"/>
          </a:solidFill>
          <a:latin typeface="+mn-lt"/>
          <a:ea typeface="+mn-ea"/>
          <a:cs typeface="+mn-cs"/>
        </a:defRPr>
      </a:lvl7pPr>
      <a:lvl8pPr marL="666643" algn="l" defTabSz="190470" rtl="0" eaLnBrk="1" latinLnBrk="0" hangingPunct="1">
        <a:defRPr sz="400" kern="1200">
          <a:solidFill>
            <a:schemeClr val="tx1"/>
          </a:solidFill>
          <a:latin typeface="+mn-lt"/>
          <a:ea typeface="+mn-ea"/>
          <a:cs typeface="+mn-cs"/>
        </a:defRPr>
      </a:lvl8pPr>
      <a:lvl9pPr marL="761878" algn="l" defTabSz="190470" rtl="0" eaLnBrk="1" latinLnBrk="0" hangingPunct="1">
        <a:defRPr sz="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686AA-D197-4DC9-87E4-22B244C33152}" type="datetimeFigureOut">
              <a:rPr lang="en-US" smtClean="0"/>
              <a:t>8/18/23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FA912-7305-420C-A467-1AF4AA7B297E}" type="slidenum">
              <a:rPr lang="en-US" smtClean="0"/>
              <a:t>‹#›</a:t>
            </a:fld>
            <a:endParaRPr lang="en-US" dirty="0"/>
          </a:p>
        </p:txBody>
      </p:sp>
    </p:spTree>
    <p:extLst>
      <p:ext uri="{BB962C8B-B14F-4D97-AF65-F5344CB8AC3E}">
        <p14:creationId xmlns:p14="http://schemas.microsoft.com/office/powerpoint/2010/main" val="387282875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75134" y="2111681"/>
            <a:ext cx="8946525" cy="110895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ctr">
              <a:lnSpc>
                <a:spcPct val="200000"/>
              </a:lnSpc>
              <a:spcBef>
                <a:spcPts val="0"/>
              </a:spcBef>
              <a:spcAft>
                <a:spcPts val="800"/>
              </a:spcAft>
            </a:pPr>
            <a:r>
              <a:rPr lang="en-US" sz="1800" b="1" dirty="0">
                <a:solidFill>
                  <a:srgbClr val="A90533"/>
                </a:solidFill>
                <a:effectLst/>
                <a:latin typeface="Arial" panose="020B0604020202020204" pitchFamily="34" charset="0"/>
                <a:ea typeface="Calibri" panose="020F0502020204030204" pitchFamily="34" charset="0"/>
                <a:cs typeface="Times New Roman" panose="02020603050405020304" pitchFamily="18" charset="0"/>
              </a:rPr>
              <a:t>Up and down Regulation of Aldehyde Expression by External and Internal Mechanisms and their Therapeutic Value in EAE Mice</a:t>
            </a:r>
            <a:endParaRPr lang="en-US" sz="1800" dirty="0">
              <a:solidFill>
                <a:srgbClr val="A9053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ubtitle 2"/>
          <p:cNvSpPr txBox="1">
            <a:spLocks/>
          </p:cNvSpPr>
          <p:nvPr/>
        </p:nvSpPr>
        <p:spPr>
          <a:xfrm>
            <a:off x="573879" y="679485"/>
            <a:ext cx="11044236" cy="8490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4000" b="1" dirty="0">
                <a:solidFill>
                  <a:srgbClr val="0C2340"/>
                </a:solidFill>
              </a:rPr>
              <a:t>Indiana Clinical and Translational Sciences Institute</a:t>
            </a:r>
          </a:p>
          <a:p>
            <a:pPr>
              <a:spcBef>
                <a:spcPts val="0"/>
              </a:spcBef>
            </a:pPr>
            <a:endParaRPr lang="en-US" sz="2000" b="1" dirty="0">
              <a:solidFill>
                <a:srgbClr val="0C2340"/>
              </a:solidFill>
            </a:endParaRPr>
          </a:p>
        </p:txBody>
      </p:sp>
      <p:cxnSp>
        <p:nvCxnSpPr>
          <p:cNvPr id="8" name="Straight Connector 7"/>
          <p:cNvCxnSpPr/>
          <p:nvPr/>
        </p:nvCxnSpPr>
        <p:spPr>
          <a:xfrm flipV="1">
            <a:off x="0" y="4592411"/>
            <a:ext cx="12192000" cy="35780"/>
          </a:xfrm>
          <a:prstGeom prst="line">
            <a:avLst/>
          </a:prstGeom>
          <a:ln w="63500">
            <a:solidFill>
              <a:srgbClr val="0C234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3580249" y="4826037"/>
            <a:ext cx="5031501" cy="1750249"/>
          </a:xfrm>
          <a:prstGeom prst="rect">
            <a:avLst/>
          </a:prstGeom>
        </p:spPr>
      </p:pic>
      <p:sp>
        <p:nvSpPr>
          <p:cNvPr id="6" name="Title 1"/>
          <p:cNvSpPr txBox="1">
            <a:spLocks/>
          </p:cNvSpPr>
          <p:nvPr/>
        </p:nvSpPr>
        <p:spPr>
          <a:xfrm>
            <a:off x="1622734" y="3675347"/>
            <a:ext cx="8946525" cy="5877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800" dirty="0">
              <a:solidFill>
                <a:srgbClr val="A90533"/>
              </a:solidFill>
              <a:latin typeface="+mn-lt"/>
            </a:endParaRPr>
          </a:p>
        </p:txBody>
      </p:sp>
      <p:sp>
        <p:nvSpPr>
          <p:cNvPr id="2" name="TextBox 1"/>
          <p:cNvSpPr txBox="1"/>
          <p:nvPr/>
        </p:nvSpPr>
        <p:spPr>
          <a:xfrm>
            <a:off x="5444631" y="3466616"/>
            <a:ext cx="1302729" cy="646331"/>
          </a:xfrm>
          <a:prstGeom prst="rect">
            <a:avLst/>
          </a:prstGeom>
          <a:noFill/>
        </p:spPr>
        <p:txBody>
          <a:bodyPr wrap="none" rtlCol="0">
            <a:spAutoFit/>
          </a:bodyPr>
          <a:lstStyle/>
          <a:p>
            <a:endParaRPr lang="en-US" dirty="0">
              <a:solidFill>
                <a:srgbClr val="A90533"/>
              </a:solidFill>
            </a:endParaRPr>
          </a:p>
          <a:p>
            <a:pPr algn="ctr"/>
            <a:r>
              <a:rPr lang="en-US" dirty="0">
                <a:solidFill>
                  <a:srgbClr val="A90533"/>
                </a:solidFill>
              </a:rPr>
              <a:t>Anna Alford</a:t>
            </a:r>
          </a:p>
        </p:txBody>
      </p:sp>
      <p:sp>
        <p:nvSpPr>
          <p:cNvPr id="10" name="Subtitle 2"/>
          <p:cNvSpPr txBox="1">
            <a:spLocks/>
          </p:cNvSpPr>
          <p:nvPr/>
        </p:nvSpPr>
        <p:spPr>
          <a:xfrm>
            <a:off x="726278" y="1477712"/>
            <a:ext cx="11044236" cy="8490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4000" b="1" dirty="0">
                <a:solidFill>
                  <a:srgbClr val="0C2340"/>
                </a:solidFill>
              </a:rPr>
              <a:t>2023 Annual Meeting </a:t>
            </a:r>
            <a:endParaRPr lang="en-US" sz="2000" b="1" dirty="0">
              <a:solidFill>
                <a:srgbClr val="0C2340"/>
              </a:solidFill>
            </a:endParaRPr>
          </a:p>
        </p:txBody>
      </p:sp>
    </p:spTree>
    <p:extLst>
      <p:ext uri="{BB962C8B-B14F-4D97-AF65-F5344CB8AC3E}">
        <p14:creationId xmlns:p14="http://schemas.microsoft.com/office/powerpoint/2010/main" val="841745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what we found</a:t>
            </a:r>
          </a:p>
        </p:txBody>
      </p:sp>
      <p:sp>
        <p:nvSpPr>
          <p:cNvPr id="3" name="Content Placeholder 2"/>
          <p:cNvSpPr>
            <a:spLocks noGrp="1"/>
          </p:cNvSpPr>
          <p:nvPr>
            <p:ph idx="1"/>
          </p:nvPr>
        </p:nvSpPr>
        <p:spPr>
          <a:xfrm>
            <a:off x="609428" y="1128889"/>
            <a:ext cx="7504057" cy="4775200"/>
          </a:xfrm>
        </p:spPr>
        <p:txBody>
          <a:bodyPr/>
          <a:lstStyle/>
          <a:p>
            <a:pPr marL="457200" indent="-457200">
              <a:buFont typeface="Arial" panose="020B0604020202020204" pitchFamily="34" charset="0"/>
              <a:buChar char="•"/>
            </a:pPr>
            <a:r>
              <a:rPr lang="en-US" sz="2300" dirty="0"/>
              <a:t>We are the first to use mice genetically deficient in ALDH2 to examine the impact of endogenous acrolein scavenging on EAE symptom severity. </a:t>
            </a:r>
          </a:p>
          <a:p>
            <a:pPr marL="457200" indent="-457200">
              <a:buFont typeface="Arial" panose="020B0604020202020204" pitchFamily="34" charset="0"/>
              <a:buChar char="•"/>
            </a:pPr>
            <a:r>
              <a:rPr lang="en-US" sz="2300" dirty="0"/>
              <a:t>We have shown that up- and down-regulation of ALDH2 in ALDH2*2 mice has significant effects on disease severity, bolstering previous findings marking acrolein as a key pathological hallmark of the disease.</a:t>
            </a:r>
          </a:p>
          <a:p>
            <a:pPr marL="457200" indent="-457200">
              <a:buFont typeface="Arial" panose="020B0604020202020204" pitchFamily="34" charset="0"/>
              <a:buChar char="•"/>
            </a:pPr>
            <a:r>
              <a:rPr lang="en-US" sz="2300" dirty="0"/>
              <a:t>These findings are expected to reinforce and expand the possible therapeutic targets of anti-aldehyde treatments to achieve neuroprotection for diseases such as Multiple Sclerosis.</a:t>
            </a:r>
          </a:p>
          <a:p>
            <a:endParaRPr lang="en-US" sz="2300" dirty="0"/>
          </a:p>
        </p:txBody>
      </p:sp>
      <p:pic>
        <p:nvPicPr>
          <p:cNvPr id="8" name="Picture 4" descr="Details are in the caption following the image">
            <a:extLst>
              <a:ext uri="{FF2B5EF4-FFF2-40B4-BE49-F238E27FC236}">
                <a16:creationId xmlns:a16="http://schemas.microsoft.com/office/drawing/2014/main" id="{ECC16A4A-42A7-0DCB-5CEB-0D97D2355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4494" y="941694"/>
            <a:ext cx="2248525" cy="49746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5413670-EDD3-384F-010F-A8C97367F752}"/>
              </a:ext>
            </a:extLst>
          </p:cNvPr>
          <p:cNvSpPr/>
          <p:nvPr/>
        </p:nvSpPr>
        <p:spPr>
          <a:xfrm rot="5400000">
            <a:off x="8988072" y="3071657"/>
            <a:ext cx="4572000" cy="230832"/>
          </a:xfrm>
          <a:prstGeom prst="rect">
            <a:avLst/>
          </a:prstGeom>
        </p:spPr>
        <p:txBody>
          <a:bodyPr>
            <a:spAutoFit/>
          </a:bodyPr>
          <a:lstStyle/>
          <a:p>
            <a:r>
              <a:rPr lang="en-US" sz="900" dirty="0"/>
              <a:t>https://</a:t>
            </a:r>
            <a:r>
              <a:rPr lang="en-US" sz="900" dirty="0" err="1"/>
              <a:t>www.ncbi.nlm.nih.gov</a:t>
            </a:r>
            <a:r>
              <a:rPr lang="en-US" sz="900" dirty="0"/>
              <a:t>/</a:t>
            </a:r>
            <a:r>
              <a:rPr lang="en-US" sz="900" dirty="0" err="1"/>
              <a:t>pmc</a:t>
            </a:r>
            <a:r>
              <a:rPr lang="en-US" sz="900" dirty="0"/>
              <a:t>/articles/PMC3517031/</a:t>
            </a:r>
          </a:p>
        </p:txBody>
      </p:sp>
    </p:spTree>
    <p:extLst>
      <p:ext uri="{BB962C8B-B14F-4D97-AF65-F5344CB8AC3E}">
        <p14:creationId xmlns:p14="http://schemas.microsoft.com/office/powerpoint/2010/main" val="1815115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how we did it</a:t>
            </a:r>
          </a:p>
        </p:txBody>
      </p:sp>
      <p:sp>
        <p:nvSpPr>
          <p:cNvPr id="3" name="Content Placeholder 2"/>
          <p:cNvSpPr>
            <a:spLocks noGrp="1"/>
          </p:cNvSpPr>
          <p:nvPr>
            <p:ph idx="1"/>
          </p:nvPr>
        </p:nvSpPr>
        <p:spPr>
          <a:xfrm>
            <a:off x="609427" y="1128889"/>
            <a:ext cx="6313887" cy="4775200"/>
          </a:xfrm>
        </p:spPr>
        <p:txBody>
          <a:bodyPr/>
          <a:lstStyle/>
          <a:p>
            <a:pPr marL="457200" indent="-457200">
              <a:buFont typeface="Arial" panose="020B0604020202020204" pitchFamily="34" charset="0"/>
              <a:buChar char="•"/>
            </a:pPr>
            <a:r>
              <a:rPr lang="en-US" sz="2200" dirty="0"/>
              <a:t>We used three acrolein scavengers to mitigate behavioral deficits in EAE mice. Their levels of acrolein and myeloperoxidase (MPO) were measured by immunohistochemistry. </a:t>
            </a:r>
          </a:p>
          <a:p>
            <a:pPr marL="457200" indent="-457200">
              <a:buFont typeface="Arial" panose="020B0604020202020204" pitchFamily="34" charset="0"/>
              <a:buChar char="•"/>
            </a:pPr>
            <a:r>
              <a:rPr lang="en-US" sz="2200" dirty="0"/>
              <a:t>To assess behavioral deficits, motor function was determined using a 5-point system. Mechanical hyperreflexia indicating neuropathic pain was evaluated using on Frey filaments. </a:t>
            </a:r>
          </a:p>
          <a:p>
            <a:pPr marL="457200" indent="-457200">
              <a:buFont typeface="Arial" panose="020B0604020202020204" pitchFamily="34" charset="0"/>
              <a:buChar char="•"/>
            </a:pPr>
            <a:r>
              <a:rPr lang="en-US" sz="2200" dirty="0"/>
              <a:t>ALDH2 was down-regulated through a genetically modified mouse model (ALDH2*2), a clinically-relevant genotype prevalent in East Asian populations. Finally, alda-1 was employed as an ALDH2-activator </a:t>
            </a:r>
          </a:p>
        </p:txBody>
      </p:sp>
      <p:pic>
        <p:nvPicPr>
          <p:cNvPr id="4" name="Picture 3">
            <a:extLst>
              <a:ext uri="{FF2B5EF4-FFF2-40B4-BE49-F238E27FC236}">
                <a16:creationId xmlns:a16="http://schemas.microsoft.com/office/drawing/2014/main" id="{1AB042B2-CE0B-A84D-1931-E8723DCC4F20}"/>
              </a:ext>
            </a:extLst>
          </p:cNvPr>
          <p:cNvPicPr>
            <a:picLocks noChangeAspect="1"/>
          </p:cNvPicPr>
          <p:nvPr/>
        </p:nvPicPr>
        <p:blipFill rotWithShape="1">
          <a:blip r:embed="rId3"/>
          <a:srcRect b="5584"/>
          <a:stretch/>
        </p:blipFill>
        <p:spPr>
          <a:xfrm>
            <a:off x="7413168" y="3618089"/>
            <a:ext cx="4278224" cy="2032851"/>
          </a:xfrm>
          <a:prstGeom prst="rect">
            <a:avLst/>
          </a:prstGeom>
        </p:spPr>
      </p:pic>
      <p:sp>
        <p:nvSpPr>
          <p:cNvPr id="5" name="Subtitle 2">
            <a:extLst>
              <a:ext uri="{FF2B5EF4-FFF2-40B4-BE49-F238E27FC236}">
                <a16:creationId xmlns:a16="http://schemas.microsoft.com/office/drawing/2014/main" id="{A5A004A7-A57A-7350-9D98-63F80A79A8FB}"/>
              </a:ext>
            </a:extLst>
          </p:cNvPr>
          <p:cNvSpPr txBox="1">
            <a:spLocks/>
          </p:cNvSpPr>
          <p:nvPr/>
        </p:nvSpPr>
        <p:spPr>
          <a:xfrm>
            <a:off x="7516242" y="5652256"/>
            <a:ext cx="4278223" cy="369332"/>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r>
              <a:rPr lang="en-US" sz="1200" dirty="0">
                <a:latin typeface="Calibri" panose="020F0502020204030204" pitchFamily="34" charset="0"/>
                <a:cs typeface="Calibri" panose="020F0502020204030204" pitchFamily="34" charset="0"/>
              </a:rPr>
              <a:t>Fig 2: The effect of functional regulation of ALDH2 on levels of acrolein and MPO in spinal cord white matter</a:t>
            </a:r>
          </a:p>
        </p:txBody>
      </p:sp>
      <p:sp>
        <p:nvSpPr>
          <p:cNvPr id="6" name="Subtitle 2">
            <a:extLst>
              <a:ext uri="{FF2B5EF4-FFF2-40B4-BE49-F238E27FC236}">
                <a16:creationId xmlns:a16="http://schemas.microsoft.com/office/drawing/2014/main" id="{99C911FC-9222-2AC8-17BD-358475264452}"/>
              </a:ext>
            </a:extLst>
          </p:cNvPr>
          <p:cNvSpPr txBox="1">
            <a:spLocks/>
          </p:cNvSpPr>
          <p:nvPr/>
        </p:nvSpPr>
        <p:spPr>
          <a:xfrm>
            <a:off x="7586036" y="3248099"/>
            <a:ext cx="3923963" cy="738664"/>
          </a:xfrm>
          <a:prstGeom prst="rect">
            <a:avLst/>
          </a:prstGeom>
        </p:spPr>
        <p:txBody>
          <a:bodyPr lIns="19047" tIns="9523" rIns="19047" bIns="9523"/>
          <a:lstStyle>
            <a:lvl1pPr marL="342900" indent="-342900" algn="l" defTabSz="912813" rtl="0" eaLnBrk="0" fontAlgn="base" hangingPunct="0">
              <a:spcBef>
                <a:spcPct val="20000"/>
              </a:spcBef>
              <a:spcAft>
                <a:spcPct val="0"/>
              </a:spcAft>
              <a:buClr>
                <a:srgbClr val="A90533"/>
              </a:buClr>
              <a:buChar char="•"/>
              <a:defRPr sz="3200">
                <a:solidFill>
                  <a:schemeClr val="tx1"/>
                </a:solidFill>
                <a:latin typeface="+mn-lt"/>
                <a:ea typeface="MS PGothic" panose="020B0600070205080204" pitchFamily="34" charset="-128"/>
                <a:cs typeface="ＭＳ Ｐゴシック" charset="-128"/>
              </a:defRPr>
            </a:lvl1pPr>
            <a:lvl2pPr marL="741363" indent="-284163" algn="l" defTabSz="912813" rtl="0" eaLnBrk="0" fontAlgn="base" hangingPunct="0">
              <a:spcBef>
                <a:spcPct val="20000"/>
              </a:spcBef>
              <a:spcAft>
                <a:spcPct val="0"/>
              </a:spcAft>
              <a:buClr>
                <a:srgbClr val="B1810B"/>
              </a:buClr>
              <a:buFont typeface="Wingdings" panose="05000000000000000000" pitchFamily="2" charset="2"/>
              <a:buChar char="§"/>
              <a:defRPr sz="2800">
                <a:solidFill>
                  <a:schemeClr val="tx1"/>
                </a:solidFill>
                <a:latin typeface="+mn-lt"/>
                <a:ea typeface="MS PGothic" panose="020B0600070205080204" pitchFamily="34" charset="-128"/>
              </a:defRPr>
            </a:lvl2pPr>
            <a:lvl3pPr marL="1141413" indent="-227013" algn="l" defTabSz="912813" rtl="0" eaLnBrk="0" fontAlgn="base" hangingPunct="0">
              <a:spcBef>
                <a:spcPct val="20000"/>
              </a:spcBef>
              <a:spcAft>
                <a:spcPct val="0"/>
              </a:spcAft>
              <a:buClr>
                <a:srgbClr val="0C2340"/>
              </a:buClr>
              <a:buChar char="•"/>
              <a:defRPr sz="2400">
                <a:solidFill>
                  <a:schemeClr val="tx1"/>
                </a:solidFill>
                <a:latin typeface="+mn-lt"/>
                <a:ea typeface="MS PGothic" panose="020B0600070205080204" pitchFamily="34" charset="-128"/>
              </a:defRPr>
            </a:lvl3pPr>
            <a:lvl4pPr marL="1598613" indent="-227013" algn="l" defTabSz="912813" rtl="0" eaLnBrk="0" fontAlgn="base" hangingPunct="0">
              <a:spcBef>
                <a:spcPct val="20000"/>
              </a:spcBef>
              <a:spcAft>
                <a:spcPct val="0"/>
              </a:spcAft>
              <a:buClr>
                <a:srgbClr val="A90533"/>
              </a:buClr>
              <a:buChar char="–"/>
              <a:defRPr sz="2000">
                <a:solidFill>
                  <a:schemeClr val="tx1"/>
                </a:solidFill>
                <a:latin typeface="+mn-lt"/>
                <a:ea typeface="MS PGothic" panose="020B0600070205080204" pitchFamily="34" charset="-128"/>
              </a:defRPr>
            </a:lvl4pPr>
            <a:lvl5pPr marL="2055813" indent="-227013" algn="l" defTabSz="912813" rtl="0" eaLnBrk="0" fontAlgn="base" hangingPunct="0">
              <a:spcBef>
                <a:spcPct val="20000"/>
              </a:spcBef>
              <a:spcAft>
                <a:spcPct val="0"/>
              </a:spcAft>
              <a:buClr>
                <a:srgbClr val="B1810B"/>
              </a:buClr>
              <a:buChar char="»"/>
              <a:defRPr sz="2000">
                <a:solidFill>
                  <a:schemeClr val="tx1"/>
                </a:solidFill>
                <a:latin typeface="+mn-lt"/>
                <a:ea typeface="MS PGothic" panose="020B0600070205080204" pitchFamily="34" charset="-128"/>
              </a:defRPr>
            </a:lvl5pPr>
            <a:lvl6pPr marL="2152372" indent="-228497" algn="l" defTabSz="914320" rtl="0" fontAlgn="base">
              <a:spcBef>
                <a:spcPct val="20000"/>
              </a:spcBef>
              <a:spcAft>
                <a:spcPct val="0"/>
              </a:spcAft>
              <a:buChar char="»"/>
              <a:defRPr sz="2000">
                <a:solidFill>
                  <a:schemeClr val="tx1"/>
                </a:solidFill>
                <a:latin typeface="+mn-lt"/>
              </a:defRPr>
            </a:lvl6pPr>
            <a:lvl7pPr marL="2247607" indent="-228497" algn="l" defTabSz="914320" rtl="0" fontAlgn="base">
              <a:spcBef>
                <a:spcPct val="20000"/>
              </a:spcBef>
              <a:spcAft>
                <a:spcPct val="0"/>
              </a:spcAft>
              <a:buChar char="»"/>
              <a:defRPr sz="2000">
                <a:solidFill>
                  <a:schemeClr val="tx1"/>
                </a:solidFill>
                <a:latin typeface="+mn-lt"/>
              </a:defRPr>
            </a:lvl7pPr>
            <a:lvl8pPr marL="2342841" indent="-228497" algn="l" defTabSz="914320" rtl="0" fontAlgn="base">
              <a:spcBef>
                <a:spcPct val="20000"/>
              </a:spcBef>
              <a:spcAft>
                <a:spcPct val="0"/>
              </a:spcAft>
              <a:buChar char="»"/>
              <a:defRPr sz="2000">
                <a:solidFill>
                  <a:schemeClr val="tx1"/>
                </a:solidFill>
                <a:latin typeface="+mn-lt"/>
              </a:defRPr>
            </a:lvl8pPr>
            <a:lvl9pPr marL="2438076" indent="-228497" algn="l" defTabSz="914320" rtl="0" fontAlgn="base">
              <a:spcBef>
                <a:spcPct val="20000"/>
              </a:spcBef>
              <a:spcAft>
                <a:spcPct val="0"/>
              </a:spcAft>
              <a:buChar char="»"/>
              <a:defRPr sz="2000">
                <a:solidFill>
                  <a:schemeClr val="tx1"/>
                </a:solidFill>
                <a:latin typeface="+mn-lt"/>
              </a:defRPr>
            </a:lvl9pPr>
          </a:lstStyle>
          <a:p>
            <a:pPr marL="0" indent="0" algn="ctr">
              <a:buNone/>
            </a:pPr>
            <a:r>
              <a:rPr lang="en-US" sz="1200" b="1" kern="0" dirty="0">
                <a:solidFill>
                  <a:schemeClr val="accent2"/>
                </a:solidFill>
              </a:rPr>
              <a:t>Fig 1: Modulation of ALDH2 activity results in correspondent changes in motor and sensory behavioral deficits</a:t>
            </a:r>
          </a:p>
        </p:txBody>
      </p:sp>
      <p:pic>
        <p:nvPicPr>
          <p:cNvPr id="7" name="Picture 6">
            <a:extLst>
              <a:ext uri="{FF2B5EF4-FFF2-40B4-BE49-F238E27FC236}">
                <a16:creationId xmlns:a16="http://schemas.microsoft.com/office/drawing/2014/main" id="{BD20FA5A-8399-F81B-58B0-186D6FA768C2}"/>
              </a:ext>
            </a:extLst>
          </p:cNvPr>
          <p:cNvPicPr>
            <a:picLocks noChangeAspect="1"/>
          </p:cNvPicPr>
          <p:nvPr/>
        </p:nvPicPr>
        <p:blipFill rotWithShape="1">
          <a:blip r:embed="rId4"/>
          <a:srcRect b="4974"/>
          <a:stretch/>
        </p:blipFill>
        <p:spPr>
          <a:xfrm>
            <a:off x="7350811" y="1152004"/>
            <a:ext cx="4394411" cy="2087907"/>
          </a:xfrm>
          <a:prstGeom prst="rect">
            <a:avLst/>
          </a:prstGeom>
        </p:spPr>
      </p:pic>
    </p:spTree>
    <p:extLst>
      <p:ext uri="{BB962C8B-B14F-4D97-AF65-F5344CB8AC3E}">
        <p14:creationId xmlns:p14="http://schemas.microsoft.com/office/powerpoint/2010/main" val="3204201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implications for patients or the community/next steps</a:t>
            </a:r>
          </a:p>
        </p:txBody>
      </p:sp>
      <p:sp>
        <p:nvSpPr>
          <p:cNvPr id="3" name="Content Placeholder 2"/>
          <p:cNvSpPr>
            <a:spLocks noGrp="1"/>
          </p:cNvSpPr>
          <p:nvPr>
            <p:ph idx="1"/>
          </p:nvPr>
        </p:nvSpPr>
        <p:spPr>
          <a:xfrm>
            <a:off x="609428" y="1128889"/>
            <a:ext cx="10973153" cy="4775200"/>
          </a:xfrm>
        </p:spPr>
        <p:txBody>
          <a:bodyPr/>
          <a:lstStyle/>
          <a:p>
            <a:pPr marL="457200" indent="-457200">
              <a:buFont typeface="Arial" panose="020B0604020202020204" pitchFamily="34" charset="0"/>
              <a:buChar char="•"/>
            </a:pPr>
            <a:r>
              <a:rPr lang="en-US" sz="2400" dirty="0"/>
              <a:t>While acrolein-scavenging has shown great success in decreasing symptom severity in EAE mice, there has been hesitation bringing this approach to human trials due to the potential side effects of known acrolein-scavenging drugs such as hydralazine. </a:t>
            </a:r>
          </a:p>
          <a:p>
            <a:pPr marL="457200" indent="-457200">
              <a:buFont typeface="Arial" panose="020B0604020202020204" pitchFamily="34" charset="0"/>
              <a:buChar char="•"/>
            </a:pPr>
            <a:r>
              <a:rPr lang="en-US" sz="2400" dirty="0"/>
              <a:t>Our study represents a novel and safer approach to scavenging acrolein through endogenous mechanisms – the enzyme ALDH2. </a:t>
            </a:r>
          </a:p>
          <a:p>
            <a:pPr marL="457200" indent="-457200">
              <a:buFont typeface="Arial" panose="020B0604020202020204" pitchFamily="34" charset="0"/>
              <a:buChar char="•"/>
            </a:pPr>
            <a:r>
              <a:rPr lang="en-US" sz="2400" dirty="0"/>
              <a:t>It is our hope that this research underscores the critical role of acrolein in MS pathogenesis and offers a novel therapeutic treatment that could be translated to clinical trials as well as for other neurodegenerative diseases. </a:t>
            </a:r>
          </a:p>
          <a:p>
            <a:pPr marL="457200" indent="-457200">
              <a:buFont typeface="Arial" panose="020B0604020202020204" pitchFamily="34" charset="0"/>
              <a:buChar char="•"/>
            </a:pPr>
            <a:r>
              <a:rPr lang="en-US" sz="2400" dirty="0"/>
              <a:t>Further research is being conducted to better understand the extent by which ALDH2 modulation effects the key pathological hallmarks of MS such as neuronal death and demyelination in EAE mice. </a:t>
            </a:r>
          </a:p>
        </p:txBody>
      </p:sp>
    </p:spTree>
    <p:extLst>
      <p:ext uri="{BB962C8B-B14F-4D97-AF65-F5344CB8AC3E}">
        <p14:creationId xmlns:p14="http://schemas.microsoft.com/office/powerpoint/2010/main" val="3331534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a:effectLst/>
              </a:rPr>
              <a:t> Grant Acknowledgement</a:t>
            </a:r>
            <a:endParaRPr lang="en-US" dirty="0"/>
          </a:p>
        </p:txBody>
      </p:sp>
      <p:sp>
        <p:nvSpPr>
          <p:cNvPr id="3" name="Content Placeholder 2"/>
          <p:cNvSpPr>
            <a:spLocks noGrp="1"/>
          </p:cNvSpPr>
          <p:nvPr>
            <p:ph idx="1"/>
          </p:nvPr>
        </p:nvSpPr>
        <p:spPr>
          <a:xfrm>
            <a:off x="609428" y="1128889"/>
            <a:ext cx="10973153" cy="4736652"/>
          </a:xfrm>
        </p:spPr>
        <p:txBody>
          <a:bodyPr/>
          <a:lstStyle/>
          <a:p>
            <a:pPr marL="0" indent="0">
              <a:buNone/>
            </a:pPr>
            <a:r>
              <a:rPr lang="en-US" sz="1800" i="0" dirty="0">
                <a:solidFill>
                  <a:schemeClr val="tx1">
                    <a:lumMod val="75000"/>
                    <a:lumOff val="25000"/>
                  </a:schemeClr>
                </a:solidFill>
                <a:effectLst/>
                <a:cs typeface="Calibri" panose="020F0502020204030204" pitchFamily="34" charset="0"/>
              </a:rPr>
              <a:t>This project was funded by the State of Indiana (</a:t>
            </a:r>
            <a:r>
              <a:rPr lang="en-US" sz="1800" dirty="0">
                <a:effectLst/>
                <a:ea typeface="Yu Mincho" panose="02020400000000000000" pitchFamily="18" charset="-128"/>
                <a:cs typeface="Calibri" panose="020F0502020204030204" pitchFamily="34" charset="0"/>
              </a:rPr>
              <a:t>PHS NCCR # TL1RR025759) </a:t>
            </a:r>
            <a:r>
              <a:rPr lang="en-US" sz="1800" i="0" dirty="0">
                <a:solidFill>
                  <a:schemeClr val="tx1">
                    <a:lumMod val="75000"/>
                    <a:lumOff val="25000"/>
                  </a:schemeClr>
                </a:solidFill>
                <a:effectLst/>
                <a:cs typeface="Calibri" panose="020F0502020204030204" pitchFamily="34" charset="0"/>
              </a:rPr>
              <a:t>and with support from the Indiana Clinical and Translational Sciences Institute which is funded in part by Award Number </a:t>
            </a:r>
            <a:r>
              <a:rPr lang="en-US" sz="1800" dirty="0">
                <a:effectLst/>
                <a:ea typeface="Yu Mincho" panose="02020400000000000000" pitchFamily="18" charset="-128"/>
                <a:cs typeface="Calibri" panose="020F0502020204030204" pitchFamily="34" charset="0"/>
              </a:rPr>
              <a:t> RR025761 </a:t>
            </a:r>
            <a:r>
              <a:rPr lang="en-US" sz="1800" i="0" dirty="0">
                <a:solidFill>
                  <a:schemeClr val="tx1">
                    <a:lumMod val="75000"/>
                    <a:lumOff val="25000"/>
                  </a:schemeClr>
                </a:solidFill>
                <a:effectLst/>
                <a:cs typeface="Calibri" panose="020F0502020204030204" pitchFamily="34" charset="0"/>
              </a:rPr>
              <a:t> from the National Institutes of Health, National Center for Advancing Translational Sciences, Clinical and Translational Sciences Award. The content is solely the responsibility of the authors and does not necessarily represent the official views of the National Institutes of Health.”</a:t>
            </a:r>
          </a:p>
          <a:p>
            <a:pPr marL="0" indent="0">
              <a:buNone/>
            </a:pPr>
            <a:endParaRPr lang="en-US" sz="1800" dirty="0">
              <a:solidFill>
                <a:schemeClr val="tx1">
                  <a:lumMod val="75000"/>
                  <a:lumOff val="25000"/>
                </a:schemeClr>
              </a:solidFill>
              <a:cs typeface="Calibri" panose="020F0502020204030204" pitchFamily="34" charset="0"/>
            </a:endParaRPr>
          </a:p>
          <a:p>
            <a:pPr marL="0" indent="0">
              <a:buNone/>
            </a:pPr>
            <a:r>
              <a:rPr lang="en-US" sz="1800" dirty="0">
                <a:solidFill>
                  <a:schemeClr val="tx1">
                    <a:lumMod val="75000"/>
                    <a:lumOff val="25000"/>
                  </a:schemeClr>
                </a:solidFill>
                <a:cs typeface="Calibri" panose="020F0502020204030204" pitchFamily="34" charset="0"/>
              </a:rPr>
              <a:t>I would also like to thank Purdue’s Weldon School of Biomedical </a:t>
            </a:r>
          </a:p>
          <a:p>
            <a:pPr marL="0" indent="0">
              <a:buNone/>
            </a:pPr>
            <a:r>
              <a:rPr lang="en-US" sz="1800" dirty="0">
                <a:solidFill>
                  <a:schemeClr val="tx1">
                    <a:lumMod val="75000"/>
                    <a:lumOff val="25000"/>
                  </a:schemeClr>
                </a:solidFill>
                <a:cs typeface="Calibri" panose="020F0502020204030204" pitchFamily="34" charset="0"/>
              </a:rPr>
              <a:t>Engineering and acknowledge everyone at the Center for </a:t>
            </a:r>
          </a:p>
          <a:p>
            <a:pPr marL="0" indent="0">
              <a:buNone/>
            </a:pPr>
            <a:r>
              <a:rPr lang="en-US" sz="1800" dirty="0">
                <a:solidFill>
                  <a:schemeClr val="tx1">
                    <a:lumMod val="75000"/>
                    <a:lumOff val="25000"/>
                  </a:schemeClr>
                </a:solidFill>
                <a:cs typeface="Calibri" panose="020F0502020204030204" pitchFamily="34" charset="0"/>
              </a:rPr>
              <a:t>Paralysis Research for their support and contribution to this </a:t>
            </a:r>
          </a:p>
          <a:p>
            <a:pPr marL="0" indent="0">
              <a:buNone/>
            </a:pPr>
            <a:r>
              <a:rPr lang="en-US" sz="1800" dirty="0">
                <a:solidFill>
                  <a:schemeClr val="tx1">
                    <a:lumMod val="75000"/>
                    <a:lumOff val="25000"/>
                  </a:schemeClr>
                </a:solidFill>
                <a:cs typeface="Calibri" panose="020F0502020204030204" pitchFamily="34" charset="0"/>
              </a:rPr>
              <a:t>project! </a:t>
            </a:r>
          </a:p>
        </p:txBody>
      </p:sp>
      <p:pic>
        <p:nvPicPr>
          <p:cNvPr id="4" name="Picture 3">
            <a:extLst>
              <a:ext uri="{FF2B5EF4-FFF2-40B4-BE49-F238E27FC236}">
                <a16:creationId xmlns:a16="http://schemas.microsoft.com/office/drawing/2014/main" id="{DF54B7EB-4E6B-DC30-DE22-978E185F40DD}"/>
              </a:ext>
            </a:extLst>
          </p:cNvPr>
          <p:cNvPicPr>
            <a:picLocks noChangeAspect="1"/>
          </p:cNvPicPr>
          <p:nvPr/>
        </p:nvPicPr>
        <p:blipFill>
          <a:blip r:embed="rId3"/>
          <a:stretch>
            <a:fillRect/>
          </a:stretch>
        </p:blipFill>
        <p:spPr>
          <a:xfrm>
            <a:off x="6956143" y="2507421"/>
            <a:ext cx="4626429" cy="3469822"/>
          </a:xfrm>
          <a:prstGeom prst="rect">
            <a:avLst/>
          </a:prstGeom>
        </p:spPr>
      </p:pic>
    </p:spTree>
    <p:extLst>
      <p:ext uri="{BB962C8B-B14F-4D97-AF65-F5344CB8AC3E}">
        <p14:creationId xmlns:p14="http://schemas.microsoft.com/office/powerpoint/2010/main" val="390554040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7407</TotalTime>
  <Words>511</Words>
  <Application>Microsoft Macintosh PowerPoint</Application>
  <PresentationFormat>Widescreen</PresentationFormat>
  <Paragraphs>33</Paragraphs>
  <Slides>5</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vt:i4>
      </vt:variant>
    </vt:vector>
  </HeadingPairs>
  <TitlesOfParts>
    <vt:vector size="11" baseType="lpstr">
      <vt:lpstr>Arial</vt:lpstr>
      <vt:lpstr>Calibri</vt:lpstr>
      <vt:lpstr>Calibri Light</vt:lpstr>
      <vt:lpstr>Wingdings</vt:lpstr>
      <vt:lpstr>Default Design</vt:lpstr>
      <vt:lpstr>Office Theme</vt:lpstr>
      <vt:lpstr>PowerPoint Presentation</vt:lpstr>
      <vt:lpstr>Here’s what we found</vt:lpstr>
      <vt:lpstr>Here’s how we did it</vt:lpstr>
      <vt:lpstr>Future implications for patients or the community/next steps</vt:lpstr>
      <vt:lpstr> Grant Acknowledgement</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Scahill, Samantha L</dc:creator>
  <cp:lastModifiedBy>Alford, Anna Kathryn</cp:lastModifiedBy>
  <cp:revision>292</cp:revision>
  <cp:lastPrinted>2019-06-12T19:20:56Z</cp:lastPrinted>
  <dcterms:created xsi:type="dcterms:W3CDTF">2017-12-05T19:51:19Z</dcterms:created>
  <dcterms:modified xsi:type="dcterms:W3CDTF">2023-08-18T19:04:52Z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2023-08-15T20:32:48Z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9111df74-9469-444f-a684-c29f112bdcb5</vt:lpwstr>
  </property>
  <property fmtid="{D5CDD505-2E9C-101B-9397-08002B2CF9AE}" pid="8" name="MSIP_Label_4044bd30-2ed7-4c9d-9d12-46200872a97b_ContentBits">
    <vt:lpwstr>0</vt:lpwstr>
  </property>
</Properties>
</file>