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89263" autoAdjust="0"/>
  </p:normalViewPr>
  <p:slideViewPr>
    <p:cSldViewPr snapToGrid="0">
      <p:cViewPr varScale="1">
        <p:scale>
          <a:sx n="101" d="100"/>
          <a:sy n="101" d="100"/>
        </p:scale>
        <p:origin x="858" y="96"/>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ce, Tarik" userId="6bfaa674-1c68-4a98-ba9f-25afcf728184" providerId="ADAL" clId="{0910A022-2983-458A-9330-D574B86975B0}"/>
    <pc:docChg chg="delSld modSld">
      <pc:chgData name="Yuce, Tarik" userId="6bfaa674-1c68-4a98-ba9f-25afcf728184" providerId="ADAL" clId="{0910A022-2983-458A-9330-D574B86975B0}" dt="2024-08-18T15:16:56.095" v="14"/>
      <pc:docMkLst>
        <pc:docMk/>
      </pc:docMkLst>
      <pc:sldChg chg="modSp mod">
        <pc:chgData name="Yuce, Tarik" userId="6bfaa674-1c68-4a98-ba9f-25afcf728184" providerId="ADAL" clId="{0910A022-2983-458A-9330-D574B86975B0}" dt="2024-08-18T15:13:57.392" v="8" actId="113"/>
        <pc:sldMkLst>
          <pc:docMk/>
          <pc:sldMk cId="841745966" sldId="256"/>
        </pc:sldMkLst>
        <pc:spChg chg="mod">
          <ac:chgData name="Yuce, Tarik" userId="6bfaa674-1c68-4a98-ba9f-25afcf728184" providerId="ADAL" clId="{0910A022-2983-458A-9330-D574B86975B0}" dt="2024-08-18T15:13:57.392" v="8" actId="113"/>
          <ac:spMkLst>
            <pc:docMk/>
            <pc:sldMk cId="841745966" sldId="256"/>
            <ac:spMk id="2" creationId="{00000000-0000-0000-0000-000000000000}"/>
          </ac:spMkLst>
        </pc:spChg>
      </pc:sldChg>
      <pc:sldChg chg="modSp mod">
        <pc:chgData name="Yuce, Tarik" userId="6bfaa674-1c68-4a98-ba9f-25afcf728184" providerId="ADAL" clId="{0910A022-2983-458A-9330-D574B86975B0}" dt="2024-08-18T15:16:56.095" v="14"/>
        <pc:sldMkLst>
          <pc:docMk/>
          <pc:sldMk cId="1815115330" sldId="359"/>
        </pc:sldMkLst>
        <pc:spChg chg="mod">
          <ac:chgData name="Yuce, Tarik" userId="6bfaa674-1c68-4a98-ba9f-25afcf728184" providerId="ADAL" clId="{0910A022-2983-458A-9330-D574B86975B0}" dt="2024-08-18T15:16:56.095" v="14"/>
          <ac:spMkLst>
            <pc:docMk/>
            <pc:sldMk cId="1815115330" sldId="359"/>
            <ac:spMk id="3" creationId="{00000000-0000-0000-0000-000000000000}"/>
          </ac:spMkLst>
        </pc:spChg>
      </pc:sldChg>
      <pc:sldChg chg="del">
        <pc:chgData name="Yuce, Tarik" userId="6bfaa674-1c68-4a98-ba9f-25afcf728184" providerId="ADAL" clId="{0910A022-2983-458A-9330-D574B86975B0}" dt="2024-08-17T17:50:03.130" v="0" actId="47"/>
        <pc:sldMkLst>
          <pc:docMk/>
          <pc:sldMk cId="145424868" sldId="362"/>
        </pc:sldMkLst>
      </pc:sldChg>
      <pc:sldChg chg="modSp mod modNotesTx">
        <pc:chgData name="Yuce, Tarik" userId="6bfaa674-1c68-4a98-ba9f-25afcf728184" providerId="ADAL" clId="{0910A022-2983-458A-9330-D574B86975B0}" dt="2024-08-17T17:50:30.774" v="7" actId="20577"/>
        <pc:sldMkLst>
          <pc:docMk/>
          <pc:sldMk cId="3905540406" sldId="363"/>
        </pc:sldMkLst>
        <pc:spChg chg="mod">
          <ac:chgData name="Yuce, Tarik" userId="6bfaa674-1c68-4a98-ba9f-25afcf728184" providerId="ADAL" clId="{0910A022-2983-458A-9330-D574B86975B0}" dt="2024-08-17T17:50:15.742" v="5" actId="20577"/>
          <ac:spMkLst>
            <pc:docMk/>
            <pc:sldMk cId="3905540406" sldId="36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8/17/2024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8/17/2024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The Impact of Preoperative Glucagon-Like Peptide-1 Receptor Agonists Utilization on Bariatric Surgery Outcomes</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1038220" y="3086722"/>
            <a:ext cx="10115551" cy="923330"/>
          </a:xfrm>
          <a:prstGeom prst="rect">
            <a:avLst/>
          </a:prstGeom>
          <a:noFill/>
        </p:spPr>
        <p:txBody>
          <a:bodyPr wrap="square" rtlCol="0">
            <a:spAutoFit/>
          </a:bodyPr>
          <a:lstStyle/>
          <a:p>
            <a:endParaRPr lang="en-US" dirty="0">
              <a:solidFill>
                <a:srgbClr val="A90533"/>
              </a:solidFill>
            </a:endParaRPr>
          </a:p>
          <a:p>
            <a:pPr marL="0" marR="0">
              <a:spcBef>
                <a:spcPts val="0"/>
              </a:spcBef>
              <a:spcAft>
                <a:spcPts val="0"/>
              </a:spcAft>
            </a:pPr>
            <a:r>
              <a:rPr lang="en-US" sz="1800" i="1" dirty="0">
                <a:solidFill>
                  <a:srgbClr val="A90533"/>
                </a:solidFill>
                <a:effectLst/>
                <a:latin typeface="Calibri" panose="020F0502020204030204" pitchFamily="34" charset="0"/>
                <a:ea typeface="Calibri" panose="020F0502020204030204" pitchFamily="34" charset="0"/>
                <a:cs typeface="Calibri" panose="020F0502020204030204" pitchFamily="34" charset="0"/>
              </a:rPr>
              <a:t>Qais AbuHasan, Wendy Li, Charles P Burney, Daniel E Kpormegbey, Luke M Funk, David B Allison, Jane L Holl, Don J Selzer, Dimitrios Stefanidis</a:t>
            </a:r>
            <a:r>
              <a:rPr lang="en-US" sz="1800" dirty="0">
                <a:solidFill>
                  <a:srgbClr val="A90533"/>
                </a:solidFill>
                <a:effectLst/>
                <a:latin typeface="Calibri" panose="020F0502020204030204" pitchFamily="34" charset="0"/>
                <a:ea typeface="Calibri" panose="020F0502020204030204" pitchFamily="34" charset="0"/>
                <a:cs typeface="Calibri" panose="020F0502020204030204" pitchFamily="34" charset="0"/>
              </a:rPr>
              <a:t>, </a:t>
            </a:r>
            <a:r>
              <a:rPr lang="en-US" sz="1800" b="1" i="1" dirty="0">
                <a:solidFill>
                  <a:srgbClr val="A90533"/>
                </a:solidFill>
                <a:effectLst/>
                <a:latin typeface="Calibri" panose="020F0502020204030204" pitchFamily="34" charset="0"/>
                <a:ea typeface="Calibri" panose="020F0502020204030204" pitchFamily="34" charset="0"/>
                <a:cs typeface="Calibri" panose="020F0502020204030204" pitchFamily="34" charset="0"/>
              </a:rPr>
              <a:t>Tarik K Yuce</a:t>
            </a:r>
            <a:endParaRPr lang="en-US" sz="1800" b="1" i="1" baseline="30000" dirty="0">
              <a:solidFill>
                <a:srgbClr val="A90533"/>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2024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we found</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The use of Glucagon-Like Peptide-1 Receptor Agonists (GLP-1RA) prior to bariatric surgery has increased threefold in the last five years</a:t>
            </a:r>
          </a:p>
          <a:p>
            <a:pPr marL="0" indent="0">
              <a:buNone/>
            </a:pPr>
            <a:endParaRPr lang="en-US" sz="2400" dirty="0"/>
          </a:p>
          <a:p>
            <a:pPr marL="457200" indent="-457200">
              <a:buFont typeface="Arial" panose="020B0604020202020204" pitchFamily="34" charset="0"/>
              <a:buChar char="•"/>
            </a:pPr>
            <a:r>
              <a:rPr lang="en-US" sz="2400" dirty="0"/>
              <a:t>Preoperative GLP-1RA use was not associated with worse 30-day outcomes or percent total weight loss in the year after bariatric surgery</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Social determinants of health (i.e., patient insurance status, income, employment) are not associated with differences in use of GLP-1RA prior to bariatric surgery</a:t>
            </a:r>
          </a:p>
          <a:p>
            <a:pPr marL="457200" indent="-45720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we did it</a:t>
            </a:r>
          </a:p>
        </p:txBody>
      </p:sp>
      <p:sp>
        <p:nvSpPr>
          <p:cNvPr id="3" name="Content Placeholder 2"/>
          <p:cNvSpPr>
            <a:spLocks noGrp="1"/>
          </p:cNvSpPr>
          <p:nvPr>
            <p:ph idx="1"/>
          </p:nvPr>
        </p:nvSpPr>
        <p:spPr>
          <a:xfrm>
            <a:off x="609428" y="1128889"/>
            <a:ext cx="10973153" cy="4775200"/>
          </a:xfrm>
        </p:spPr>
        <p:txBody>
          <a:bodyPr/>
          <a:lstStyle/>
          <a:p>
            <a:pPr marL="0" indent="0">
              <a:buNone/>
            </a:pPr>
            <a:endParaRPr lang="en-US" sz="2400" dirty="0"/>
          </a:p>
          <a:p>
            <a:pPr marL="457200" indent="-457200">
              <a:buFont typeface="Arial" panose="020B0604020202020204" pitchFamily="34" charset="0"/>
              <a:buChar char="•"/>
            </a:pPr>
            <a:r>
              <a:rPr lang="en-US" sz="2400" dirty="0"/>
              <a:t>This study evaluated adult patients who underwent bariatric surgery across three Indiana hospitals between 2018-2023 to:</a:t>
            </a:r>
          </a:p>
          <a:p>
            <a:pPr marL="855663" lvl="1" indent="-457200">
              <a:buFont typeface="+mj-lt"/>
              <a:buAutoNum type="arabicPeriod"/>
            </a:pPr>
            <a:r>
              <a:rPr lang="en-US" sz="2000" dirty="0"/>
              <a:t>Describe trends in GLP-1RA utilization prior to bariatric surgery</a:t>
            </a:r>
          </a:p>
          <a:p>
            <a:pPr marL="855663" lvl="1" indent="-457200">
              <a:buFont typeface="+mj-lt"/>
              <a:buAutoNum type="arabicPeriod"/>
            </a:pPr>
            <a:r>
              <a:rPr lang="en-US" sz="2000" dirty="0"/>
              <a:t>Evaluate postoperative outcomes following GLP-1RA utilization</a:t>
            </a:r>
          </a:p>
          <a:p>
            <a:pPr marL="855663" lvl="1" indent="-457200">
              <a:buFont typeface="+mj-lt"/>
              <a:buAutoNum type="arabicPeriod"/>
            </a:pPr>
            <a:r>
              <a:rPr lang="en-US" sz="2000" dirty="0"/>
              <a:t>Determine the relationship between social determinates of health and utilization of GLP-1RA prior to bariatric surgery</a:t>
            </a:r>
          </a:p>
          <a:p>
            <a:pPr marL="398463" lvl="1" indent="0">
              <a:buNone/>
            </a:pPr>
            <a:endParaRPr lang="en-US" sz="2000" dirty="0"/>
          </a:p>
          <a:p>
            <a:pPr marL="457200" indent="-457200">
              <a:buFont typeface="Arial" panose="020B0604020202020204" pitchFamily="34" charset="0"/>
              <a:buChar char="•"/>
            </a:pPr>
            <a:r>
              <a:rPr lang="en-US" sz="2400" dirty="0"/>
              <a:t>Associations were evaluated using chi-squared tests and multivariable logistic regression for categorical variables as well as Wilcoxon rank sum tests and linear regression for continuous variables </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for patients or the community/ or next steps</a:t>
            </a:r>
          </a:p>
        </p:txBody>
      </p:sp>
      <p:sp>
        <p:nvSpPr>
          <p:cNvPr id="3" name="Content Placeholder 2"/>
          <p:cNvSpPr>
            <a:spLocks noGrp="1"/>
          </p:cNvSpPr>
          <p:nvPr>
            <p:ph idx="1"/>
          </p:nvPr>
        </p:nvSpPr>
        <p:spPr>
          <a:xfrm>
            <a:off x="609428" y="1128889"/>
            <a:ext cx="10973153" cy="4775200"/>
          </a:xfrm>
        </p:spPr>
        <p:txBody>
          <a:bodyPr/>
          <a:lstStyle/>
          <a:p>
            <a:pPr marL="0" indent="0">
              <a:buNone/>
            </a:pPr>
            <a:endParaRPr lang="en-US" sz="2400" dirty="0"/>
          </a:p>
          <a:p>
            <a:pPr marL="457200" indent="-457200">
              <a:buFont typeface="Arial" panose="020B0604020202020204" pitchFamily="34" charset="0"/>
              <a:buChar char="•"/>
            </a:pPr>
            <a:r>
              <a:rPr lang="en-US" sz="2400" dirty="0"/>
              <a:t>These findings suggest that the use of GLP-1RA prior to bariatric surgery is becoming more common</a:t>
            </a:r>
          </a:p>
          <a:p>
            <a:pPr marL="457200" indent="-457200">
              <a:buFont typeface="Arial" panose="020B0604020202020204" pitchFamily="34" charset="0"/>
              <a:buChar char="•"/>
            </a:pPr>
            <a:r>
              <a:rPr lang="en-US" sz="2400" dirty="0"/>
              <a:t>Given that patients who use GLP-1RA prior to bariatric surgery do not have worse clinical outcomes, the use of these medications prior to surgery may represent a novel method for preoperative patient optimization</a:t>
            </a:r>
          </a:p>
          <a:p>
            <a:pPr marL="457200" indent="-457200">
              <a:buFont typeface="Arial" panose="020B0604020202020204" pitchFamily="34" charset="0"/>
              <a:buChar char="•"/>
            </a:pPr>
            <a:r>
              <a:rPr lang="en-US" sz="2400" dirty="0"/>
              <a:t>This work will be disseminated as an oral presentation as part of the American College of Surgeons Clinical Congress and will be submitted for peer-review and publication in the coming weeks</a:t>
            </a:r>
            <a:endParaRPr lang="en-US" sz="2400" b="1" dirty="0"/>
          </a:p>
          <a:p>
            <a:pPr marL="457200" indent="-457200">
              <a:buFont typeface="Arial" panose="020B0604020202020204" pitchFamily="34" charset="0"/>
              <a:buChar char="•"/>
            </a:pPr>
            <a:r>
              <a:rPr lang="en-US" sz="2400" dirty="0"/>
              <a:t>These findings lend further support to efforts seeking to improve access to and utilization of these medications for the treatment of obesity</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1800" b="0" i="0" dirty="0">
                <a:solidFill>
                  <a:schemeClr val="tx1">
                    <a:lumMod val="75000"/>
                    <a:lumOff val="25000"/>
                  </a:schemeClr>
                </a:solidFill>
                <a:effectLst/>
              </a:rPr>
              <a:t>This project was funded with support from the Indiana Clinical and Translational Sciences Institute which is funded in part by Award Number K12TR004415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6713</TotalTime>
  <Words>403</Words>
  <Application>Microsoft Office PowerPoint</Application>
  <PresentationFormat>Widescreen</PresentationFormat>
  <Paragraphs>33</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Here’s what we found</vt:lpstr>
      <vt:lpstr>Here’s how we did it</vt:lpstr>
      <vt:lpstr>Future implications for patients or the community/ or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Yuce, Tarik</cp:lastModifiedBy>
  <cp:revision>287</cp:revision>
  <cp:lastPrinted>2019-06-12T19:20:56Z</cp:lastPrinted>
  <dcterms:created xsi:type="dcterms:W3CDTF">2017-12-05T19:51:19Z</dcterms:created>
  <dcterms:modified xsi:type="dcterms:W3CDTF">2024-08-18T15:17:02Z</dcterms:modified>
</cp:coreProperties>
</file>