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7" r:id="rId5"/>
  </p:sldMasterIdLst>
  <p:notesMasterIdLst>
    <p:notesMasterId r:id="rId11"/>
  </p:notesMasterIdLst>
  <p:handoutMasterIdLst>
    <p:handoutMasterId r:id="rId12"/>
  </p:handoutMasterIdLst>
  <p:sldIdLst>
    <p:sldId id="256" r:id="rId6"/>
    <p:sldId id="366" r:id="rId7"/>
    <p:sldId id="360" r:id="rId8"/>
    <p:sldId id="361" r:id="rId9"/>
    <p:sldId id="363"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9000"/>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89860C-10F1-47EB-BCA6-30D79BC6B1D5}" v="478" dt="2024-08-16T16:32:10.8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2" autoAdjust="0"/>
    <p:restoredTop sz="91176" autoAdjust="0"/>
  </p:normalViewPr>
  <p:slideViewPr>
    <p:cSldViewPr snapToGrid="0">
      <p:cViewPr>
        <p:scale>
          <a:sx n="70" d="100"/>
          <a:sy n="70" d="100"/>
        </p:scale>
        <p:origin x="448" y="-284"/>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stler, Brandon M" userId="6aa08c6c-9650-468a-823c-5aa9649e9903" providerId="ADAL" clId="{D189860C-10F1-47EB-BCA6-30D79BC6B1D5}"/>
    <pc:docChg chg="undo custSel modSld">
      <pc:chgData name="Kistler, Brandon M" userId="6aa08c6c-9650-468a-823c-5aa9649e9903" providerId="ADAL" clId="{D189860C-10F1-47EB-BCA6-30D79BC6B1D5}" dt="2024-08-16T16:40:26.549" v="883" actId="1076"/>
      <pc:docMkLst>
        <pc:docMk/>
      </pc:docMkLst>
      <pc:sldChg chg="modSp mod">
        <pc:chgData name="Kistler, Brandon M" userId="6aa08c6c-9650-468a-823c-5aa9649e9903" providerId="ADAL" clId="{D189860C-10F1-47EB-BCA6-30D79BC6B1D5}" dt="2024-08-16T16:14:46.778" v="23" actId="2711"/>
        <pc:sldMkLst>
          <pc:docMk/>
          <pc:sldMk cId="841745966" sldId="256"/>
        </pc:sldMkLst>
        <pc:spChg chg="mod">
          <ac:chgData name="Kistler, Brandon M" userId="6aa08c6c-9650-468a-823c-5aa9649e9903" providerId="ADAL" clId="{D189860C-10F1-47EB-BCA6-30D79BC6B1D5}" dt="2024-08-16T16:13:55.608" v="14" actId="20577"/>
          <ac:spMkLst>
            <pc:docMk/>
            <pc:sldMk cId="841745966" sldId="256"/>
            <ac:spMk id="2" creationId="{00000000-0000-0000-0000-000000000000}"/>
          </ac:spMkLst>
        </pc:spChg>
        <pc:spChg chg="mod">
          <ac:chgData name="Kistler, Brandon M" userId="6aa08c6c-9650-468a-823c-5aa9649e9903" providerId="ADAL" clId="{D189860C-10F1-47EB-BCA6-30D79BC6B1D5}" dt="2024-08-16T16:14:46.778" v="23" actId="2711"/>
          <ac:spMkLst>
            <pc:docMk/>
            <pc:sldMk cId="841745966" sldId="256"/>
            <ac:spMk id="4" creationId="{00000000-0000-0000-0000-000000000000}"/>
          </ac:spMkLst>
        </pc:spChg>
        <pc:spChg chg="mod">
          <ac:chgData name="Kistler, Brandon M" userId="6aa08c6c-9650-468a-823c-5aa9649e9903" providerId="ADAL" clId="{D189860C-10F1-47EB-BCA6-30D79BC6B1D5}" dt="2024-08-16T16:14:03.872" v="15" actId="20577"/>
          <ac:spMkLst>
            <pc:docMk/>
            <pc:sldMk cId="841745966" sldId="256"/>
            <ac:spMk id="5" creationId="{00000000-0000-0000-0000-000000000000}"/>
          </ac:spMkLst>
        </pc:spChg>
      </pc:sldChg>
      <pc:sldChg chg="addSp delSp modSp mod">
        <pc:chgData name="Kistler, Brandon M" userId="6aa08c6c-9650-468a-823c-5aa9649e9903" providerId="ADAL" clId="{D189860C-10F1-47EB-BCA6-30D79BC6B1D5}" dt="2024-08-16T16:18:34.667" v="116" actId="1076"/>
        <pc:sldMkLst>
          <pc:docMk/>
          <pc:sldMk cId="3204201780" sldId="360"/>
        </pc:sldMkLst>
        <pc:spChg chg="mod">
          <ac:chgData name="Kistler, Brandon M" userId="6aa08c6c-9650-468a-823c-5aa9649e9903" providerId="ADAL" clId="{D189860C-10F1-47EB-BCA6-30D79BC6B1D5}" dt="2024-08-16T16:18:24.141" v="114" actId="20577"/>
          <ac:spMkLst>
            <pc:docMk/>
            <pc:sldMk cId="3204201780" sldId="360"/>
            <ac:spMk id="2" creationId="{00000000-0000-0000-0000-000000000000}"/>
          </ac:spMkLst>
        </pc:spChg>
        <pc:picChg chg="add mod">
          <ac:chgData name="Kistler, Brandon M" userId="6aa08c6c-9650-468a-823c-5aa9649e9903" providerId="ADAL" clId="{D189860C-10F1-47EB-BCA6-30D79BC6B1D5}" dt="2024-08-16T16:18:34.667" v="116" actId="1076"/>
          <ac:picMkLst>
            <pc:docMk/>
            <pc:sldMk cId="3204201780" sldId="360"/>
            <ac:picMk id="3" creationId="{5BE322AB-D9C9-B387-D95C-4E0D05C1199A}"/>
          </ac:picMkLst>
        </pc:picChg>
        <pc:picChg chg="del">
          <ac:chgData name="Kistler, Brandon M" userId="6aa08c6c-9650-468a-823c-5aa9649e9903" providerId="ADAL" clId="{D189860C-10F1-47EB-BCA6-30D79BC6B1D5}" dt="2024-08-16T16:17:42.372" v="89" actId="478"/>
          <ac:picMkLst>
            <pc:docMk/>
            <pc:sldMk cId="3204201780" sldId="360"/>
            <ac:picMk id="8" creationId="{E581F01A-63C4-2EEE-9ECC-DCB6252519B7}"/>
          </ac:picMkLst>
        </pc:picChg>
      </pc:sldChg>
      <pc:sldChg chg="modSp modAnim">
        <pc:chgData name="Kistler, Brandon M" userId="6aa08c6c-9650-468a-823c-5aa9649e9903" providerId="ADAL" clId="{D189860C-10F1-47EB-BCA6-30D79BC6B1D5}" dt="2024-08-16T16:32:10.814" v="868" actId="20577"/>
        <pc:sldMkLst>
          <pc:docMk/>
          <pc:sldMk cId="3331534858" sldId="361"/>
        </pc:sldMkLst>
        <pc:spChg chg="mod">
          <ac:chgData name="Kistler, Brandon M" userId="6aa08c6c-9650-468a-823c-5aa9649e9903" providerId="ADAL" clId="{D189860C-10F1-47EB-BCA6-30D79BC6B1D5}" dt="2024-08-16T16:32:10.814" v="868" actId="20577"/>
          <ac:spMkLst>
            <pc:docMk/>
            <pc:sldMk cId="3331534858" sldId="361"/>
            <ac:spMk id="5" creationId="{B80BFFFE-B4B4-944E-9A02-F8FD7B386260}"/>
          </ac:spMkLst>
        </pc:spChg>
      </pc:sldChg>
      <pc:sldChg chg="modSp mod">
        <pc:chgData name="Kistler, Brandon M" userId="6aa08c6c-9650-468a-823c-5aa9649e9903" providerId="ADAL" clId="{D189860C-10F1-47EB-BCA6-30D79BC6B1D5}" dt="2024-08-16T16:20:35.827" v="122" actId="403"/>
        <pc:sldMkLst>
          <pc:docMk/>
          <pc:sldMk cId="3905540406" sldId="363"/>
        </pc:sldMkLst>
        <pc:spChg chg="mod">
          <ac:chgData name="Kistler, Brandon M" userId="6aa08c6c-9650-468a-823c-5aa9649e9903" providerId="ADAL" clId="{D189860C-10F1-47EB-BCA6-30D79BC6B1D5}" dt="2024-08-16T16:20:35.827" v="122" actId="403"/>
          <ac:spMkLst>
            <pc:docMk/>
            <pc:sldMk cId="3905540406" sldId="363"/>
            <ac:spMk id="3" creationId="{00000000-0000-0000-0000-000000000000}"/>
          </ac:spMkLst>
        </pc:spChg>
      </pc:sldChg>
      <pc:sldChg chg="addSp modSp mod">
        <pc:chgData name="Kistler, Brandon M" userId="6aa08c6c-9650-468a-823c-5aa9649e9903" providerId="ADAL" clId="{D189860C-10F1-47EB-BCA6-30D79BC6B1D5}" dt="2024-08-16T16:40:26.549" v="883" actId="1076"/>
        <pc:sldMkLst>
          <pc:docMk/>
          <pc:sldMk cId="3301941048" sldId="366"/>
        </pc:sldMkLst>
        <pc:spChg chg="mod">
          <ac:chgData name="Kistler, Brandon M" userId="6aa08c6c-9650-468a-823c-5aa9649e9903" providerId="ADAL" clId="{D189860C-10F1-47EB-BCA6-30D79BC6B1D5}" dt="2024-08-16T16:15:04.752" v="60" actId="20577"/>
          <ac:spMkLst>
            <pc:docMk/>
            <pc:sldMk cId="3301941048" sldId="366"/>
            <ac:spMk id="2" creationId="{00000000-0000-0000-0000-000000000000}"/>
          </ac:spMkLst>
        </pc:spChg>
        <pc:spChg chg="add mod">
          <ac:chgData name="Kistler, Brandon M" userId="6aa08c6c-9650-468a-823c-5aa9649e9903" providerId="ADAL" clId="{D189860C-10F1-47EB-BCA6-30D79BC6B1D5}" dt="2024-08-16T16:30:56.237" v="768" actId="255"/>
          <ac:spMkLst>
            <pc:docMk/>
            <pc:sldMk cId="3301941048" sldId="366"/>
            <ac:spMk id="4" creationId="{1945A43F-1DFB-E0E6-81C8-CF4019FE1496}"/>
          </ac:spMkLst>
        </pc:spChg>
        <pc:spChg chg="mod">
          <ac:chgData name="Kistler, Brandon M" userId="6aa08c6c-9650-468a-823c-5aa9649e9903" providerId="ADAL" clId="{D189860C-10F1-47EB-BCA6-30D79BC6B1D5}" dt="2024-08-16T16:40:26.549" v="883" actId="1076"/>
          <ac:spMkLst>
            <pc:docMk/>
            <pc:sldMk cId="3301941048" sldId="366"/>
            <ac:spMk id="5" creationId="{29F83B8F-5CD7-8EAB-8A4D-72C8C9108102}"/>
          </ac:spMkLst>
        </pc:spChg>
        <pc:picChg chg="add mod">
          <ac:chgData name="Kistler, Brandon M" userId="6aa08c6c-9650-468a-823c-5aa9649e9903" providerId="ADAL" clId="{D189860C-10F1-47EB-BCA6-30D79BC6B1D5}" dt="2024-08-16T16:30:11.902" v="737" actId="1076"/>
          <ac:picMkLst>
            <pc:docMk/>
            <pc:sldMk cId="3301941048" sldId="366"/>
            <ac:picMk id="3" creationId="{BE39BD84-82AD-3946-DA95-E90000082DF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8/16/2024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8/16/2024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809236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9282" y="1783979"/>
            <a:ext cx="11273425" cy="17339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latin typeface="+mn-lt"/>
              </a:rPr>
              <a:t>A pilot study to explore the effects of red meat intake on gut-derived uremic toxins in people with chronic kidney disease following a low protein diet </a:t>
            </a:r>
          </a:p>
          <a:p>
            <a:endParaRPr lang="en-US" sz="1400" b="1" i="1" dirty="0">
              <a:solidFill>
                <a:srgbClr val="BF9000"/>
              </a:solidFill>
              <a:latin typeface="+mn-lt"/>
              <a:cs typeface="Calibri"/>
            </a:endParaRPr>
          </a:p>
        </p:txBody>
      </p:sp>
      <p:sp>
        <p:nvSpPr>
          <p:cNvPr id="5" name="Subtitle 2"/>
          <p:cNvSpPr txBox="1">
            <a:spLocks/>
          </p:cNvSpPr>
          <p:nvPr/>
        </p:nvSpPr>
        <p:spPr>
          <a:xfrm>
            <a:off x="573877" y="281714"/>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3200" b="1" dirty="0">
                <a:solidFill>
                  <a:srgbClr val="0C2340"/>
                </a:solidFill>
              </a:rPr>
              <a:t>Indiana Clinical and Translational Sciences Institute</a:t>
            </a:r>
          </a:p>
          <a:p>
            <a:pPr>
              <a:spcBef>
                <a:spcPts val="0"/>
              </a:spcBef>
            </a:pPr>
            <a:r>
              <a:rPr lang="en-US" sz="3200" b="1" dirty="0">
                <a:solidFill>
                  <a:srgbClr val="0C2340"/>
                </a:solidFill>
              </a:rPr>
              <a:t>2024 Annual Meeting</a:t>
            </a:r>
          </a:p>
          <a:p>
            <a:pPr>
              <a:spcBef>
                <a:spcPts val="0"/>
              </a:spcBef>
            </a:pPr>
            <a:endParaRPr lang="en-US" b="1" dirty="0">
              <a:solidFill>
                <a:srgbClr val="0C2340"/>
              </a:solidFill>
            </a:endParaRPr>
          </a:p>
        </p:txBody>
      </p:sp>
      <p:cxnSp>
        <p:nvCxnSpPr>
          <p:cNvPr id="8" name="Straight Connector 7"/>
          <p:cNvCxnSpPr/>
          <p:nvPr/>
        </p:nvCxnSpPr>
        <p:spPr>
          <a:xfrm flipV="1">
            <a:off x="-7" y="4703136"/>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3" y="494626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3040017" y="3429000"/>
            <a:ext cx="6416758" cy="1200329"/>
          </a:xfrm>
          <a:prstGeom prst="rect">
            <a:avLst/>
          </a:prstGeom>
          <a:noFill/>
        </p:spPr>
        <p:txBody>
          <a:bodyPr wrap="square" lIns="91440" tIns="45720" rIns="91440" bIns="45720" rtlCol="0" anchor="t">
            <a:spAutoFit/>
          </a:bodyPr>
          <a:lstStyle/>
          <a:p>
            <a:pPr algn="ctr"/>
            <a:r>
              <a:rPr lang="en-US" sz="2400" b="1" dirty="0">
                <a:solidFill>
                  <a:schemeClr val="accent4">
                    <a:lumMod val="75000"/>
                  </a:schemeClr>
                </a:solidFill>
                <a:cs typeface="Calibri"/>
              </a:rPr>
              <a:t>Brandon Kistler, PhD, RD</a:t>
            </a:r>
          </a:p>
          <a:p>
            <a:pPr algn="ctr"/>
            <a:r>
              <a:rPr lang="en-US" sz="2400" b="1" dirty="0">
                <a:cs typeface="Calibri"/>
              </a:rPr>
              <a:t>Department of Nutrition Science</a:t>
            </a:r>
          </a:p>
          <a:p>
            <a:pPr algn="ctr"/>
            <a:r>
              <a:rPr lang="en-US" sz="2400" b="1" dirty="0">
                <a:cs typeface="Calibri"/>
              </a:rPr>
              <a:t>Purdue University</a:t>
            </a:r>
            <a:endParaRPr lang="en-US" sz="2400" b="1" dirty="0"/>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why we are doing this project</a:t>
            </a:r>
          </a:p>
        </p:txBody>
      </p:sp>
      <p:sp>
        <p:nvSpPr>
          <p:cNvPr id="5" name="Content Placeholder 4">
            <a:extLst>
              <a:ext uri="{FF2B5EF4-FFF2-40B4-BE49-F238E27FC236}">
                <a16:creationId xmlns:a16="http://schemas.microsoft.com/office/drawing/2014/main" id="{29F83B8F-5CD7-8EAB-8A4D-72C8C9108102}"/>
              </a:ext>
            </a:extLst>
          </p:cNvPr>
          <p:cNvSpPr>
            <a:spLocks noGrp="1"/>
          </p:cNvSpPr>
          <p:nvPr>
            <p:ph idx="1"/>
          </p:nvPr>
        </p:nvSpPr>
        <p:spPr>
          <a:xfrm>
            <a:off x="152316" y="1097280"/>
            <a:ext cx="6914046" cy="5016044"/>
          </a:xfrm>
        </p:spPr>
        <p:txBody>
          <a:bodyPr/>
          <a:lstStyle/>
          <a:p>
            <a:pPr marL="457200" indent="-457200">
              <a:spcBef>
                <a:spcPts val="600"/>
              </a:spcBef>
              <a:spcAft>
                <a:spcPts val="600"/>
              </a:spcAft>
              <a:buFont typeface="Arial" panose="020B0604020202020204" pitchFamily="34" charset="0"/>
              <a:buChar char="•"/>
            </a:pPr>
            <a:r>
              <a:rPr lang="en-US" sz="2000" dirty="0"/>
              <a:t>Chronic Kidney Disease (CKD) affects 14% of US adults</a:t>
            </a:r>
          </a:p>
          <a:p>
            <a:pPr marL="457200" indent="-457200">
              <a:spcBef>
                <a:spcPts val="600"/>
              </a:spcBef>
              <a:spcAft>
                <a:spcPts val="600"/>
              </a:spcAft>
              <a:buFont typeface="Arial" panose="020B0604020202020204" pitchFamily="34" charset="0"/>
              <a:buChar char="•"/>
            </a:pPr>
            <a:r>
              <a:rPr lang="en-US" sz="2000" dirty="0"/>
              <a:t>Cardiovascular Disease (CVD) is the leading cause of death</a:t>
            </a:r>
          </a:p>
          <a:p>
            <a:pPr marL="855663" lvl="1" indent="-457200">
              <a:spcBef>
                <a:spcPts val="600"/>
              </a:spcBef>
              <a:spcAft>
                <a:spcPts val="600"/>
              </a:spcAft>
              <a:buFont typeface="Arial" panose="020B0604020202020204" pitchFamily="34" charset="0"/>
              <a:buChar char="•"/>
            </a:pPr>
            <a:r>
              <a:rPr lang="en-US" sz="1600" dirty="0"/>
              <a:t>Traditional risk factors do not fully explain CVD risk</a:t>
            </a:r>
          </a:p>
          <a:p>
            <a:pPr marL="457200" indent="-457200">
              <a:spcBef>
                <a:spcPts val="600"/>
              </a:spcBef>
              <a:spcAft>
                <a:spcPts val="600"/>
              </a:spcAft>
              <a:buFont typeface="Arial" panose="020B0604020202020204" pitchFamily="34" charset="0"/>
              <a:buChar char="•"/>
            </a:pPr>
            <a:r>
              <a:rPr lang="en-US" sz="2000" dirty="0"/>
              <a:t>Uremic toxins are one non-traditional risk factor for CVD and CKD progression</a:t>
            </a:r>
          </a:p>
          <a:p>
            <a:pPr marL="855663" lvl="1" indent="-457200">
              <a:spcBef>
                <a:spcPts val="600"/>
              </a:spcBef>
              <a:spcAft>
                <a:spcPts val="600"/>
              </a:spcAft>
              <a:buFont typeface="Arial" panose="020B0604020202020204" pitchFamily="34" charset="0"/>
              <a:buChar char="•"/>
            </a:pPr>
            <a:r>
              <a:rPr lang="en-US" sz="1800" dirty="0"/>
              <a:t>Derived from diet and the gut microbiome</a:t>
            </a:r>
          </a:p>
          <a:p>
            <a:pPr marL="855663" lvl="1" indent="-457200">
              <a:spcBef>
                <a:spcPts val="600"/>
              </a:spcBef>
              <a:spcAft>
                <a:spcPts val="600"/>
              </a:spcAft>
              <a:buFont typeface="Arial" panose="020B0604020202020204" pitchFamily="34" charset="0"/>
              <a:buChar char="•"/>
            </a:pPr>
            <a:r>
              <a:rPr lang="en-US" sz="1800" dirty="0"/>
              <a:t>Elevated in CKD </a:t>
            </a:r>
          </a:p>
          <a:p>
            <a:pPr marL="457200" indent="-457200">
              <a:spcBef>
                <a:spcPts val="600"/>
              </a:spcBef>
              <a:spcAft>
                <a:spcPts val="600"/>
              </a:spcAft>
              <a:buFont typeface="Arial" panose="020B0604020202020204" pitchFamily="34" charset="0"/>
              <a:buChar char="•"/>
            </a:pPr>
            <a:r>
              <a:rPr lang="en-US" sz="2000" dirty="0"/>
              <a:t>Red meat is associated with worse CVD outcomes</a:t>
            </a:r>
          </a:p>
          <a:p>
            <a:pPr marL="855663" lvl="1" indent="-457200">
              <a:spcBef>
                <a:spcPts val="600"/>
              </a:spcBef>
              <a:spcAft>
                <a:spcPts val="600"/>
              </a:spcAft>
              <a:buFont typeface="Arial" panose="020B0604020202020204" pitchFamily="34" charset="0"/>
              <a:buChar char="•"/>
            </a:pPr>
            <a:r>
              <a:rPr lang="en-US" sz="1800" dirty="0"/>
              <a:t>Changes in the microbiome</a:t>
            </a:r>
          </a:p>
          <a:p>
            <a:pPr marL="855663" lvl="1" indent="-457200">
              <a:spcBef>
                <a:spcPts val="600"/>
              </a:spcBef>
              <a:spcAft>
                <a:spcPts val="600"/>
              </a:spcAft>
              <a:buFont typeface="Arial" panose="020B0604020202020204" pitchFamily="34" charset="0"/>
              <a:buChar char="•"/>
            </a:pPr>
            <a:r>
              <a:rPr lang="en-US" sz="1800" dirty="0"/>
              <a:t>Increased uremic toxin production</a:t>
            </a:r>
          </a:p>
          <a:p>
            <a:pPr marL="457200" indent="-457200">
              <a:spcBef>
                <a:spcPts val="600"/>
              </a:spcBef>
              <a:spcAft>
                <a:spcPts val="600"/>
              </a:spcAft>
              <a:buFont typeface="Arial" panose="020B0604020202020204" pitchFamily="34" charset="0"/>
              <a:buChar char="•"/>
            </a:pPr>
            <a:r>
              <a:rPr lang="en-US" sz="2000" dirty="0"/>
              <a:t>The purpose of this pilot study will be to examine the effects of red meat intake on the gut microbiome </a:t>
            </a:r>
          </a:p>
        </p:txBody>
      </p:sp>
      <p:pic>
        <p:nvPicPr>
          <p:cNvPr id="3" name="Picture 2" descr="A diagram of the human body&#10;&#10;Description automatically generated">
            <a:extLst>
              <a:ext uri="{FF2B5EF4-FFF2-40B4-BE49-F238E27FC236}">
                <a16:creationId xmlns:a16="http://schemas.microsoft.com/office/drawing/2014/main" id="{BE39BD84-82AD-3946-DA95-E90000082D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56633" y="1612133"/>
            <a:ext cx="5192779" cy="3633734"/>
          </a:xfrm>
          <a:prstGeom prst="rect">
            <a:avLst/>
          </a:prstGeom>
        </p:spPr>
      </p:pic>
      <p:sp>
        <p:nvSpPr>
          <p:cNvPr id="4" name="TextBox 3">
            <a:extLst>
              <a:ext uri="{FF2B5EF4-FFF2-40B4-BE49-F238E27FC236}">
                <a16:creationId xmlns:a16="http://schemas.microsoft.com/office/drawing/2014/main" id="{1945A43F-1DFB-E0E6-81C8-CF4019FE1496}"/>
              </a:ext>
            </a:extLst>
          </p:cNvPr>
          <p:cNvSpPr txBox="1"/>
          <p:nvPr/>
        </p:nvSpPr>
        <p:spPr>
          <a:xfrm>
            <a:off x="7141464" y="5398526"/>
            <a:ext cx="4823118" cy="338554"/>
          </a:xfrm>
          <a:prstGeom prst="rect">
            <a:avLst/>
          </a:prstGeom>
          <a:noFill/>
        </p:spPr>
        <p:txBody>
          <a:bodyPr wrap="square" rtlCol="0">
            <a:spAutoFit/>
          </a:bodyPr>
          <a:lstStyle/>
          <a:p>
            <a:pPr algn="r"/>
            <a:r>
              <a:rPr lang="en-US" sz="1600" dirty="0"/>
              <a:t>Modified from Lim et al. </a:t>
            </a:r>
            <a:r>
              <a:rPr lang="en-US" sz="1600" i="1" dirty="0"/>
              <a:t>Toxins</a:t>
            </a:r>
            <a:r>
              <a:rPr lang="en-US" sz="1600" dirty="0"/>
              <a:t>. 2021; 13(2): 142.</a:t>
            </a:r>
            <a:endParaRPr lang="en-US" sz="1600" i="1" dirty="0"/>
          </a:p>
        </p:txBody>
      </p:sp>
    </p:spTree>
    <p:extLst>
      <p:ext uri="{BB962C8B-B14F-4D97-AF65-F5344CB8AC3E}">
        <p14:creationId xmlns:p14="http://schemas.microsoft.com/office/powerpoint/2010/main" val="3301941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23" y="137388"/>
            <a:ext cx="10973154" cy="616125"/>
          </a:xfrm>
        </p:spPr>
        <p:txBody>
          <a:bodyPr/>
          <a:lstStyle/>
          <a:p>
            <a:r>
              <a:rPr lang="en-US" dirty="0"/>
              <a:t>Here’s how we plan to do it</a:t>
            </a:r>
          </a:p>
        </p:txBody>
      </p:sp>
      <p:pic>
        <p:nvPicPr>
          <p:cNvPr id="3" name="Picture 2" descr="A diagram of a diet&#10;&#10;Description automatically generated">
            <a:extLst>
              <a:ext uri="{FF2B5EF4-FFF2-40B4-BE49-F238E27FC236}">
                <a16:creationId xmlns:a16="http://schemas.microsoft.com/office/drawing/2014/main" id="{5BE322AB-D9C9-B387-D95C-4E0D05C119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7440" y="836676"/>
            <a:ext cx="7223760" cy="5056632"/>
          </a:xfrm>
          <a:prstGeom prst="rect">
            <a:avLst/>
          </a:prstGeom>
        </p:spPr>
      </p:pic>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5" name="Content Placeholder 4">
            <a:extLst>
              <a:ext uri="{FF2B5EF4-FFF2-40B4-BE49-F238E27FC236}">
                <a16:creationId xmlns:a16="http://schemas.microsoft.com/office/drawing/2014/main" id="{B80BFFFE-B4B4-944E-9A02-F8FD7B386260}"/>
              </a:ext>
            </a:extLst>
          </p:cNvPr>
          <p:cNvSpPr>
            <a:spLocks noGrp="1"/>
          </p:cNvSpPr>
          <p:nvPr>
            <p:ph idx="1"/>
          </p:nvPr>
        </p:nvSpPr>
        <p:spPr>
          <a:xfrm>
            <a:off x="609428" y="1189922"/>
            <a:ext cx="10973153" cy="2086244"/>
          </a:xfrm>
        </p:spPr>
        <p:txBody>
          <a:bodyPr/>
          <a:lstStyle/>
          <a:p>
            <a:pPr marL="0" indent="0">
              <a:buNone/>
            </a:pPr>
            <a:r>
              <a:rPr lang="en-US" dirty="0"/>
              <a:t>This project will: </a:t>
            </a:r>
          </a:p>
          <a:p>
            <a:r>
              <a:rPr lang="en-US" dirty="0"/>
              <a:t>Provide pilot data on inter- and intraindividual variability</a:t>
            </a:r>
          </a:p>
          <a:p>
            <a:r>
              <a:rPr lang="en-US" dirty="0"/>
              <a:t>Feasibility data</a:t>
            </a:r>
          </a:p>
          <a:p>
            <a:r>
              <a:rPr lang="en-US" dirty="0"/>
              <a:t>Insight into the effects of red meat on:</a:t>
            </a:r>
          </a:p>
          <a:p>
            <a:pPr lvl="1"/>
            <a:r>
              <a:rPr lang="en-US" dirty="0"/>
              <a:t>Uremic toxins</a:t>
            </a:r>
          </a:p>
          <a:p>
            <a:pPr lvl="1"/>
            <a:r>
              <a:rPr lang="en-US" dirty="0"/>
              <a:t>Gut microbiome</a:t>
            </a:r>
          </a:p>
          <a:p>
            <a:pPr lvl="1"/>
            <a:r>
              <a:rPr lang="en-US" dirty="0"/>
              <a:t>Cardiovascular disease risk factors</a:t>
            </a:r>
          </a:p>
          <a:p>
            <a:r>
              <a:rPr lang="en-US" dirty="0"/>
              <a:t>Initial information on food based (as opposed to nutrient based) recommendations for people with CKD </a:t>
            </a:r>
          </a:p>
          <a:p>
            <a:pPr marL="0" indent="0">
              <a:buNone/>
            </a:pPr>
            <a:endParaRPr lang="en-US" dirty="0"/>
          </a:p>
          <a:p>
            <a:endParaRPr lang="en-US" sz="4000" dirty="0"/>
          </a:p>
          <a:p>
            <a:endParaRPr lang="en-US" dirty="0"/>
          </a:p>
          <a:p>
            <a:endParaRPr lang="en-US" dirty="0"/>
          </a:p>
          <a:p>
            <a:endParaRPr lang="en-US" dirty="0"/>
          </a:p>
        </p:txBody>
      </p:sp>
    </p:spTree>
    <p:extLst>
      <p:ext uri="{BB962C8B-B14F-4D97-AF65-F5344CB8AC3E}">
        <p14:creationId xmlns:p14="http://schemas.microsoft.com/office/powerpoint/2010/main" val="333153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a:spcBef>
                <a:spcPts val="0"/>
              </a:spcBef>
              <a:spcAft>
                <a:spcPts val="0"/>
              </a:spcAft>
            </a:pPr>
            <a:r>
              <a:rPr lang="en-US" sz="3600" dirty="0">
                <a:effectLst/>
                <a:latin typeface="Calibri" panose="020F0502020204030204" pitchFamily="34" charset="0"/>
                <a:ea typeface="Calibri" panose="020F0502020204030204" pitchFamily="34" charset="0"/>
              </a:rPr>
              <a:t>The project described was supported by the National Center for Advancing Translational Sciences (NCATS) of the National Institutes of Health under award number K12TR004415. The content is solely the responsibility of the authors and does not necessarily represent the official views of the NIH. </a:t>
            </a:r>
            <a:endParaRPr lang="en-US" sz="36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b454a6c-5588-4be5-8c49-3e643b3b6100" xsi:nil="true"/>
    <lcf76f155ced4ddcb4097134ff3c332f xmlns="898a931e-31dc-4ac2-a245-36c39ef8d9d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46527E0CAA1C4CBEFD07E93D50F454" ma:contentTypeVersion="16" ma:contentTypeDescription="Create a new document." ma:contentTypeScope="" ma:versionID="22c58212d6d0a8582e375470b52faff9">
  <xsd:schema xmlns:xsd="http://www.w3.org/2001/XMLSchema" xmlns:xs="http://www.w3.org/2001/XMLSchema" xmlns:p="http://schemas.microsoft.com/office/2006/metadata/properties" xmlns:ns2="898a931e-31dc-4ac2-a245-36c39ef8d9db" xmlns:ns3="7b454a6c-5588-4be5-8c49-3e643b3b6100" targetNamespace="http://schemas.microsoft.com/office/2006/metadata/properties" ma:root="true" ma:fieldsID="2e71c028feab6c0aa0185228684f4124" ns2:_="" ns3:_="">
    <xsd:import namespace="898a931e-31dc-4ac2-a245-36c39ef8d9db"/>
    <xsd:import namespace="7b454a6c-5588-4be5-8c49-3e643b3b610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8a931e-31dc-4ac2-a245-36c39ef8d9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eec0a79-46cb-4568-9b1b-2d720bd3207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b454a6c-5588-4be5-8c49-3e643b3b610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a6859f0-7040-4907-bf7c-cf08f988c039}" ma:internalName="TaxCatchAll" ma:showField="CatchAllData" ma:web="7b454a6c-5588-4be5-8c49-3e643b3b610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545B80-6B2F-4D86-BFD9-E66084AB55CC}">
  <ds:schemaRefs>
    <ds:schemaRef ds:uri="http://purl.org/dc/dcmitype/"/>
    <ds:schemaRef ds:uri="http://purl.org/dc/elements/1.1/"/>
    <ds:schemaRef ds:uri="898a931e-31dc-4ac2-a245-36c39ef8d9db"/>
    <ds:schemaRef ds:uri="http://schemas.microsoft.com/office/infopath/2007/PartnerControls"/>
    <ds:schemaRef ds:uri="http://www.w3.org/XML/1998/namespace"/>
    <ds:schemaRef ds:uri="http://schemas.microsoft.com/office/2006/metadata/properties"/>
    <ds:schemaRef ds:uri="http://purl.org/dc/terms/"/>
    <ds:schemaRef ds:uri="http://schemas.microsoft.com/office/2006/documentManagement/types"/>
    <ds:schemaRef ds:uri="http://schemas.openxmlformats.org/package/2006/metadata/core-properties"/>
    <ds:schemaRef ds:uri="7b454a6c-5588-4be5-8c49-3e643b3b6100"/>
  </ds:schemaRefs>
</ds:datastoreItem>
</file>

<file path=customXml/itemProps2.xml><?xml version="1.0" encoding="utf-8"?>
<ds:datastoreItem xmlns:ds="http://schemas.openxmlformats.org/officeDocument/2006/customXml" ds:itemID="{0150D180-B964-4535-8273-9D4E0A8E9591}">
  <ds:schemaRefs>
    <ds:schemaRef ds:uri="http://schemas.microsoft.com/sharepoint/v3/contenttype/forms"/>
  </ds:schemaRefs>
</ds:datastoreItem>
</file>

<file path=customXml/itemProps3.xml><?xml version="1.0" encoding="utf-8"?>
<ds:datastoreItem xmlns:ds="http://schemas.openxmlformats.org/officeDocument/2006/customXml" ds:itemID="{B64E5664-2EF2-474D-B382-116D775179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8a931e-31dc-4ac2-a245-36c39ef8d9db"/>
    <ds:schemaRef ds:uri="7b454a6c-5588-4be5-8c49-3e643b3b61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7158</TotalTime>
  <Words>271</Words>
  <Application>Microsoft Office PowerPoint</Application>
  <PresentationFormat>Widescreen</PresentationFormat>
  <Paragraphs>38</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Here’s why we are doing this project</vt:lpstr>
      <vt:lpstr>Here’s how we plan to do it</vt:lpstr>
      <vt:lpstr>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Kistler, Brandon M</cp:lastModifiedBy>
  <cp:revision>308</cp:revision>
  <cp:lastPrinted>2019-06-12T19:20:56Z</cp:lastPrinted>
  <dcterms:created xsi:type="dcterms:W3CDTF">2017-12-05T19:51:19Z</dcterms:created>
  <dcterms:modified xsi:type="dcterms:W3CDTF">2024-08-16T16:40:35Z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0x010100B846527E0CAA1C4CBEFD07E93D50F454</vt:lpwstr>
  </property>
  <property fmtid="{D5CDD505-2E9C-101B-9397-08002B2CF9AE}" pid="3" name="MediaServiceImageTags">
    <vt:lpwstr/>
  </property>
  <property fmtid="{D5CDD505-2E9C-101B-9397-08002B2CF9AE}" pid="4" name="MSIP_Label_4044bd30-2ed7-4c9d-9d12-46200872a97b_Enabled">
    <vt:lpwstr>true</vt:lpwstr>
  </property>
  <property fmtid="{D5CDD505-2E9C-101B-9397-08002B2CF9AE}" pid="5" name="MSIP_Label_4044bd30-2ed7-4c9d-9d12-46200872a97b_SetDate">
    <vt:lpwstr>2023-08-07T17:04:53Z</vt:lpwstr>
  </property>
  <property fmtid="{D5CDD505-2E9C-101B-9397-08002B2CF9AE}" pid="6" name="MSIP_Label_4044bd30-2ed7-4c9d-9d12-46200872a97b_Method">
    <vt:lpwstr>Standard</vt:lpwstr>
  </property>
  <property fmtid="{D5CDD505-2E9C-101B-9397-08002B2CF9AE}" pid="7" name="MSIP_Label_4044bd30-2ed7-4c9d-9d12-46200872a97b_Name">
    <vt:lpwstr>defa4170-0d19-0005-0004-bc88714345d2</vt:lpwstr>
  </property>
  <property fmtid="{D5CDD505-2E9C-101B-9397-08002B2CF9AE}" pid="8" name="MSIP_Label_4044bd30-2ed7-4c9d-9d12-46200872a97b_SiteId">
    <vt:lpwstr>4130bd39-7c53-419c-b1e5-8758d6d63f21</vt:lpwstr>
  </property>
  <property fmtid="{D5CDD505-2E9C-101B-9397-08002B2CF9AE}" pid="9" name="MSIP_Label_4044bd30-2ed7-4c9d-9d12-46200872a97b_ActionId">
    <vt:lpwstr>487028ad-f76e-457b-b1bd-0acc28d955e8</vt:lpwstr>
  </property>
  <property fmtid="{D5CDD505-2E9C-101B-9397-08002B2CF9AE}" pid="10" name="MSIP_Label_4044bd30-2ed7-4c9d-9d12-46200872a97b_ContentBits">
    <vt:lpwstr>0</vt:lpwstr>
  </property>
</Properties>
</file>