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8"/>
  </p:notesMasterIdLst>
  <p:handoutMasterIdLst>
    <p:handoutMasterId r:id="rId9"/>
  </p:handoutMasterIdLst>
  <p:sldIdLst>
    <p:sldId id="348" r:id="rId5"/>
    <p:sldId id="350" r:id="rId6"/>
    <p:sldId id="35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userDrawn="1">
          <p15:clr>
            <a:srgbClr val="A4A3A4"/>
          </p15:clr>
        </p15:guide>
        <p15:guide id="2" pos="3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0000"/>
    <a:srgbClr val="FFFFFF"/>
    <a:srgbClr val="ACA39A"/>
    <a:srgbClr val="880000"/>
    <a:srgbClr val="969696"/>
    <a:srgbClr val="9E9A95"/>
    <a:srgbClr val="382E25"/>
    <a:srgbClr val="C17945"/>
    <a:srgbClr val="3152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84064" autoAdjust="0"/>
  </p:normalViewPr>
  <p:slideViewPr>
    <p:cSldViewPr snapToGrid="0" snapToObjects="1">
      <p:cViewPr varScale="1">
        <p:scale>
          <a:sx n="130" d="100"/>
          <a:sy n="130" d="100"/>
        </p:scale>
        <p:origin x="2562" y="120"/>
      </p:cViewPr>
      <p:guideLst>
        <p:guide orient="horz" pos="4247"/>
        <p:guide pos="392"/>
      </p:guideLst>
    </p:cSldViewPr>
  </p:slideViewPr>
  <p:outlineViewPr>
    <p:cViewPr>
      <p:scale>
        <a:sx n="33" d="100"/>
        <a:sy n="33" d="100"/>
      </p:scale>
      <p:origin x="0" y="0"/>
    </p:cViewPr>
  </p:outlineViewPr>
  <p:notesTextViewPr>
    <p:cViewPr>
      <p:scale>
        <a:sx n="3" d="2"/>
        <a:sy n="3" d="2"/>
      </p:scale>
      <p:origin x="0" y="0"/>
    </p:cViewPr>
  </p:notesTextViewPr>
  <p:sorterViewPr>
    <p:cViewPr>
      <p:scale>
        <a:sx n="160" d="100"/>
        <a:sy n="160" d="100"/>
      </p:scale>
      <p:origin x="0" y="-6600"/>
    </p:cViewPr>
  </p:sorterViewPr>
  <p:notesViewPr>
    <p:cSldViewPr snapToGrid="0" snapToObjects="1">
      <p:cViewPr varScale="1">
        <p:scale>
          <a:sx n="132" d="100"/>
          <a:sy n="132" d="100"/>
        </p:scale>
        <p:origin x="-5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8/15/2024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dirty="0"/>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8/15/2024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dirty="0"/>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begin, I would like to thank CTSI for the opportunity to present my data today. I also want to thank my mentor, Dr. Christopher Collier, for his invaluable support in advancing this research.</a:t>
            </a:r>
          </a:p>
          <a:p>
            <a:r>
              <a:rPr lang="en-US" dirty="0"/>
              <a:t>My name is Bryce Duffett, and I’m a second-year medical student at IU School of Medicine. Today, I’ll provide an overview of my current research, which analyzes the migration patterns of orthopedic surgeons across the United States.* </a:t>
            </a:r>
          </a:p>
          <a:p>
            <a:r>
              <a:rPr lang="en-US" dirty="0"/>
              <a:t>As seen in our first question, this study highlights how birth and medical training locations predict where attending surgeons ultimately practice, shedding light on a potential cause of the unequal distribution of specialists nationwide.*</a:t>
            </a:r>
          </a:p>
          <a:p>
            <a:r>
              <a:rPr lang="en-US" dirty="0"/>
              <a:t>Due to time constraints, I won’t delve into the second part of my research on residency allocation. However, this analysis is complete and available for presentation.</a:t>
            </a:r>
          </a:p>
          <a:p>
            <a:r>
              <a:rPr lang="en-US" dirty="0"/>
              <a:t>Our study is a retrospective observational analysis, examining the geodemographic data of 8,676 orthopedic surgeons who completed residency between 2004 and 2017. We recorded their practice locations five years post-training.*</a:t>
            </a:r>
          </a:p>
          <a:p>
            <a:r>
              <a:rPr lang="en-US" dirty="0"/>
              <a:t> Although today's focus is on location, our dataset also includes various demographic factors such as primary specialty, practice type, gender, and degree.</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dirty="0"/>
          </a:p>
        </p:txBody>
      </p:sp>
    </p:spTree>
    <p:extLst>
      <p:ext uri="{BB962C8B-B14F-4D97-AF65-F5344CB8AC3E}">
        <p14:creationId xmlns:p14="http://schemas.microsoft.com/office/powerpoint/2010/main" val="376978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presentation, I'll refer to U.S. Census Divisions, as defined by the U.S. Department of Commerce, which groups states into clusters. For instance, Indiana is in Census Division 3, the East North Central Division, within the Midwest Region.*</a:t>
            </a:r>
          </a:p>
          <a:p>
            <a:r>
              <a:rPr lang="en-US" dirty="0"/>
              <a:t>To address our primary question—what predicts practice location—we ran a univariate logistic regression to establish odds ratios for those in the cohort who practice in the same Census Division where they were born, attended medical school, or completed residency. Our results showed with strong significance that residency location is the most powerful predictor.*</a:t>
            </a:r>
          </a:p>
          <a:p>
            <a:r>
              <a:rPr lang="en-US" dirty="0"/>
              <a:t>By visualizing our entire cohort with a Sankey plot, we can clearly demonstrate that as orthopedic surgeons advance through their training, a significant number tend to stay within their original Census Division. This trend is consistent across nearly all divisions, further reinforcing that birth and training locations are strong determinants of where orthopedic surgeons eventually practice.</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dirty="0"/>
          </a:p>
        </p:txBody>
      </p:sp>
    </p:spTree>
    <p:extLst>
      <p:ext uri="{BB962C8B-B14F-4D97-AF65-F5344CB8AC3E}">
        <p14:creationId xmlns:p14="http://schemas.microsoft.com/office/powerpoint/2010/main" val="417777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presentation, I'll refer to U.S. Census Divisions, as defined by the U.S. Department of Commerce, which groups states into clusters. For instance, Indiana is in Census Division 3, the East North Central Division, within the Midwest Region.</a:t>
            </a:r>
          </a:p>
          <a:p>
            <a:r>
              <a:rPr lang="en-US" dirty="0"/>
              <a:t>To address our primary question—what predicts practice location—we ran a univariate logistic regression to establish odds ratios for those in the cohort who practice in the same Census Division where they were born, attended medical school, or completed residency. Our results showed with strong significance that residency location is the most powerful predictor.</a:t>
            </a:r>
          </a:p>
          <a:p>
            <a:r>
              <a:rPr lang="en-US" dirty="0"/>
              <a:t>By visualizing our entire cohort with a Sankey plot, we can clearly demonstrate that as orthopedic surgeons advance through their training, a significant number tend to stay within their original Census Division. This trend is consistent across nearly all divisions, further reinforcing that birth and training locations are strong determinants of where orthopedic surgeons eventually practice.</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a:t>
            </a:fld>
            <a:endParaRPr lang="en-US" dirty="0"/>
          </a:p>
        </p:txBody>
      </p:sp>
    </p:spTree>
    <p:extLst>
      <p:ext uri="{BB962C8B-B14F-4D97-AF65-F5344CB8AC3E}">
        <p14:creationId xmlns:p14="http://schemas.microsoft.com/office/powerpoint/2010/main" val="2881176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age">
    <p:bg>
      <p:bgPr>
        <a:solidFill>
          <a:schemeClr val="bg1">
            <a:alpha val="4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4CDEAE-A72C-6745-AF68-F4D3AFBE4BD4}"/>
              </a:ext>
            </a:extLst>
          </p:cNvPr>
          <p:cNvSpPr/>
          <p:nvPr userDrawn="1"/>
        </p:nvSpPr>
        <p:spPr>
          <a:xfrm flipV="1">
            <a:off x="1" y="6154903"/>
            <a:ext cx="9144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itle 1">
            <a:extLst>
              <a:ext uri="{FF2B5EF4-FFF2-40B4-BE49-F238E27FC236}">
                <a16:creationId xmlns:a16="http://schemas.microsoft.com/office/drawing/2014/main" id="{38BEB617-516B-C249-8FE5-7BA549031011}"/>
              </a:ext>
            </a:extLst>
          </p:cNvPr>
          <p:cNvSpPr>
            <a:spLocks noGrp="1"/>
          </p:cNvSpPr>
          <p:nvPr>
            <p:ph type="title" hasCustomPrompt="1"/>
          </p:nvPr>
        </p:nvSpPr>
        <p:spPr>
          <a:xfrm>
            <a:off x="530695" y="2396140"/>
            <a:ext cx="7734221" cy="1485992"/>
          </a:xfrm>
          <a:prstGeom prst="rect">
            <a:avLst/>
          </a:prstGeom>
        </p:spPr>
        <p:txBody>
          <a:bodyPr anchor="ctr">
            <a:normAutofit/>
          </a:bodyPr>
          <a:lstStyle>
            <a:lvl1pPr>
              <a:lnSpc>
                <a:spcPct val="90000"/>
              </a:lnSpc>
              <a:defRPr sz="4800" b="1" i="0" spc="0" baseline="0">
                <a:solidFill>
                  <a:schemeClr val="tx1"/>
                </a:solidFill>
                <a:latin typeface="Arial"/>
                <a:cs typeface="Arial"/>
              </a:defRPr>
            </a:lvl1pPr>
          </a:lstStyle>
          <a:p>
            <a:r>
              <a:rPr lang="en-US" dirty="0"/>
              <a:t>Presentation Title</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530694" y="4122725"/>
            <a:ext cx="7734222" cy="336549"/>
          </a:xfrm>
          <a:prstGeom prst="rect">
            <a:avLst/>
          </a:prstGeom>
        </p:spPr>
        <p:txBody>
          <a:bodyPr anchor="ctr">
            <a:noAutofit/>
          </a:bodyPr>
          <a:lstStyle>
            <a:lvl1pPr marL="0" indent="0">
              <a:buNone/>
              <a:defRPr sz="2400" b="0" spc="0" baseline="0">
                <a:solidFill>
                  <a:schemeClr val="tx1"/>
                </a:solidFill>
                <a:latin typeface="Arial"/>
                <a:cs typeface="Arial"/>
              </a:defRPr>
            </a:lvl1pPr>
          </a:lstStyle>
          <a:p>
            <a:pPr lvl="0"/>
            <a:r>
              <a:rPr lang="en-US" dirty="0"/>
              <a:t>PRESENTER AND TITLE</a:t>
            </a:r>
          </a:p>
        </p:txBody>
      </p:sp>
      <p:pic>
        <p:nvPicPr>
          <p:cNvPr id="3" name="Picture 2">
            <a:extLst>
              <a:ext uri="{FF2B5EF4-FFF2-40B4-BE49-F238E27FC236}">
                <a16:creationId xmlns:a16="http://schemas.microsoft.com/office/drawing/2014/main" id="{EC385D1A-43B8-F542-AE8E-4B87D8C3C01A}"/>
              </a:ext>
            </a:extLst>
          </p:cNvPr>
          <p:cNvPicPr>
            <a:picLocks noChangeAspect="1"/>
          </p:cNvPicPr>
          <p:nvPr userDrawn="1"/>
        </p:nvPicPr>
        <p:blipFill>
          <a:blip r:embed="rId2"/>
          <a:stretch>
            <a:fillRect/>
          </a:stretch>
        </p:blipFill>
        <p:spPr>
          <a:xfrm>
            <a:off x="197274" y="6316642"/>
            <a:ext cx="2214033" cy="406903"/>
          </a:xfrm>
          <a:prstGeom prst="rect">
            <a:avLst/>
          </a:prstGeom>
        </p:spPr>
      </p:pic>
      <p:pic>
        <p:nvPicPr>
          <p:cNvPr id="5" name="Picture 4">
            <a:extLst>
              <a:ext uri="{FF2B5EF4-FFF2-40B4-BE49-F238E27FC236}">
                <a16:creationId xmlns:a16="http://schemas.microsoft.com/office/drawing/2014/main" id="{333AF9B6-183C-1649-A110-AF1E094653C6}"/>
              </a:ext>
            </a:extLst>
          </p:cNvPr>
          <p:cNvPicPr>
            <a:picLocks noChangeAspect="1"/>
          </p:cNvPicPr>
          <p:nvPr userDrawn="1"/>
        </p:nvPicPr>
        <p:blipFill>
          <a:blip r:embed="rId3"/>
          <a:stretch>
            <a:fillRect/>
          </a:stretch>
        </p:blipFill>
        <p:spPr>
          <a:xfrm>
            <a:off x="6772703" y="6316642"/>
            <a:ext cx="2057823" cy="422369"/>
          </a:xfrm>
          <a:prstGeom prst="rect">
            <a:avLst/>
          </a:prstGeom>
        </p:spPr>
      </p:pic>
      <p:sp>
        <p:nvSpPr>
          <p:cNvPr id="9" name="Rectangle 8">
            <a:extLst>
              <a:ext uri="{FF2B5EF4-FFF2-40B4-BE49-F238E27FC236}">
                <a16:creationId xmlns:a16="http://schemas.microsoft.com/office/drawing/2014/main" id="{55340528-0DCF-BB43-95E0-7A598EC8EBA2}"/>
              </a:ext>
            </a:extLst>
          </p:cNvPr>
          <p:cNvSpPr/>
          <p:nvPr userDrawn="1"/>
        </p:nvSpPr>
        <p:spPr>
          <a:xfrm>
            <a:off x="633304" y="-64837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E2EDF6D-F6CB-BB4C-BA58-16E896C91A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2425" y="581278"/>
            <a:ext cx="1289146" cy="1415797"/>
          </a:xfrm>
          <a:prstGeom prst="rect">
            <a:avLst/>
          </a:prstGeom>
        </p:spPr>
      </p:pic>
    </p:spTree>
    <p:extLst>
      <p:ext uri="{BB962C8B-B14F-4D97-AF65-F5344CB8AC3E}">
        <p14:creationId xmlns:p14="http://schemas.microsoft.com/office/powerpoint/2010/main" val="504481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alpha val="41000"/>
          </a:schemeClr>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92" y="3187347"/>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378692" y="3187347"/>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378692" y="3187347"/>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506694" y="2871014"/>
            <a:ext cx="6802482" cy="875880"/>
          </a:xfrm>
          <a:prstGeom prst="rect">
            <a:avLst/>
          </a:prstGeom>
        </p:spPr>
        <p:txBody>
          <a:bodyPr anchor="ctr">
            <a:noAutofit/>
          </a:bodyPr>
          <a:lstStyle>
            <a:lvl1pPr>
              <a:defRPr sz="4800" b="1" i="0" spc="0" baseline="0">
                <a:solidFill>
                  <a:schemeClr val="tx1"/>
                </a:solidFill>
                <a:latin typeface="Arial"/>
                <a:cs typeface="Arial"/>
              </a:defRPr>
            </a:lvl1pPr>
          </a:lstStyle>
          <a:p>
            <a:r>
              <a:rPr lang="en-US" dirty="0"/>
              <a:t>Section Heading</a:t>
            </a:r>
          </a:p>
        </p:txBody>
      </p:sp>
      <p:sp>
        <p:nvSpPr>
          <p:cNvPr id="4" name="Rectangle 3"/>
          <p:cNvSpPr/>
          <p:nvPr userDrawn="1"/>
        </p:nvSpPr>
        <p:spPr>
          <a:xfrm>
            <a:off x="-14942" y="2751150"/>
            <a:ext cx="148614"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6154903"/>
            <a:ext cx="9144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E0A1420B-3037-1D4C-9578-6AA6FF5E8C2A}"/>
              </a:ext>
            </a:extLst>
          </p:cNvPr>
          <p:cNvPicPr>
            <a:picLocks noChangeAspect="1"/>
          </p:cNvPicPr>
          <p:nvPr userDrawn="1"/>
        </p:nvPicPr>
        <p:blipFill>
          <a:blip r:embed="rId2"/>
          <a:stretch>
            <a:fillRect/>
          </a:stretch>
        </p:blipFill>
        <p:spPr>
          <a:xfrm>
            <a:off x="197274" y="6316642"/>
            <a:ext cx="2214033" cy="406903"/>
          </a:xfrm>
          <a:prstGeom prst="rect">
            <a:avLst/>
          </a:prstGeom>
        </p:spPr>
      </p:pic>
      <p:pic>
        <p:nvPicPr>
          <p:cNvPr id="17" name="Picture 16">
            <a:extLst>
              <a:ext uri="{FF2B5EF4-FFF2-40B4-BE49-F238E27FC236}">
                <a16:creationId xmlns:a16="http://schemas.microsoft.com/office/drawing/2014/main" id="{357DE9EB-F35A-044F-90B7-82B49B141132}"/>
              </a:ext>
            </a:extLst>
          </p:cNvPr>
          <p:cNvPicPr>
            <a:picLocks noChangeAspect="1"/>
          </p:cNvPicPr>
          <p:nvPr userDrawn="1"/>
        </p:nvPicPr>
        <p:blipFill>
          <a:blip r:embed="rId3"/>
          <a:stretch>
            <a:fillRect/>
          </a:stretch>
        </p:blipFill>
        <p:spPr>
          <a:xfrm>
            <a:off x="6772703" y="6316642"/>
            <a:ext cx="2057823" cy="422369"/>
          </a:xfrm>
          <a:prstGeom prst="rect">
            <a:avLst/>
          </a:prstGeom>
        </p:spPr>
      </p:pic>
    </p:spTree>
    <p:extLst>
      <p:ext uri="{BB962C8B-B14F-4D97-AF65-F5344CB8AC3E}">
        <p14:creationId xmlns:p14="http://schemas.microsoft.com/office/powerpoint/2010/main" val="147484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C0D3A5-7288-2142-B6A8-CD4FD308E51F}"/>
              </a:ext>
            </a:extLst>
          </p:cNvPr>
          <p:cNvSpPr/>
          <p:nvPr userDrawn="1"/>
        </p:nvSpPr>
        <p:spPr>
          <a:xfrm>
            <a:off x="0" y="0"/>
            <a:ext cx="9144000" cy="6154903"/>
          </a:xfrm>
          <a:prstGeom prst="rect">
            <a:avLst/>
          </a:prstGeom>
          <a:solidFill>
            <a:srgbClr val="88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userDrawn="1"/>
        </p:nvSpPr>
        <p:spPr>
          <a:xfrm>
            <a:off x="1378692" y="3187347"/>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378692" y="3187347"/>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378692" y="3187347"/>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517983" y="2874353"/>
            <a:ext cx="6802482" cy="875880"/>
          </a:xfrm>
          <a:prstGeom prst="rect">
            <a:avLst/>
          </a:prstGeom>
        </p:spPr>
        <p:txBody>
          <a:bodyPr anchor="ctr">
            <a:noAutofit/>
          </a:bodyPr>
          <a:lstStyle>
            <a:lvl1pPr>
              <a:defRPr sz="4800" b="1" i="0" spc="0" baseline="0">
                <a:solidFill>
                  <a:schemeClr val="bg1"/>
                </a:solidFill>
                <a:latin typeface="Arial"/>
                <a:cs typeface="Arial"/>
              </a:defRPr>
            </a:lvl1pPr>
          </a:lstStyle>
          <a:p>
            <a:r>
              <a:rPr lang="en-US" dirty="0"/>
              <a:t>Section Heading</a:t>
            </a:r>
          </a:p>
        </p:txBody>
      </p:sp>
      <p:sp>
        <p:nvSpPr>
          <p:cNvPr id="4" name="Rectangle 3"/>
          <p:cNvSpPr/>
          <p:nvPr userDrawn="1"/>
        </p:nvSpPr>
        <p:spPr>
          <a:xfrm>
            <a:off x="-14942" y="2754489"/>
            <a:ext cx="148614" cy="1115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6154903"/>
            <a:ext cx="9144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E0A1420B-3037-1D4C-9578-6AA6FF5E8C2A}"/>
              </a:ext>
            </a:extLst>
          </p:cNvPr>
          <p:cNvPicPr>
            <a:picLocks noChangeAspect="1"/>
          </p:cNvPicPr>
          <p:nvPr userDrawn="1"/>
        </p:nvPicPr>
        <p:blipFill>
          <a:blip r:embed="rId2"/>
          <a:stretch>
            <a:fillRect/>
          </a:stretch>
        </p:blipFill>
        <p:spPr>
          <a:xfrm>
            <a:off x="197274" y="6316642"/>
            <a:ext cx="2214033" cy="406903"/>
          </a:xfrm>
          <a:prstGeom prst="rect">
            <a:avLst/>
          </a:prstGeom>
        </p:spPr>
      </p:pic>
      <p:pic>
        <p:nvPicPr>
          <p:cNvPr id="17" name="Picture 16">
            <a:extLst>
              <a:ext uri="{FF2B5EF4-FFF2-40B4-BE49-F238E27FC236}">
                <a16:creationId xmlns:a16="http://schemas.microsoft.com/office/drawing/2014/main" id="{357DE9EB-F35A-044F-90B7-82B49B141132}"/>
              </a:ext>
            </a:extLst>
          </p:cNvPr>
          <p:cNvPicPr>
            <a:picLocks noChangeAspect="1"/>
          </p:cNvPicPr>
          <p:nvPr userDrawn="1"/>
        </p:nvPicPr>
        <p:blipFill>
          <a:blip r:embed="rId3"/>
          <a:stretch>
            <a:fillRect/>
          </a:stretch>
        </p:blipFill>
        <p:spPr>
          <a:xfrm>
            <a:off x="6772703" y="6316642"/>
            <a:ext cx="2057823" cy="422369"/>
          </a:xfrm>
          <a:prstGeom prst="rect">
            <a:avLst/>
          </a:prstGeom>
        </p:spPr>
      </p:pic>
    </p:spTree>
    <p:extLst>
      <p:ext uri="{BB962C8B-B14F-4D97-AF65-F5344CB8AC3E}">
        <p14:creationId xmlns:p14="http://schemas.microsoft.com/office/powerpoint/2010/main" val="226554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027" y="134455"/>
            <a:ext cx="8004391" cy="932087"/>
          </a:xfrm>
          <a:prstGeom prst="rect">
            <a:avLst/>
          </a:prstGeom>
        </p:spPr>
        <p:txBody>
          <a:bodyPr>
            <a:normAutofit/>
          </a:bodyPr>
          <a:lstStyle>
            <a:lvl1pPr algn="ctr">
              <a:defRPr sz="4000" b="1" i="0" cap="none" spc="0">
                <a:solidFill>
                  <a:schemeClr val="tx1"/>
                </a:solidFill>
                <a:latin typeface="Arial"/>
                <a:cs typeface="Arial"/>
              </a:defRPr>
            </a:lvl1pPr>
          </a:lstStyle>
          <a:p>
            <a:r>
              <a:rPr lang="en-US" dirty="0"/>
              <a:t>Click to edit master title style</a:t>
            </a:r>
          </a:p>
        </p:txBody>
      </p:sp>
      <p:sp>
        <p:nvSpPr>
          <p:cNvPr id="4" name="TextBox 3"/>
          <p:cNvSpPr txBox="1"/>
          <p:nvPr userDrawn="1"/>
        </p:nvSpPr>
        <p:spPr>
          <a:xfrm>
            <a:off x="3556003"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hasCustomPrompt="1"/>
          </p:nvPr>
        </p:nvSpPr>
        <p:spPr>
          <a:xfrm>
            <a:off x="518824" y="1182563"/>
            <a:ext cx="8015594" cy="4817026"/>
          </a:xfrm>
          <a:prstGeom prst="rect">
            <a:avLst/>
          </a:prstGeom>
        </p:spPr>
        <p:txBody>
          <a:bodyPr vert="horz" lIns="91440" tIns="45720" rIns="91440" bIns="45720" rtlCol="0">
            <a:normAutofit/>
          </a:bodyPr>
          <a:lstStyle>
            <a:lvl1pPr marL="457178" marR="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a:solidFill>
                  <a:schemeClr val="tx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p:txBody>
      </p:sp>
      <p:sp>
        <p:nvSpPr>
          <p:cNvPr id="14" name="Rectangle 13">
            <a:extLst>
              <a:ext uri="{FF2B5EF4-FFF2-40B4-BE49-F238E27FC236}">
                <a16:creationId xmlns:a16="http://schemas.microsoft.com/office/drawing/2014/main" id="{8E7BC511-0440-754C-AF04-F4A457586155}"/>
              </a:ext>
            </a:extLst>
          </p:cNvPr>
          <p:cNvSpPr/>
          <p:nvPr userDrawn="1"/>
        </p:nvSpPr>
        <p:spPr>
          <a:xfrm flipV="1">
            <a:off x="1" y="6154903"/>
            <a:ext cx="9144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A88A72D0-B621-E747-96CB-19CF8D195876}"/>
              </a:ext>
            </a:extLst>
          </p:cNvPr>
          <p:cNvPicPr>
            <a:picLocks noChangeAspect="1"/>
          </p:cNvPicPr>
          <p:nvPr userDrawn="1"/>
        </p:nvPicPr>
        <p:blipFill>
          <a:blip r:embed="rId2"/>
          <a:stretch>
            <a:fillRect/>
          </a:stretch>
        </p:blipFill>
        <p:spPr>
          <a:xfrm>
            <a:off x="197274" y="6316642"/>
            <a:ext cx="2214033" cy="406903"/>
          </a:xfrm>
          <a:prstGeom prst="rect">
            <a:avLst/>
          </a:prstGeom>
        </p:spPr>
      </p:pic>
      <p:pic>
        <p:nvPicPr>
          <p:cNvPr id="22" name="Picture 21">
            <a:extLst>
              <a:ext uri="{FF2B5EF4-FFF2-40B4-BE49-F238E27FC236}">
                <a16:creationId xmlns:a16="http://schemas.microsoft.com/office/drawing/2014/main" id="{05D72DBF-F770-8D4B-A752-82037B5E4202}"/>
              </a:ext>
            </a:extLst>
          </p:cNvPr>
          <p:cNvPicPr>
            <a:picLocks noChangeAspect="1"/>
          </p:cNvPicPr>
          <p:nvPr userDrawn="1"/>
        </p:nvPicPr>
        <p:blipFill>
          <a:blip r:embed="rId3"/>
          <a:stretch>
            <a:fillRect/>
          </a:stretch>
        </p:blipFill>
        <p:spPr>
          <a:xfrm>
            <a:off x="6772703" y="6316642"/>
            <a:ext cx="2057823" cy="422369"/>
          </a:xfrm>
          <a:prstGeom prst="rect">
            <a:avLst/>
          </a:prstGeom>
        </p:spPr>
      </p:pic>
    </p:spTree>
    <p:extLst>
      <p:ext uri="{BB962C8B-B14F-4D97-AF65-F5344CB8AC3E}">
        <p14:creationId xmlns:p14="http://schemas.microsoft.com/office/powerpoint/2010/main" val="392504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4B461C-5BC8-254C-985F-31F4FE483390}"/>
              </a:ext>
            </a:extLst>
          </p:cNvPr>
          <p:cNvSpPr/>
          <p:nvPr userDrawn="1"/>
        </p:nvSpPr>
        <p:spPr>
          <a:xfrm flipV="1">
            <a:off x="1" y="6154903"/>
            <a:ext cx="9144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506EA34-D7C5-7148-BD6B-9FFB773FEC69}"/>
              </a:ext>
            </a:extLst>
          </p:cNvPr>
          <p:cNvPicPr>
            <a:picLocks noChangeAspect="1"/>
          </p:cNvPicPr>
          <p:nvPr userDrawn="1"/>
        </p:nvPicPr>
        <p:blipFill>
          <a:blip r:embed="rId2"/>
          <a:stretch>
            <a:fillRect/>
          </a:stretch>
        </p:blipFill>
        <p:spPr>
          <a:xfrm>
            <a:off x="197274" y="6316642"/>
            <a:ext cx="2214033" cy="406903"/>
          </a:xfrm>
          <a:prstGeom prst="rect">
            <a:avLst/>
          </a:prstGeom>
        </p:spPr>
      </p:pic>
      <p:pic>
        <p:nvPicPr>
          <p:cNvPr id="12" name="Picture 11">
            <a:extLst>
              <a:ext uri="{FF2B5EF4-FFF2-40B4-BE49-F238E27FC236}">
                <a16:creationId xmlns:a16="http://schemas.microsoft.com/office/drawing/2014/main" id="{8254D1E9-C8FD-2746-850D-3E06839F9909}"/>
              </a:ext>
            </a:extLst>
          </p:cNvPr>
          <p:cNvPicPr>
            <a:picLocks noChangeAspect="1"/>
          </p:cNvPicPr>
          <p:nvPr userDrawn="1"/>
        </p:nvPicPr>
        <p:blipFill>
          <a:blip r:embed="rId3"/>
          <a:stretch>
            <a:fillRect/>
          </a:stretch>
        </p:blipFill>
        <p:spPr>
          <a:xfrm>
            <a:off x="6772703" y="6316642"/>
            <a:ext cx="2057823" cy="422369"/>
          </a:xfrm>
          <a:prstGeom prst="rect">
            <a:avLst/>
          </a:prstGeom>
        </p:spPr>
      </p:pic>
      <p:sp>
        <p:nvSpPr>
          <p:cNvPr id="11" name="Title 1">
            <a:extLst>
              <a:ext uri="{FF2B5EF4-FFF2-40B4-BE49-F238E27FC236}">
                <a16:creationId xmlns:a16="http://schemas.microsoft.com/office/drawing/2014/main" id="{2C5A56B6-48E0-B14C-9B1E-C1027BBAEACE}"/>
              </a:ext>
            </a:extLst>
          </p:cNvPr>
          <p:cNvSpPr>
            <a:spLocks noGrp="1"/>
          </p:cNvSpPr>
          <p:nvPr>
            <p:ph type="ctrTitle" hasCustomPrompt="1"/>
          </p:nvPr>
        </p:nvSpPr>
        <p:spPr>
          <a:xfrm>
            <a:off x="530027" y="134455"/>
            <a:ext cx="8004391" cy="932087"/>
          </a:xfrm>
          <a:prstGeom prst="rect">
            <a:avLst/>
          </a:prstGeom>
        </p:spPr>
        <p:txBody>
          <a:bodyPr>
            <a:normAutofit/>
          </a:bodyPr>
          <a:lstStyle>
            <a:lvl1pPr algn="ctr">
              <a:defRPr sz="4000" b="1" i="0" cap="none" spc="0">
                <a:solidFill>
                  <a:schemeClr val="tx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24933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with footer: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4B461C-5BC8-254C-985F-31F4FE483390}"/>
              </a:ext>
            </a:extLst>
          </p:cNvPr>
          <p:cNvSpPr/>
          <p:nvPr userDrawn="1"/>
        </p:nvSpPr>
        <p:spPr>
          <a:xfrm flipV="1">
            <a:off x="1" y="6154903"/>
            <a:ext cx="9144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506EA34-D7C5-7148-BD6B-9FFB773FEC69}"/>
              </a:ext>
            </a:extLst>
          </p:cNvPr>
          <p:cNvPicPr>
            <a:picLocks noChangeAspect="1"/>
          </p:cNvPicPr>
          <p:nvPr userDrawn="1"/>
        </p:nvPicPr>
        <p:blipFill>
          <a:blip r:embed="rId2"/>
          <a:stretch>
            <a:fillRect/>
          </a:stretch>
        </p:blipFill>
        <p:spPr>
          <a:xfrm>
            <a:off x="197274" y="6316642"/>
            <a:ext cx="2214033" cy="406903"/>
          </a:xfrm>
          <a:prstGeom prst="rect">
            <a:avLst/>
          </a:prstGeom>
        </p:spPr>
      </p:pic>
      <p:pic>
        <p:nvPicPr>
          <p:cNvPr id="12" name="Picture 11">
            <a:extLst>
              <a:ext uri="{FF2B5EF4-FFF2-40B4-BE49-F238E27FC236}">
                <a16:creationId xmlns:a16="http://schemas.microsoft.com/office/drawing/2014/main" id="{8254D1E9-C8FD-2746-850D-3E06839F9909}"/>
              </a:ext>
            </a:extLst>
          </p:cNvPr>
          <p:cNvPicPr>
            <a:picLocks noChangeAspect="1"/>
          </p:cNvPicPr>
          <p:nvPr userDrawn="1"/>
        </p:nvPicPr>
        <p:blipFill>
          <a:blip r:embed="rId3"/>
          <a:stretch>
            <a:fillRect/>
          </a:stretch>
        </p:blipFill>
        <p:spPr>
          <a:xfrm>
            <a:off x="6772703" y="6316642"/>
            <a:ext cx="2057823" cy="422369"/>
          </a:xfrm>
          <a:prstGeom prst="rect">
            <a:avLst/>
          </a:prstGeom>
        </p:spPr>
      </p:pic>
      <p:sp>
        <p:nvSpPr>
          <p:cNvPr id="5" name="Rectangle 4">
            <a:extLst>
              <a:ext uri="{FF2B5EF4-FFF2-40B4-BE49-F238E27FC236}">
                <a16:creationId xmlns:a16="http://schemas.microsoft.com/office/drawing/2014/main" id="{BA449115-5D79-6E45-A7E7-C1B4B66CD82A}"/>
              </a:ext>
            </a:extLst>
          </p:cNvPr>
          <p:cNvSpPr/>
          <p:nvPr userDrawn="1"/>
        </p:nvSpPr>
        <p:spPr>
          <a:xfrm>
            <a:off x="1" y="0"/>
            <a:ext cx="9143999" cy="61549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D506335-F9B9-CE47-9A94-42EA206F598F}"/>
              </a:ext>
            </a:extLst>
          </p:cNvPr>
          <p:cNvSpPr>
            <a:spLocks noGrp="1"/>
          </p:cNvSpPr>
          <p:nvPr>
            <p:ph type="ctrTitle" hasCustomPrompt="1"/>
          </p:nvPr>
        </p:nvSpPr>
        <p:spPr>
          <a:xfrm>
            <a:off x="530027" y="134455"/>
            <a:ext cx="8004391" cy="932087"/>
          </a:xfrm>
          <a:prstGeom prst="rect">
            <a:avLst/>
          </a:prstGeom>
        </p:spPr>
        <p:txBody>
          <a:bodyPr>
            <a:normAutofit/>
          </a:bodyPr>
          <a:lstStyle>
            <a:lvl1pPr algn="ctr">
              <a:defRPr sz="4000" b="1" i="0" cap="none" spc="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279482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EBCB0-7FDC-F749-B691-33067E770D14}"/>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B8EC16-4410-757F-1973-6A325D0EF5A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5911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 id="2147493487" r:id="rId6"/>
    <p:sldLayoutId id="2147493489" r:id="rId7"/>
  </p:sldLayoutIdLst>
  <p:txStyles>
    <p:titleStyle>
      <a:lvl1pPr algn="l" defTabSz="609570" rtl="0" eaLnBrk="1" latinLnBrk="0" hangingPunct="1">
        <a:spcBef>
          <a:spcPct val="0"/>
        </a:spcBef>
        <a:buNone/>
        <a:defRPr sz="4267" b="1" i="0" kern="100" spc="0">
          <a:solidFill>
            <a:schemeClr val="tx1"/>
          </a:solidFill>
          <a:latin typeface="Arial"/>
          <a:ea typeface="+mj-ea"/>
          <a:cs typeface="Arial"/>
        </a:defRPr>
      </a:lvl1pPr>
    </p:titleStyle>
    <p:bodyStyle>
      <a:lvl1pPr marL="457178" indent="-457178" algn="l" defTabSz="609570" rtl="0" eaLnBrk="1" latinLnBrk="0" hangingPunct="1">
        <a:lnSpc>
          <a:spcPct val="100000"/>
        </a:lnSpc>
        <a:spcBef>
          <a:spcPts val="0"/>
        </a:spcBef>
        <a:spcAft>
          <a:spcPts val="2400"/>
        </a:spcAft>
        <a:buClr>
          <a:schemeClr val="tx1">
            <a:lumMod val="50000"/>
            <a:lumOff val="50000"/>
          </a:schemeClr>
        </a:buClr>
        <a:buSzPct val="100000"/>
        <a:buFont typeface="Wingdings" charset="2"/>
        <a:buChar char="§"/>
        <a:defRPr sz="2400" kern="1200">
          <a:solidFill>
            <a:schemeClr val="tx1"/>
          </a:solidFill>
          <a:latin typeface="Arial"/>
          <a:ea typeface="+mn-ea"/>
          <a:cs typeface="Arial"/>
        </a:defRPr>
      </a:lvl1pPr>
      <a:lvl2pPr marL="990550" indent="-380981" algn="l" defTabSz="609570"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2pPr>
      <a:lvl3pPr marL="1523925" indent="-304784" algn="l" defTabSz="609570"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3pPr>
      <a:lvl4pPr marL="2133493" indent="-304784" algn="l" defTabSz="609570"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4pPr>
      <a:lvl5pPr marL="2743062" indent="-304784" algn="l" defTabSz="609570"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2.mp4"/><Relationship Id="rId7" Type="http://schemas.openxmlformats.org/officeDocument/2006/relationships/image" Target="../media/image9.pn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5.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4.png"/><Relationship Id="rId2" Type="http://schemas.microsoft.com/office/2007/relationships/media" Target="../media/media3.mp4"/><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4F715AA1-B9BB-3BD9-ECC1-7FC6495967B8}"/>
              </a:ext>
            </a:extLst>
          </p:cNvPr>
          <p:cNvPicPr>
            <a:picLocks noChangeAspect="1"/>
          </p:cNvPicPr>
          <p:nvPr/>
        </p:nvPicPr>
        <p:blipFill>
          <a:blip r:embed="rId6"/>
          <a:stretch>
            <a:fillRect/>
          </a:stretch>
        </p:blipFill>
        <p:spPr>
          <a:xfrm>
            <a:off x="76625" y="0"/>
            <a:ext cx="8990749" cy="4749800"/>
          </a:xfrm>
          <a:prstGeom prst="rect">
            <a:avLst/>
          </a:prstGeom>
        </p:spPr>
      </p:pic>
      <p:grpSp>
        <p:nvGrpSpPr>
          <p:cNvPr id="61" name="Group 60">
            <a:extLst>
              <a:ext uri="{FF2B5EF4-FFF2-40B4-BE49-F238E27FC236}">
                <a16:creationId xmlns:a16="http://schemas.microsoft.com/office/drawing/2014/main" id="{0091BC72-47B1-341A-CDE3-94E43658A09E}"/>
              </a:ext>
            </a:extLst>
          </p:cNvPr>
          <p:cNvGrpSpPr/>
          <p:nvPr/>
        </p:nvGrpSpPr>
        <p:grpSpPr>
          <a:xfrm>
            <a:off x="5364675" y="1035332"/>
            <a:ext cx="2920223" cy="4718146"/>
            <a:chOff x="5364675" y="1035332"/>
            <a:chExt cx="2920223" cy="4718146"/>
          </a:xfrm>
        </p:grpSpPr>
        <p:sp>
          <p:nvSpPr>
            <p:cNvPr id="34" name="Rectangle 33">
              <a:extLst>
                <a:ext uri="{FF2B5EF4-FFF2-40B4-BE49-F238E27FC236}">
                  <a16:creationId xmlns:a16="http://schemas.microsoft.com/office/drawing/2014/main" id="{57E2CFDB-F69E-FDCF-D69D-73BBC7AC0F83}"/>
                </a:ext>
              </a:extLst>
            </p:cNvPr>
            <p:cNvSpPr/>
            <p:nvPr/>
          </p:nvSpPr>
          <p:spPr>
            <a:xfrm>
              <a:off x="5364675" y="4886232"/>
              <a:ext cx="1732703" cy="867246"/>
            </a:xfrm>
            <a:prstGeom prst="rect">
              <a:avLst/>
            </a:prstGeom>
            <a:solidFill>
              <a:srgbClr val="990000">
                <a:alpha val="22000"/>
              </a:srgbClr>
            </a:solidFill>
            <a:ln>
              <a:solidFill>
                <a:schemeClr val="tx1">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Sex</a:t>
              </a:r>
            </a:p>
            <a:p>
              <a:pPr algn="ctr"/>
              <a:r>
                <a:rPr lang="en-US" dirty="0"/>
                <a:t>MD vs DO</a:t>
              </a:r>
            </a:p>
          </p:txBody>
        </p:sp>
        <p:sp>
          <p:nvSpPr>
            <p:cNvPr id="35" name="Rectangle 34">
              <a:extLst>
                <a:ext uri="{FF2B5EF4-FFF2-40B4-BE49-F238E27FC236}">
                  <a16:creationId xmlns:a16="http://schemas.microsoft.com/office/drawing/2014/main" id="{179D47E5-82C6-535F-FFC5-FF6E97849FDB}"/>
                </a:ext>
              </a:extLst>
            </p:cNvPr>
            <p:cNvSpPr/>
            <p:nvPr/>
          </p:nvSpPr>
          <p:spPr>
            <a:xfrm>
              <a:off x="6552195" y="2960781"/>
              <a:ext cx="1732703" cy="867246"/>
            </a:xfrm>
            <a:prstGeom prst="rect">
              <a:avLst/>
            </a:prstGeom>
            <a:solidFill>
              <a:srgbClr val="990000">
                <a:alpha val="22000"/>
              </a:srgbClr>
            </a:solidFill>
            <a:ln>
              <a:solidFill>
                <a:schemeClr val="tx1">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Practice Demographics</a:t>
              </a:r>
            </a:p>
          </p:txBody>
        </p:sp>
        <p:sp>
          <p:nvSpPr>
            <p:cNvPr id="36" name="Rectangle 35">
              <a:extLst>
                <a:ext uri="{FF2B5EF4-FFF2-40B4-BE49-F238E27FC236}">
                  <a16:creationId xmlns:a16="http://schemas.microsoft.com/office/drawing/2014/main" id="{D788BDFA-719A-F78F-5A0C-D9E6A9F65DA6}"/>
                </a:ext>
              </a:extLst>
            </p:cNvPr>
            <p:cNvSpPr/>
            <p:nvPr/>
          </p:nvSpPr>
          <p:spPr>
            <a:xfrm>
              <a:off x="5364675" y="1035332"/>
              <a:ext cx="1732703" cy="867246"/>
            </a:xfrm>
            <a:prstGeom prst="rect">
              <a:avLst/>
            </a:prstGeom>
            <a:solidFill>
              <a:srgbClr val="990000">
                <a:alpha val="22000"/>
              </a:srgbClr>
            </a:solidFill>
            <a:ln>
              <a:solidFill>
                <a:schemeClr val="tx1">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Primary Specialty</a:t>
              </a:r>
            </a:p>
          </p:txBody>
        </p:sp>
        <p:sp>
          <p:nvSpPr>
            <p:cNvPr id="37" name="Arrow: Right 36">
              <a:extLst>
                <a:ext uri="{FF2B5EF4-FFF2-40B4-BE49-F238E27FC236}">
                  <a16:creationId xmlns:a16="http://schemas.microsoft.com/office/drawing/2014/main" id="{1EE01295-F7AD-33D3-75D1-296DE8AE1571}"/>
                </a:ext>
              </a:extLst>
            </p:cNvPr>
            <p:cNvSpPr/>
            <p:nvPr/>
          </p:nvSpPr>
          <p:spPr>
            <a:xfrm rot="10800000">
              <a:off x="5790935" y="3296190"/>
              <a:ext cx="650240" cy="196426"/>
            </a:xfrm>
            <a:prstGeom prst="rightArrow">
              <a:avLst/>
            </a:prstGeom>
            <a:solidFill>
              <a:schemeClr val="tx1">
                <a:alpha val="22000"/>
              </a:schemeClr>
            </a:solidFill>
            <a:ln w="19050">
              <a:solidFill>
                <a:srgbClr val="990000">
                  <a:alpha val="1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3E3865EF-8FB3-069B-F0ED-CE6BCFA70F27}"/>
                </a:ext>
              </a:extLst>
            </p:cNvPr>
            <p:cNvSpPr/>
            <p:nvPr/>
          </p:nvSpPr>
          <p:spPr>
            <a:xfrm rot="13711328">
              <a:off x="5465815" y="4361988"/>
              <a:ext cx="650240" cy="196426"/>
            </a:xfrm>
            <a:prstGeom prst="rightArrow">
              <a:avLst/>
            </a:prstGeom>
            <a:solidFill>
              <a:schemeClr val="tx1">
                <a:alpha val="22000"/>
              </a:schemeClr>
            </a:solidFill>
            <a:ln w="19050">
              <a:solidFill>
                <a:srgbClr val="990000">
                  <a:alpha val="1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EAF1973C-9D5B-8E32-439E-684F7785C368}"/>
                </a:ext>
              </a:extLst>
            </p:cNvPr>
            <p:cNvSpPr/>
            <p:nvPr/>
          </p:nvSpPr>
          <p:spPr>
            <a:xfrm rot="8107467">
              <a:off x="5456122" y="2240256"/>
              <a:ext cx="650240" cy="196426"/>
            </a:xfrm>
            <a:prstGeom prst="rightArrow">
              <a:avLst/>
            </a:prstGeom>
            <a:solidFill>
              <a:schemeClr val="tx1">
                <a:alpha val="22000"/>
              </a:schemeClr>
            </a:solidFill>
            <a:ln w="19050">
              <a:solidFill>
                <a:srgbClr val="990000">
                  <a:alpha val="1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683CBDE2-319A-A9F6-A589-F030A7C46A2F}"/>
              </a:ext>
            </a:extLst>
          </p:cNvPr>
          <p:cNvGrpSpPr/>
          <p:nvPr/>
        </p:nvGrpSpPr>
        <p:grpSpPr>
          <a:xfrm>
            <a:off x="505167" y="140413"/>
            <a:ext cx="8004391" cy="5613065"/>
            <a:chOff x="505167" y="140413"/>
            <a:chExt cx="8004391" cy="5613065"/>
          </a:xfrm>
        </p:grpSpPr>
        <p:sp>
          <p:nvSpPr>
            <p:cNvPr id="30" name="Rectangle 29">
              <a:extLst>
                <a:ext uri="{FF2B5EF4-FFF2-40B4-BE49-F238E27FC236}">
                  <a16:creationId xmlns:a16="http://schemas.microsoft.com/office/drawing/2014/main" id="{492E3EB3-5688-E954-5CD9-C2EA8C475AD0}"/>
                </a:ext>
              </a:extLst>
            </p:cNvPr>
            <p:cNvSpPr/>
            <p:nvPr/>
          </p:nvSpPr>
          <p:spPr>
            <a:xfrm>
              <a:off x="3305018" y="2754641"/>
              <a:ext cx="2374898" cy="1279525"/>
            </a:xfrm>
            <a:prstGeom prst="rect">
              <a:avLst/>
            </a:prstGeom>
            <a:solidFill>
              <a:srgbClr val="99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dirty="0"/>
                <a:t>Retrospective Observational Study</a:t>
              </a:r>
            </a:p>
            <a:p>
              <a:pPr algn="ctr"/>
              <a:endParaRPr lang="en-US" sz="400" dirty="0"/>
            </a:p>
            <a:p>
              <a:pPr algn="ctr"/>
              <a:r>
                <a:rPr lang="en-US" dirty="0"/>
                <a:t>(N=8676)</a:t>
              </a:r>
            </a:p>
            <a:p>
              <a:pPr algn="ctr"/>
              <a:endParaRPr lang="en-US" dirty="0"/>
            </a:p>
          </p:txBody>
        </p:sp>
        <p:sp>
          <p:nvSpPr>
            <p:cNvPr id="31" name="Rectangle 30">
              <a:extLst>
                <a:ext uri="{FF2B5EF4-FFF2-40B4-BE49-F238E27FC236}">
                  <a16:creationId xmlns:a16="http://schemas.microsoft.com/office/drawing/2014/main" id="{B99C80FE-297C-4A26-039D-DA1EDDEC237E}"/>
                </a:ext>
              </a:extLst>
            </p:cNvPr>
            <p:cNvSpPr/>
            <p:nvPr/>
          </p:nvSpPr>
          <p:spPr>
            <a:xfrm>
              <a:off x="1883887" y="1035332"/>
              <a:ext cx="1732703" cy="867246"/>
            </a:xfrm>
            <a:prstGeom prst="rect">
              <a:avLst/>
            </a:prstGeom>
            <a:solidFill>
              <a:srgbClr val="99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Birth Location</a:t>
              </a:r>
            </a:p>
            <a:p>
              <a:pPr algn="ctr"/>
              <a:r>
                <a:rPr lang="en-US" dirty="0"/>
                <a:t>Medical School</a:t>
              </a:r>
            </a:p>
          </p:txBody>
        </p:sp>
        <p:sp>
          <p:nvSpPr>
            <p:cNvPr id="32" name="Rectangle 31">
              <a:extLst>
                <a:ext uri="{FF2B5EF4-FFF2-40B4-BE49-F238E27FC236}">
                  <a16:creationId xmlns:a16="http://schemas.microsoft.com/office/drawing/2014/main" id="{01EBBA7C-D73D-5C39-ADC0-C73EFB1E7543}"/>
                </a:ext>
              </a:extLst>
            </p:cNvPr>
            <p:cNvSpPr/>
            <p:nvPr/>
          </p:nvSpPr>
          <p:spPr>
            <a:xfrm>
              <a:off x="700036" y="2960781"/>
              <a:ext cx="1732703" cy="867246"/>
            </a:xfrm>
            <a:prstGeom prst="rect">
              <a:avLst/>
            </a:prstGeom>
            <a:solidFill>
              <a:srgbClr val="99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Residency</a:t>
              </a:r>
            </a:p>
            <a:p>
              <a:pPr algn="ctr"/>
              <a:r>
                <a:rPr lang="en-US" dirty="0"/>
                <a:t>Fellowship</a:t>
              </a:r>
            </a:p>
          </p:txBody>
        </p:sp>
        <p:sp>
          <p:nvSpPr>
            <p:cNvPr id="33" name="Rectangle 32">
              <a:extLst>
                <a:ext uri="{FF2B5EF4-FFF2-40B4-BE49-F238E27FC236}">
                  <a16:creationId xmlns:a16="http://schemas.microsoft.com/office/drawing/2014/main" id="{FCCC4A87-3E6E-3562-B206-6A9202C7C7F8}"/>
                </a:ext>
              </a:extLst>
            </p:cNvPr>
            <p:cNvSpPr/>
            <p:nvPr/>
          </p:nvSpPr>
          <p:spPr>
            <a:xfrm>
              <a:off x="1883887" y="4886232"/>
              <a:ext cx="1732703" cy="867246"/>
            </a:xfrm>
            <a:prstGeom prst="rect">
              <a:avLst/>
            </a:prstGeom>
            <a:solidFill>
              <a:srgbClr val="99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Attending Location</a:t>
              </a:r>
            </a:p>
          </p:txBody>
        </p:sp>
        <p:sp>
          <p:nvSpPr>
            <p:cNvPr id="38" name="Arrow: Right 37">
              <a:extLst>
                <a:ext uri="{FF2B5EF4-FFF2-40B4-BE49-F238E27FC236}">
                  <a16:creationId xmlns:a16="http://schemas.microsoft.com/office/drawing/2014/main" id="{E5483032-91A9-58CB-019D-B30201DBEFE8}"/>
                </a:ext>
              </a:extLst>
            </p:cNvPr>
            <p:cNvSpPr/>
            <p:nvPr/>
          </p:nvSpPr>
          <p:spPr>
            <a:xfrm>
              <a:off x="2543758" y="3296190"/>
              <a:ext cx="650240" cy="196426"/>
            </a:xfrm>
            <a:prstGeom prst="rightArrow">
              <a:avLst/>
            </a:prstGeom>
            <a:solidFill>
              <a:schemeClr val="tx1"/>
            </a:solidFill>
            <a:ln w="19050">
              <a:solidFill>
                <a:srgbClr val="99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70C1461D-A424-C785-E231-C41B2D20C591}"/>
                </a:ext>
              </a:extLst>
            </p:cNvPr>
            <p:cNvSpPr/>
            <p:nvPr/>
          </p:nvSpPr>
          <p:spPr>
            <a:xfrm rot="18909816">
              <a:off x="2868878" y="4352237"/>
              <a:ext cx="650240" cy="196426"/>
            </a:xfrm>
            <a:prstGeom prst="rightArrow">
              <a:avLst/>
            </a:prstGeom>
            <a:solidFill>
              <a:schemeClr val="tx1"/>
            </a:solidFill>
            <a:ln w="19050">
              <a:solidFill>
                <a:srgbClr val="99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D835336D-EC66-D67B-8BDB-18E2627EBD87}"/>
                </a:ext>
              </a:extLst>
            </p:cNvPr>
            <p:cNvSpPr/>
            <p:nvPr/>
          </p:nvSpPr>
          <p:spPr>
            <a:xfrm rot="2933895">
              <a:off x="2880936" y="2209972"/>
              <a:ext cx="650240" cy="196426"/>
            </a:xfrm>
            <a:prstGeom prst="rightArrow">
              <a:avLst/>
            </a:prstGeom>
            <a:solidFill>
              <a:schemeClr val="tx1"/>
            </a:solidFill>
            <a:ln w="19050">
              <a:solidFill>
                <a:srgbClr val="99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itle 1">
              <a:extLst>
                <a:ext uri="{FF2B5EF4-FFF2-40B4-BE49-F238E27FC236}">
                  <a16:creationId xmlns:a16="http://schemas.microsoft.com/office/drawing/2014/main" id="{1DD13B7F-29C7-119B-C900-43C7F710A9FA}"/>
                </a:ext>
              </a:extLst>
            </p:cNvPr>
            <p:cNvSpPr txBox="1">
              <a:spLocks/>
            </p:cNvSpPr>
            <p:nvPr/>
          </p:nvSpPr>
          <p:spPr>
            <a:xfrm>
              <a:off x="505167" y="140413"/>
              <a:ext cx="8004391" cy="932087"/>
            </a:xfrm>
            <a:prstGeom prst="rect">
              <a:avLst/>
            </a:prstGeom>
          </p:spPr>
          <p:txBody>
            <a:bodyPr>
              <a:normAutofit/>
            </a:bodyPr>
            <a:lstStyle>
              <a:lvl1pPr algn="ctr" defTabSz="609570" rtl="0" eaLnBrk="1" latinLnBrk="0" hangingPunct="1">
                <a:spcBef>
                  <a:spcPct val="0"/>
                </a:spcBef>
                <a:buNone/>
                <a:defRPr sz="4000" b="1" i="0" kern="100" cap="none" spc="0">
                  <a:solidFill>
                    <a:schemeClr val="tx1"/>
                  </a:solidFill>
                  <a:latin typeface="Arial"/>
                  <a:ea typeface="+mj-ea"/>
                  <a:cs typeface="Arial"/>
                </a:defRPr>
              </a:lvl1pPr>
            </a:lstStyle>
            <a:p>
              <a:r>
                <a:rPr lang="en-US" sz="3200" dirty="0"/>
                <a:t>Study Methods</a:t>
              </a:r>
            </a:p>
          </p:txBody>
        </p:sp>
      </p:grpSp>
      <p:grpSp>
        <p:nvGrpSpPr>
          <p:cNvPr id="77" name="Group 76">
            <a:extLst>
              <a:ext uri="{FF2B5EF4-FFF2-40B4-BE49-F238E27FC236}">
                <a16:creationId xmlns:a16="http://schemas.microsoft.com/office/drawing/2014/main" id="{092AF56D-E8CD-2950-A7C3-1E04556B7E6A}"/>
              </a:ext>
            </a:extLst>
          </p:cNvPr>
          <p:cNvGrpSpPr/>
          <p:nvPr/>
        </p:nvGrpSpPr>
        <p:grpSpPr>
          <a:xfrm>
            <a:off x="-1" y="-98193"/>
            <a:ext cx="9144000" cy="6161053"/>
            <a:chOff x="-6565157" y="4366061"/>
            <a:chExt cx="9144000" cy="6161053"/>
          </a:xfrm>
        </p:grpSpPr>
        <p:pic>
          <p:nvPicPr>
            <p:cNvPr id="73" name="Picture 72">
              <a:extLst>
                <a:ext uri="{FF2B5EF4-FFF2-40B4-BE49-F238E27FC236}">
                  <a16:creationId xmlns:a16="http://schemas.microsoft.com/office/drawing/2014/main" id="{CD85CDB6-C5D2-54DC-B257-C58B8F97E80B}"/>
                </a:ext>
              </a:extLst>
            </p:cNvPr>
            <p:cNvPicPr>
              <a:picLocks noChangeAspect="1"/>
            </p:cNvPicPr>
            <p:nvPr/>
          </p:nvPicPr>
          <p:blipFill>
            <a:blip r:embed="rId7"/>
            <a:stretch>
              <a:fillRect/>
            </a:stretch>
          </p:blipFill>
          <p:spPr>
            <a:xfrm>
              <a:off x="-6565157" y="4506474"/>
              <a:ext cx="9144000" cy="6020640"/>
            </a:xfrm>
            <a:prstGeom prst="rect">
              <a:avLst/>
            </a:prstGeom>
          </p:spPr>
        </p:pic>
        <p:sp>
          <p:nvSpPr>
            <p:cNvPr id="74" name="TextBox 73">
              <a:extLst>
                <a:ext uri="{FF2B5EF4-FFF2-40B4-BE49-F238E27FC236}">
                  <a16:creationId xmlns:a16="http://schemas.microsoft.com/office/drawing/2014/main" id="{6DCA9195-1B94-F8F6-3BB8-6530F9F88CB1}"/>
                </a:ext>
              </a:extLst>
            </p:cNvPr>
            <p:cNvSpPr txBox="1"/>
            <p:nvPr/>
          </p:nvSpPr>
          <p:spPr>
            <a:xfrm>
              <a:off x="-6066897" y="5597208"/>
              <a:ext cx="8147476" cy="3046988"/>
            </a:xfrm>
            <a:prstGeom prst="rect">
              <a:avLst/>
            </a:prstGeom>
            <a:noFill/>
          </p:spPr>
          <p:txBody>
            <a:bodyPr wrap="square" rtlCol="0">
              <a:spAutoFit/>
            </a:bodyPr>
            <a:lstStyle/>
            <a:p>
              <a:pPr marL="285750" indent="-285750" algn="just">
                <a:buFont typeface="Arial" panose="020B0604020202020204" pitchFamily="34" charset="0"/>
                <a:buChar char="•"/>
              </a:pPr>
              <a:r>
                <a:rPr lang="en-US" sz="2400" b="1" dirty="0">
                  <a:solidFill>
                    <a:schemeClr val="bg1">
                      <a:lumMod val="85000"/>
                    </a:schemeClr>
                  </a:solidFill>
                  <a:ea typeface="Times New Roman" panose="02020603050405020304" pitchFamily="18" charset="0"/>
                </a:rPr>
                <a:t>What best predicts where orthopaedic surgeons practice in the US?</a:t>
              </a:r>
              <a:r>
                <a:rPr lang="en-US" sz="2400" b="1" dirty="0">
                  <a:solidFill>
                    <a:schemeClr val="bg1">
                      <a:lumMod val="85000"/>
                    </a:schemeClr>
                  </a:solidFill>
                  <a:effectLst/>
                  <a:ea typeface="Times New Roman" panose="02020603050405020304" pitchFamily="18" charset="0"/>
                </a:rPr>
                <a:t> </a:t>
              </a:r>
            </a:p>
            <a:p>
              <a:pPr marL="285750" indent="-285750" algn="just">
                <a:buFont typeface="Arial" panose="020B0604020202020204" pitchFamily="34" charset="0"/>
                <a:buChar char="•"/>
              </a:pPr>
              <a:endParaRPr lang="en-US" sz="2400" b="1" dirty="0">
                <a:effectLst/>
                <a:ea typeface="Times New Roman" panose="02020603050405020304" pitchFamily="18" charset="0"/>
              </a:endParaRPr>
            </a:p>
            <a:p>
              <a:pPr marL="285750" indent="-285750" algn="just">
                <a:buFont typeface="Arial" panose="020B0604020202020204" pitchFamily="34" charset="0"/>
                <a:buChar char="•"/>
              </a:pPr>
              <a:r>
                <a:rPr lang="en-US" sz="2400" b="1" dirty="0">
                  <a:effectLst/>
                  <a:ea typeface="Times New Roman" panose="02020603050405020304" pitchFamily="18" charset="0"/>
                </a:rPr>
                <a:t>If residency location has a strong association with attending location, are residency spots appropriately allocated?</a:t>
              </a:r>
            </a:p>
            <a:p>
              <a:pPr marL="285750" indent="-285750" algn="just">
                <a:buFont typeface="Arial" panose="020B0604020202020204" pitchFamily="34" charset="0"/>
                <a:buChar char="•"/>
              </a:pPr>
              <a:endParaRPr lang="en-US" sz="2400" b="1" dirty="0">
                <a:solidFill>
                  <a:schemeClr val="bg1">
                    <a:lumMod val="85000"/>
                  </a:schemeClr>
                </a:solidFill>
              </a:endParaRPr>
            </a:p>
            <a:p>
              <a:pPr marL="285750" indent="-285750" algn="just">
                <a:buFont typeface="Arial" panose="020B0604020202020204" pitchFamily="34" charset="0"/>
                <a:buChar char="•"/>
              </a:pPr>
              <a:endParaRPr lang="en-US" sz="2400" b="1" dirty="0">
                <a:solidFill>
                  <a:schemeClr val="bg1">
                    <a:lumMod val="85000"/>
                  </a:schemeClr>
                </a:solidFill>
              </a:endParaRPr>
            </a:p>
          </p:txBody>
        </p:sp>
        <p:sp>
          <p:nvSpPr>
            <p:cNvPr id="75" name="Title 1">
              <a:extLst>
                <a:ext uri="{FF2B5EF4-FFF2-40B4-BE49-F238E27FC236}">
                  <a16:creationId xmlns:a16="http://schemas.microsoft.com/office/drawing/2014/main" id="{B0702792-BB61-4491-7D69-D6704682F363}"/>
                </a:ext>
              </a:extLst>
            </p:cNvPr>
            <p:cNvSpPr txBox="1">
              <a:spLocks/>
            </p:cNvSpPr>
            <p:nvPr/>
          </p:nvSpPr>
          <p:spPr>
            <a:xfrm>
              <a:off x="-5995354" y="4366061"/>
              <a:ext cx="8004391" cy="932087"/>
            </a:xfrm>
            <a:prstGeom prst="rect">
              <a:avLst/>
            </a:prstGeom>
          </p:spPr>
          <p:txBody>
            <a:bodyPr anchor="ctr">
              <a:normAutofit/>
            </a:bodyPr>
            <a:lstStyle>
              <a:lvl1pPr algn="l" defTabSz="609570" rtl="0" eaLnBrk="1" latinLnBrk="0" hangingPunct="1">
                <a:lnSpc>
                  <a:spcPct val="90000"/>
                </a:lnSpc>
                <a:spcBef>
                  <a:spcPct val="0"/>
                </a:spcBef>
                <a:buNone/>
                <a:defRPr sz="4800" b="1" i="0" kern="100" spc="0" baseline="0">
                  <a:solidFill>
                    <a:schemeClr val="tx1"/>
                  </a:solidFill>
                  <a:latin typeface="Arial"/>
                  <a:ea typeface="+mj-ea"/>
                  <a:cs typeface="Arial"/>
                </a:defRPr>
              </a:lvl1pPr>
            </a:lstStyle>
            <a:p>
              <a:pPr algn="ctr"/>
              <a:r>
                <a:rPr lang="en-US" sz="3200" dirty="0"/>
                <a:t>Study Questions</a:t>
              </a:r>
            </a:p>
          </p:txBody>
        </p:sp>
      </p:grpSp>
      <p:grpSp>
        <p:nvGrpSpPr>
          <p:cNvPr id="60" name="Group 59">
            <a:extLst>
              <a:ext uri="{FF2B5EF4-FFF2-40B4-BE49-F238E27FC236}">
                <a16:creationId xmlns:a16="http://schemas.microsoft.com/office/drawing/2014/main" id="{F93CB67D-AB5E-DA13-6CC0-86FE40313D61}"/>
              </a:ext>
            </a:extLst>
          </p:cNvPr>
          <p:cNvGrpSpPr/>
          <p:nvPr/>
        </p:nvGrpSpPr>
        <p:grpSpPr>
          <a:xfrm>
            <a:off x="0" y="-98193"/>
            <a:ext cx="9144000" cy="6161053"/>
            <a:chOff x="12074697" y="-10572257"/>
            <a:chExt cx="9144000" cy="6161053"/>
          </a:xfrm>
        </p:grpSpPr>
        <p:pic>
          <p:nvPicPr>
            <p:cNvPr id="58" name="Picture 57">
              <a:extLst>
                <a:ext uri="{FF2B5EF4-FFF2-40B4-BE49-F238E27FC236}">
                  <a16:creationId xmlns:a16="http://schemas.microsoft.com/office/drawing/2014/main" id="{9F8DEC47-D838-B262-12AB-D2C2FDA1EFB5}"/>
                </a:ext>
              </a:extLst>
            </p:cNvPr>
            <p:cNvPicPr>
              <a:picLocks noChangeAspect="1"/>
            </p:cNvPicPr>
            <p:nvPr/>
          </p:nvPicPr>
          <p:blipFill>
            <a:blip r:embed="rId7"/>
            <a:stretch>
              <a:fillRect/>
            </a:stretch>
          </p:blipFill>
          <p:spPr>
            <a:xfrm>
              <a:off x="12074697" y="-10431844"/>
              <a:ext cx="9144000" cy="6020640"/>
            </a:xfrm>
            <a:prstGeom prst="rect">
              <a:avLst/>
            </a:prstGeom>
          </p:spPr>
        </p:pic>
        <p:sp>
          <p:nvSpPr>
            <p:cNvPr id="56" name="TextBox 55">
              <a:extLst>
                <a:ext uri="{FF2B5EF4-FFF2-40B4-BE49-F238E27FC236}">
                  <a16:creationId xmlns:a16="http://schemas.microsoft.com/office/drawing/2014/main" id="{8D03D4E5-6CED-7337-C3F0-5609C8E2697A}"/>
                </a:ext>
              </a:extLst>
            </p:cNvPr>
            <p:cNvSpPr txBox="1"/>
            <p:nvPr/>
          </p:nvSpPr>
          <p:spPr>
            <a:xfrm>
              <a:off x="12572957" y="-9341110"/>
              <a:ext cx="8147476" cy="3046988"/>
            </a:xfrm>
            <a:prstGeom prst="rect">
              <a:avLst/>
            </a:prstGeom>
            <a:noFill/>
          </p:spPr>
          <p:txBody>
            <a:bodyPr wrap="square" rtlCol="0">
              <a:spAutoFit/>
            </a:bodyPr>
            <a:lstStyle/>
            <a:p>
              <a:pPr marL="285750" indent="-285750" algn="just">
                <a:buFont typeface="Arial" panose="020B0604020202020204" pitchFamily="34" charset="0"/>
                <a:buChar char="•"/>
              </a:pPr>
              <a:r>
                <a:rPr lang="en-US" sz="2400" b="1" dirty="0">
                  <a:ea typeface="Times New Roman" panose="02020603050405020304" pitchFamily="18" charset="0"/>
                </a:rPr>
                <a:t>What best predicts where orthopaedic surgeons practice in the US?</a:t>
              </a:r>
              <a:r>
                <a:rPr lang="en-US" sz="2400" b="1" dirty="0">
                  <a:effectLst/>
                  <a:ea typeface="Times New Roman" panose="02020603050405020304" pitchFamily="18" charset="0"/>
                </a:rPr>
                <a:t> </a:t>
              </a:r>
            </a:p>
            <a:p>
              <a:pPr marL="285750" indent="-285750" algn="just">
                <a:buFont typeface="Arial" panose="020B0604020202020204" pitchFamily="34" charset="0"/>
                <a:buChar char="•"/>
              </a:pPr>
              <a:endParaRPr lang="en-US" sz="2400" b="1" dirty="0">
                <a:effectLst/>
                <a:ea typeface="Times New Roman" panose="02020603050405020304" pitchFamily="18" charset="0"/>
              </a:endParaRPr>
            </a:p>
            <a:p>
              <a:pPr marL="285750" indent="-285750" algn="just">
                <a:buFont typeface="Arial" panose="020B0604020202020204" pitchFamily="34" charset="0"/>
                <a:buChar char="•"/>
              </a:pPr>
              <a:r>
                <a:rPr lang="en-US" sz="2400" b="1" dirty="0">
                  <a:solidFill>
                    <a:schemeClr val="bg1">
                      <a:lumMod val="85000"/>
                    </a:schemeClr>
                  </a:solidFill>
                  <a:effectLst/>
                  <a:ea typeface="Times New Roman" panose="02020603050405020304" pitchFamily="18" charset="0"/>
                </a:rPr>
                <a:t>If residency location has a strong association with attending location, are residency spots appropriately allocated?</a:t>
              </a:r>
            </a:p>
            <a:p>
              <a:pPr marL="285750" indent="-285750" algn="just">
                <a:buFont typeface="Arial" panose="020B0604020202020204" pitchFamily="34" charset="0"/>
                <a:buChar char="•"/>
              </a:pPr>
              <a:endParaRPr lang="en-US" sz="2400" b="1" dirty="0">
                <a:solidFill>
                  <a:schemeClr val="bg1">
                    <a:lumMod val="85000"/>
                  </a:schemeClr>
                </a:solidFill>
              </a:endParaRPr>
            </a:p>
            <a:p>
              <a:pPr marL="285750" indent="-285750" algn="just">
                <a:buFont typeface="Arial" panose="020B0604020202020204" pitchFamily="34" charset="0"/>
                <a:buChar char="•"/>
              </a:pPr>
              <a:endParaRPr lang="en-US" sz="2400" b="1" dirty="0">
                <a:solidFill>
                  <a:schemeClr val="bg1">
                    <a:lumMod val="85000"/>
                  </a:schemeClr>
                </a:solidFill>
              </a:endParaRPr>
            </a:p>
          </p:txBody>
        </p:sp>
        <p:sp>
          <p:nvSpPr>
            <p:cNvPr id="49" name="Title 1">
              <a:extLst>
                <a:ext uri="{FF2B5EF4-FFF2-40B4-BE49-F238E27FC236}">
                  <a16:creationId xmlns:a16="http://schemas.microsoft.com/office/drawing/2014/main" id="{562B7C2D-2052-62B7-EBA6-FB1902E467EB}"/>
                </a:ext>
              </a:extLst>
            </p:cNvPr>
            <p:cNvSpPr txBox="1">
              <a:spLocks/>
            </p:cNvSpPr>
            <p:nvPr/>
          </p:nvSpPr>
          <p:spPr>
            <a:xfrm>
              <a:off x="12644500" y="-10572257"/>
              <a:ext cx="8004391" cy="932087"/>
            </a:xfrm>
            <a:prstGeom prst="rect">
              <a:avLst/>
            </a:prstGeom>
          </p:spPr>
          <p:txBody>
            <a:bodyPr anchor="ctr">
              <a:normAutofit/>
            </a:bodyPr>
            <a:lstStyle>
              <a:lvl1pPr algn="l" defTabSz="609570" rtl="0" eaLnBrk="1" latinLnBrk="0" hangingPunct="1">
                <a:lnSpc>
                  <a:spcPct val="90000"/>
                </a:lnSpc>
                <a:spcBef>
                  <a:spcPct val="0"/>
                </a:spcBef>
                <a:buNone/>
                <a:defRPr sz="4800" b="1" i="0" kern="100" spc="0" baseline="0">
                  <a:solidFill>
                    <a:schemeClr val="tx1"/>
                  </a:solidFill>
                  <a:latin typeface="Arial"/>
                  <a:ea typeface="+mj-ea"/>
                  <a:cs typeface="Arial"/>
                </a:defRPr>
              </a:lvl1pPr>
            </a:lstStyle>
            <a:p>
              <a:pPr algn="ctr"/>
              <a:r>
                <a:rPr lang="en-US" sz="3200" dirty="0"/>
                <a:t>Study Questions</a:t>
              </a:r>
            </a:p>
          </p:txBody>
        </p:sp>
      </p:grpSp>
      <p:pic>
        <p:nvPicPr>
          <p:cNvPr id="45" name="Picture 44">
            <a:extLst>
              <a:ext uri="{FF2B5EF4-FFF2-40B4-BE49-F238E27FC236}">
                <a16:creationId xmlns:a16="http://schemas.microsoft.com/office/drawing/2014/main" id="{81555F9D-5BCD-53E1-BEDF-BD7DA8A8D20A}"/>
              </a:ext>
            </a:extLst>
          </p:cNvPr>
          <p:cNvPicPr>
            <a:picLocks noChangeAspect="1"/>
          </p:cNvPicPr>
          <p:nvPr/>
        </p:nvPicPr>
        <p:blipFill>
          <a:blip r:embed="rId8"/>
          <a:stretch>
            <a:fillRect/>
          </a:stretch>
        </p:blipFill>
        <p:spPr>
          <a:xfrm>
            <a:off x="-3" y="0"/>
            <a:ext cx="9144000" cy="6020640"/>
          </a:xfrm>
          <a:prstGeom prst="rect">
            <a:avLst/>
          </a:prstGeom>
        </p:spPr>
      </p:pic>
      <p:pic>
        <p:nvPicPr>
          <p:cNvPr id="249" name="Video 248">
            <a:hlinkClick r:id="" action="ppaction://media"/>
            <a:extLst>
              <a:ext uri="{FF2B5EF4-FFF2-40B4-BE49-F238E27FC236}">
                <a16:creationId xmlns:a16="http://schemas.microsoft.com/office/drawing/2014/main" id="{3D5119FF-A14C-AEA1-FB37-64DB85F0BE3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rcRect l="21875" r="21875"/>
          <a:stretch>
            <a:fillRect/>
          </a:stretch>
        </p:blipFill>
        <p:spPr>
          <a:xfrm>
            <a:off x="3669917" y="5174349"/>
            <a:ext cx="1641431" cy="1641431"/>
          </a:xfrm>
          <a:prstGeom prst="ellipse">
            <a:avLst/>
          </a:prstGeom>
        </p:spPr>
      </p:pic>
    </p:spTree>
    <p:custDataLst>
      <p:tags r:id="rId1"/>
    </p:custDataLst>
    <p:extLst>
      <p:ext uri="{BB962C8B-B14F-4D97-AF65-F5344CB8AC3E}">
        <p14:creationId xmlns:p14="http://schemas.microsoft.com/office/powerpoint/2010/main" val="1835621101"/>
      </p:ext>
    </p:extLst>
  </p:cSld>
  <p:clrMapOvr>
    <a:masterClrMapping/>
  </p:clrMapOvr>
  <mc:AlternateContent xmlns:mc="http://schemas.openxmlformats.org/markup-compatibility/2006" xmlns:p14="http://schemas.microsoft.com/office/powerpoint/2010/main">
    <mc:Choice Requires="p14">
      <p:transition spd="slow" p14:dur="2000" advTm="75273"/>
    </mc:Choice>
    <mc:Fallback xmlns="">
      <p:transition spd="slow" advTm="7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5"/>
                                        </p:tgtEl>
                                      </p:cBhvr>
                                    </p:animEffect>
                                    <p:set>
                                      <p:cBhvr>
                                        <p:cTn id="11" dur="1" fill="hold">
                                          <p:stCondLst>
                                            <p:cond delay="499"/>
                                          </p:stCondLst>
                                        </p:cTn>
                                        <p:tgtEl>
                                          <p:spTgt spid="4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6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7"/>
                                        </p:tgtEl>
                                      </p:cBhvr>
                                    </p:animEffect>
                                    <p:set>
                                      <p:cBhvr>
                                        <p:cTn id="20" dur="1" fill="hold">
                                          <p:stCondLst>
                                            <p:cond delay="499"/>
                                          </p:stCondLst>
                                        </p:cTn>
                                        <p:tgtEl>
                                          <p:spTgt spid="7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49"/>
                </p:tgtEl>
              </p:cMediaNode>
            </p:video>
            <p:seq concurrent="1" nextAc="seek">
              <p:cTn id="27" restart="whenNotActive" fill="hold" evtFilter="cancelBubble" nodeType="interactiveSeq">
                <p:stCondLst>
                  <p:cond evt="onClick" delay="0">
                    <p:tgtEl>
                      <p:spTgt spid="24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49"/>
                                        </p:tgtEl>
                                      </p:cBhvr>
                                    </p:cmd>
                                  </p:childTnLst>
                                </p:cTn>
                              </p:par>
                            </p:childTnLst>
                          </p:cTn>
                        </p:par>
                      </p:childTnLst>
                    </p:cTn>
                  </p:par>
                </p:childTnLst>
              </p:cTn>
              <p:nextCondLst>
                <p:cond evt="onClick" delay="0">
                  <p:tgtEl>
                    <p:spTgt spid="249"/>
                  </p:tgtEl>
                </p:cond>
              </p:nextCondLst>
            </p:seq>
          </p:childTnLst>
        </p:cTn>
      </p:par>
    </p:tnLst>
  </p:timing>
  <p:extLst>
    <p:ext uri="{3A86A75C-4F4B-4683-9AE1-C65F6400EC91}">
      <p14:laserTraceLst xmlns:p14="http://schemas.microsoft.com/office/powerpoint/2010/main">
        <p14:tracePtLst>
          <p14:tracePt t="22826" x="388938" y="1127125"/>
          <p14:tracePt t="22920" x="406400" y="1127125"/>
          <p14:tracePt t="23020" x="481013" y="1182688"/>
          <p14:tracePt t="23119" x="601663" y="1257300"/>
          <p14:tracePt t="23217" x="601663" y="1349375"/>
          <p14:tracePt t="23312" x="592138" y="1376363"/>
          <p14:tracePt t="23695" x="481013" y="1431925"/>
          <p14:tracePt t="33841" x="452438" y="1516063"/>
          <p14:tracePt t="33842" x="452438" y="1525588"/>
          <p14:tracePt t="33942" x="582613" y="2070100"/>
          <p14:tracePt t="33943" x="582613" y="2079625"/>
          <p14:tracePt t="34055" x="766763" y="2374900"/>
          <p14:tracePt t="34153" x="831850" y="2468563"/>
          <p14:tracePt t="34251" x="831850" y="2505075"/>
          <p14:tracePt t="34345" x="814388" y="2505075"/>
          <p14:tracePt t="34830" x="739775" y="2505075"/>
          <p14:tracePt t="34928" x="720725" y="2505075"/>
          <p14:tracePt t="35028" x="638175" y="2514600"/>
          <p14:tracePt t="35412" x="628650" y="2522538"/>
          <p14:tracePt t="35512" x="628650" y="2541588"/>
          <p14:tracePt t="44758" x="814388" y="2505075"/>
          <p14:tracePt t="44860" x="2589213" y="2846388"/>
          <p14:tracePt t="44861" x="2606675" y="2855913"/>
          <p14:tracePt t="44863" x="2644775" y="2874963"/>
          <p14:tracePt t="44965" x="3384550" y="3438525"/>
          <p14:tracePt t="45069" x="3336925" y="3559175"/>
          <p14:tracePt t="45171" x="3244850" y="3668713"/>
          <p14:tracePt t="45271" x="3244850" y="3678238"/>
          <p14:tracePt t="59848" x="3605213" y="4057650"/>
          <p14:tracePt t="59849" x="3614738" y="4067175"/>
          <p14:tracePt t="59955" x="3781425" y="4797425"/>
          <p14:tracePt t="60059" x="3614738" y="5129213"/>
          <p14:tracePt t="60166" x="3541713" y="5240338"/>
          <p14:tracePt t="60266" x="3541713" y="5259388"/>
          <p14:tracePt t="63407" x="4132263" y="5259388"/>
          <p14:tracePt t="63408" x="4151313" y="5259388"/>
          <p14:tracePt t="63410" x="4187825" y="5259388"/>
          <p14:tracePt t="63516" x="6286500" y="4703763"/>
          <p14:tracePt t="63517" x="6305550" y="4695825"/>
          <p14:tracePt t="63519" x="6342063" y="4676775"/>
          <p14:tracePt t="63623" x="7507288" y="3133725"/>
          <p14:tracePt t="63729" x="7710488" y="2505075"/>
          <p14:tracePt t="63729" x="7710488" y="2495550"/>
          <p14:tracePt t="68514" x="7748588" y="2403475"/>
          <p14:tracePt t="68621" x="7840663" y="1866900"/>
          <p14:tracePt t="68622" x="7840663" y="1857375"/>
          <p14:tracePt t="68722" x="7850188" y="1801813"/>
          <p14:tracePt t="69030" x="7858125" y="1801813"/>
          <p14:tracePt t="69545" x="7654925" y="1654175"/>
          <p14:tracePt t="69546" x="7654925" y="1644650"/>
          <p14:tracePt t="69654" x="7526338" y="1395413"/>
          <p14:tracePt t="69654" x="7516813" y="1385888"/>
          <p14:tracePt t="69761" x="7202488" y="1136650"/>
          <p14:tracePt t="69863" x="7137400" y="1460500"/>
          <p14:tracePt t="69864" x="7127875" y="1460500"/>
          <p14:tracePt t="69968" x="7100888" y="1562100"/>
          <p14:tracePt t="70375" x="7277100" y="1562100"/>
          <p14:tracePt t="70378" x="7304088" y="1562100"/>
          <p14:tracePt t="70482" x="7988300" y="2070100"/>
          <p14:tracePt t="70483" x="7997825" y="2079625"/>
          <p14:tracePt t="70588" x="8367713" y="2754313"/>
          <p14:tracePt t="70589" x="8367713" y="2763838"/>
          <p14:tracePt t="70692" x="8413750" y="3022600"/>
          <p14:tracePt t="70799" x="8440738" y="3419475"/>
          <p14:tracePt t="70901" x="8440738" y="3429000"/>
          <p14:tracePt t="72024" x="8154988" y="3402013"/>
          <p14:tracePt t="72132" x="7461250" y="3975100"/>
          <p14:tracePt t="72133" x="7461250" y="3983038"/>
          <p14:tracePt t="72239" x="7008813" y="4575175"/>
          <p14:tracePt t="72342" x="6878638" y="4824413"/>
          <p14:tracePt t="72447" x="6805613" y="4981575"/>
          <p14:tracePt t="72652" x="6750050" y="5138738"/>
          <p14:tracePt t="72753" x="6740525" y="5148263"/>
          <p14:tracePt t="72857" x="6731000" y="5148263"/>
          <p14:tracePt t="73276" x="6813550" y="5138738"/>
          <p14:tracePt t="73382" x="7008813" y="5129213"/>
          <p14:tracePt t="73487" x="7091363" y="5286375"/>
          <p14:tracePt t="73594" x="7119938" y="5499100"/>
          <p14:tracePt t="73697" x="7119938" y="5518150"/>
          <p14:tracePt t="74211" x="7119938" y="5508625"/>
          <p14:tracePt t="74316" x="6711950" y="3189288"/>
          <p14:tracePt t="74317" x="6702425" y="3143250"/>
          <p14:tracePt t="75273" x="6286500" y="4362450"/>
          <p14:tracePt t="75273" x="6213475" y="4418013"/>
          <p14:tracePt t="75273" x="4160838" y="6173788"/>
          <p14:tracePt t="75273" x="4216400" y="6146800"/>
          <p14:tracePt t="75273" x="8108950" y="3049588"/>
          <p14:tracePt t="75273" x="8024813" y="3114675"/>
          <p14:tracePt t="75273" x="3041650" y="4371975"/>
          <p14:tracePt t="75273" x="3087688" y="4325938"/>
          <p14:tracePt t="75273" x="3106738" y="4297363"/>
          <p14:tracePt t="75273" x="4910138" y="942975"/>
          <p14:tracePt t="75273" x="4918075" y="9144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5EFE8E-DFC5-964A-C686-CF2F4A472BF0}"/>
              </a:ext>
            </a:extLst>
          </p:cNvPr>
          <p:cNvPicPr>
            <a:picLocks noChangeAspect="1"/>
          </p:cNvPicPr>
          <p:nvPr/>
        </p:nvPicPr>
        <p:blipFill>
          <a:blip r:embed="rId6"/>
          <a:stretch>
            <a:fillRect/>
          </a:stretch>
        </p:blipFill>
        <p:spPr>
          <a:xfrm>
            <a:off x="0" y="764761"/>
            <a:ext cx="9144000" cy="5328478"/>
          </a:xfrm>
          <a:prstGeom prst="rect">
            <a:avLst/>
          </a:prstGeom>
        </p:spPr>
      </p:pic>
      <p:sp>
        <p:nvSpPr>
          <p:cNvPr id="11" name="Title 1">
            <a:extLst>
              <a:ext uri="{FF2B5EF4-FFF2-40B4-BE49-F238E27FC236}">
                <a16:creationId xmlns:a16="http://schemas.microsoft.com/office/drawing/2014/main" id="{D3A5A44D-6D4B-F5A6-726A-3C4893ABBDCF}"/>
              </a:ext>
            </a:extLst>
          </p:cNvPr>
          <p:cNvSpPr txBox="1">
            <a:spLocks/>
          </p:cNvSpPr>
          <p:nvPr/>
        </p:nvSpPr>
        <p:spPr>
          <a:xfrm>
            <a:off x="569804" y="137840"/>
            <a:ext cx="8004391" cy="932087"/>
          </a:xfrm>
          <a:prstGeom prst="rect">
            <a:avLst/>
          </a:prstGeom>
        </p:spPr>
        <p:txBody>
          <a:bodyPr>
            <a:normAutofit/>
          </a:bodyPr>
          <a:lstStyle>
            <a:lvl1pPr algn="ctr" defTabSz="609570" rtl="0" eaLnBrk="1" latinLnBrk="0" hangingPunct="1">
              <a:spcBef>
                <a:spcPct val="0"/>
              </a:spcBef>
              <a:buNone/>
              <a:defRPr sz="4000" b="1" i="0" kern="100" cap="none" spc="0">
                <a:solidFill>
                  <a:schemeClr val="tx1"/>
                </a:solidFill>
                <a:latin typeface="Arial"/>
                <a:ea typeface="+mj-ea"/>
                <a:cs typeface="Arial"/>
              </a:defRPr>
            </a:lvl1pPr>
          </a:lstStyle>
          <a:p>
            <a:r>
              <a:rPr lang="en-US" sz="3200" dirty="0"/>
              <a:t>U.S. Census Divisions</a:t>
            </a:r>
          </a:p>
        </p:txBody>
      </p:sp>
      <p:grpSp>
        <p:nvGrpSpPr>
          <p:cNvPr id="10" name="Group 9">
            <a:extLst>
              <a:ext uri="{FF2B5EF4-FFF2-40B4-BE49-F238E27FC236}">
                <a16:creationId xmlns:a16="http://schemas.microsoft.com/office/drawing/2014/main" id="{9FCFE1D7-6A2F-BAA1-0CA8-965969E69DFC}"/>
              </a:ext>
            </a:extLst>
          </p:cNvPr>
          <p:cNvGrpSpPr/>
          <p:nvPr/>
        </p:nvGrpSpPr>
        <p:grpSpPr>
          <a:xfrm>
            <a:off x="-1" y="1970"/>
            <a:ext cx="9144000" cy="6091269"/>
            <a:chOff x="0" y="-1"/>
            <a:chExt cx="9144000" cy="6091269"/>
          </a:xfrm>
        </p:grpSpPr>
        <p:pic>
          <p:nvPicPr>
            <p:cNvPr id="7" name="Picture 6">
              <a:extLst>
                <a:ext uri="{FF2B5EF4-FFF2-40B4-BE49-F238E27FC236}">
                  <a16:creationId xmlns:a16="http://schemas.microsoft.com/office/drawing/2014/main" id="{DC79A22E-E5F0-7E62-A5B1-AD8F9F820599}"/>
                </a:ext>
              </a:extLst>
            </p:cNvPr>
            <p:cNvPicPr>
              <a:picLocks noChangeAspect="1"/>
            </p:cNvPicPr>
            <p:nvPr/>
          </p:nvPicPr>
          <p:blipFill>
            <a:blip r:embed="rId7"/>
            <a:stretch>
              <a:fillRect/>
            </a:stretch>
          </p:blipFill>
          <p:spPr>
            <a:xfrm>
              <a:off x="0" y="-1"/>
              <a:ext cx="9144000" cy="6091269"/>
            </a:xfrm>
            <a:prstGeom prst="rect">
              <a:avLst/>
            </a:prstGeom>
          </p:spPr>
        </p:pic>
        <p:grpSp>
          <p:nvGrpSpPr>
            <p:cNvPr id="9" name="Group 8">
              <a:extLst>
                <a:ext uri="{FF2B5EF4-FFF2-40B4-BE49-F238E27FC236}">
                  <a16:creationId xmlns:a16="http://schemas.microsoft.com/office/drawing/2014/main" id="{A094A760-3DE5-CDC2-5976-358A68B4E919}"/>
                </a:ext>
              </a:extLst>
            </p:cNvPr>
            <p:cNvGrpSpPr/>
            <p:nvPr/>
          </p:nvGrpSpPr>
          <p:grpSpPr>
            <a:xfrm>
              <a:off x="170601" y="129476"/>
              <a:ext cx="8802796" cy="5961792"/>
              <a:chOff x="170601" y="129476"/>
              <a:chExt cx="8802796" cy="5961792"/>
            </a:xfrm>
          </p:grpSpPr>
          <p:pic>
            <p:nvPicPr>
              <p:cNvPr id="3" name="Picture 2">
                <a:extLst>
                  <a:ext uri="{FF2B5EF4-FFF2-40B4-BE49-F238E27FC236}">
                    <a16:creationId xmlns:a16="http://schemas.microsoft.com/office/drawing/2014/main" id="{C67BB4C1-BD31-1AA1-039A-0194FBDAF46B}"/>
                  </a:ext>
                </a:extLst>
              </p:cNvPr>
              <p:cNvPicPr>
                <a:picLocks noChangeAspect="1"/>
              </p:cNvPicPr>
              <p:nvPr/>
            </p:nvPicPr>
            <p:blipFill>
              <a:blip r:embed="rId8"/>
              <a:stretch>
                <a:fillRect/>
              </a:stretch>
            </p:blipFill>
            <p:spPr>
              <a:xfrm>
                <a:off x="2437723" y="914400"/>
                <a:ext cx="4268553" cy="5176868"/>
              </a:xfrm>
              <a:prstGeom prst="rect">
                <a:avLst/>
              </a:prstGeom>
            </p:spPr>
          </p:pic>
          <p:sp>
            <p:nvSpPr>
              <p:cNvPr id="8" name="Title 1">
                <a:extLst>
                  <a:ext uri="{FF2B5EF4-FFF2-40B4-BE49-F238E27FC236}">
                    <a16:creationId xmlns:a16="http://schemas.microsoft.com/office/drawing/2014/main" id="{4561E54F-824D-E6B0-203E-8002BE7C61FE}"/>
                  </a:ext>
                </a:extLst>
              </p:cNvPr>
              <p:cNvSpPr txBox="1">
                <a:spLocks/>
              </p:cNvSpPr>
              <p:nvPr/>
            </p:nvSpPr>
            <p:spPr>
              <a:xfrm>
                <a:off x="170601" y="129476"/>
                <a:ext cx="8802796" cy="932087"/>
              </a:xfrm>
              <a:prstGeom prst="rect">
                <a:avLst/>
              </a:prstGeom>
            </p:spPr>
            <p:txBody>
              <a:bodyPr>
                <a:normAutofit fontScale="92500"/>
              </a:bodyPr>
              <a:lstStyle>
                <a:lvl1pPr algn="ctr" defTabSz="609570" rtl="0" eaLnBrk="1" latinLnBrk="0" hangingPunct="1">
                  <a:spcBef>
                    <a:spcPct val="0"/>
                  </a:spcBef>
                  <a:buNone/>
                  <a:defRPr sz="4000" b="1" i="0" kern="100" cap="none" spc="0">
                    <a:solidFill>
                      <a:schemeClr val="tx1"/>
                    </a:solidFill>
                    <a:latin typeface="Arial"/>
                    <a:ea typeface="+mj-ea"/>
                    <a:cs typeface="Arial"/>
                  </a:defRPr>
                </a:lvl1pPr>
              </a:lstStyle>
              <a:p>
                <a:r>
                  <a:rPr lang="en-US" sz="3200" dirty="0"/>
                  <a:t>Determining the Drivers of Attending Location</a:t>
                </a:r>
              </a:p>
            </p:txBody>
          </p:sp>
        </p:grpSp>
      </p:grpSp>
      <p:pic>
        <p:nvPicPr>
          <p:cNvPr id="12" name="Picture 11">
            <a:extLst>
              <a:ext uri="{FF2B5EF4-FFF2-40B4-BE49-F238E27FC236}">
                <a16:creationId xmlns:a16="http://schemas.microsoft.com/office/drawing/2014/main" id="{676DA74E-051F-A9C3-F1AF-0F6B3E2673FC}"/>
              </a:ext>
            </a:extLst>
          </p:cNvPr>
          <p:cNvPicPr>
            <a:picLocks noChangeAspect="1"/>
          </p:cNvPicPr>
          <p:nvPr/>
        </p:nvPicPr>
        <p:blipFill>
          <a:blip r:embed="rId9"/>
          <a:stretch>
            <a:fillRect/>
          </a:stretch>
        </p:blipFill>
        <p:spPr>
          <a:xfrm>
            <a:off x="0" y="1970"/>
            <a:ext cx="9144000" cy="6173370"/>
          </a:xfrm>
          <a:prstGeom prst="rect">
            <a:avLst/>
          </a:prstGeom>
        </p:spPr>
      </p:pic>
      <p:pic>
        <p:nvPicPr>
          <p:cNvPr id="37" name="Video 36">
            <a:hlinkClick r:id="" action="ppaction://media"/>
            <a:extLst>
              <a:ext uri="{FF2B5EF4-FFF2-40B4-BE49-F238E27FC236}">
                <a16:creationId xmlns:a16="http://schemas.microsoft.com/office/drawing/2014/main" id="{6922188D-E74E-7A36-8AD1-94DA798B250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rcRect l="21875" r="21875"/>
          <a:stretch>
            <a:fillRect/>
          </a:stretch>
        </p:blipFill>
        <p:spPr>
          <a:xfrm>
            <a:off x="7631110" y="5540768"/>
            <a:ext cx="1431549" cy="1281929"/>
          </a:xfrm>
          <a:prstGeom prst="ellipse">
            <a:avLst/>
          </a:prstGeom>
        </p:spPr>
      </p:pic>
    </p:spTree>
    <p:custDataLst>
      <p:tags r:id="rId1"/>
    </p:custDataLst>
    <p:extLst>
      <p:ext uri="{BB962C8B-B14F-4D97-AF65-F5344CB8AC3E}">
        <p14:creationId xmlns:p14="http://schemas.microsoft.com/office/powerpoint/2010/main" val="787919074"/>
      </p:ext>
    </p:extLst>
  </p:cSld>
  <p:clrMapOvr>
    <a:masterClrMapping/>
  </p:clrMapOvr>
  <mc:AlternateContent xmlns:mc="http://schemas.openxmlformats.org/markup-compatibility/2006" xmlns:p14="http://schemas.microsoft.com/office/powerpoint/2010/main">
    <mc:Choice Requires="p14">
      <p:transition spd="slow" p14:dur="2000" advTm="61061"/>
    </mc:Choice>
    <mc:Fallback xmlns="">
      <p:transition spd="slow" advTm="61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7"/>
                </p:tgtEl>
              </p:cMediaNode>
            </p:video>
            <p:seq concurrent="1" nextAc="seek">
              <p:cTn id="16" restart="whenNotActive" fill="hold" evtFilter="cancelBubble" nodeType="interactiveSeq">
                <p:stCondLst>
                  <p:cond evt="onClick" delay="0">
                    <p:tgtEl>
                      <p:spTgt spid="3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7"/>
                                        </p:tgtEl>
                                      </p:cBhvr>
                                    </p:cmd>
                                  </p:childTnLst>
                                </p:cTn>
                              </p:par>
                            </p:childTnLst>
                          </p:cTn>
                        </p:par>
                      </p:childTnLst>
                    </p:cTn>
                  </p:par>
                </p:childTnLst>
              </p:cTn>
              <p:nextCondLst>
                <p:cond evt="onClick" delay="0">
                  <p:tgtEl>
                    <p:spTgt spid="37"/>
                  </p:tgtEl>
                </p:cond>
              </p:nextCondLst>
            </p:seq>
          </p:childTnLst>
        </p:cTn>
      </p:par>
    </p:tnLst>
  </p:timing>
  <p:extLst>
    <p:ext uri="{3A86A75C-4F4B-4683-9AE1-C65F6400EC91}">
      <p14:laserTraceLst xmlns:p14="http://schemas.microsoft.com/office/powerpoint/2010/main">
        <p14:tracePtLst>
          <p14:tracePt t="2821" x="7026275" y="452438"/>
          <p14:tracePt t="2821" x="7016750" y="452438"/>
          <p14:tracePt t="2996" x="6786563" y="461963"/>
          <p14:tracePt t="3169" x="6842125" y="461963"/>
          <p14:tracePt t="3520" x="6842125" y="471488"/>
          <p14:tracePt t="6817" x="7192963" y="1182688"/>
          <p14:tracePt t="6998" x="7127875" y="2836863"/>
          <p14:tracePt t="7179" x="5657850" y="2570163"/>
          <p14:tracePt t="7179" x="5657850" y="2560638"/>
          <p14:tracePt t="7357" x="6129338" y="1358900"/>
          <p14:tracePt t="7538" x="6665913" y="1941513"/>
          <p14:tracePt t="7712" x="6665913" y="2060575"/>
          <p14:tracePt t="9455" x="6684963" y="2098675"/>
          <p14:tracePt t="9631" x="6684963" y="2413000"/>
          <p14:tracePt t="9806" x="6684963" y="2505075"/>
          <p14:tracePt t="9981" x="6684963" y="2522538"/>
          <p14:tracePt t="10159" x="6648450" y="2679700"/>
          <p14:tracePt t="10159" x="6648450" y="2689225"/>
          <p14:tracePt t="10337" x="6518275" y="2754313"/>
          <p14:tracePt t="10514" x="6397625" y="2836863"/>
          <p14:tracePt t="11041" x="6397625" y="2846388"/>
          <p14:tracePt t="16666" x="6499225" y="2855913"/>
          <p14:tracePt t="16843" x="7386638" y="2717800"/>
          <p14:tracePt t="23055" x="7396163" y="2717800"/>
          <p14:tracePt t="23590" x="7507288" y="2754313"/>
          <p14:tracePt t="24481" x="7497763" y="2790825"/>
          <p14:tracePt t="24658" x="7488238" y="2809875"/>
          <p14:tracePt t="30730" x="7497763" y="3927475"/>
          <p14:tracePt t="30913" x="7277100" y="5018088"/>
          <p14:tracePt t="31106" x="7091363" y="5276850"/>
          <p14:tracePt t="31287" x="7091363" y="5286375"/>
          <p14:tracePt t="31470" x="7008813" y="5037138"/>
          <p14:tracePt t="31654" x="6970713" y="4899025"/>
          <p14:tracePt t="31835" x="6943725" y="4870450"/>
          <p14:tracePt t="32012" x="6924675" y="4870450"/>
          <p14:tracePt t="36155" x="6915150" y="4870450"/>
          <p14:tracePt t="36338" x="6907213" y="4602163"/>
          <p14:tracePt t="36523" x="7035800" y="4954588"/>
          <p14:tracePt t="36523" x="7035800" y="4962525"/>
          <p14:tracePt t="36704" x="7119938" y="5443538"/>
          <p14:tracePt t="36885" x="7119938" y="5665788"/>
          <p14:tracePt t="37418" x="7119938" y="5675313"/>
          <p14:tracePt t="38692" x="7867650" y="6100763"/>
          <p14:tracePt t="38692" x="7886700" y="6108700"/>
          <p14:tracePt t="44401" x="2441575" y="74613"/>
          <p14:tracePt t="44402" x="2432050" y="82550"/>
          <p14:tracePt t="44592" x="2292350" y="1025525"/>
          <p14:tracePt t="44592" x="2292350" y="1035050"/>
          <p14:tracePt t="44774" x="2190750" y="1506538"/>
          <p14:tracePt t="44957" x="2181225" y="1404938"/>
          <p14:tracePt t="45140" x="2163763" y="1201738"/>
          <p14:tracePt t="45507" x="2763838" y="1201738"/>
          <p14:tracePt t="45694" x="3070225" y="1228725"/>
          <p14:tracePt t="45694" x="3078163" y="1228725"/>
          <p14:tracePt t="45878" x="3300413" y="1322388"/>
          <p14:tracePt t="46060" x="3430588" y="1385888"/>
          <p14:tracePt t="46249" x="3541713" y="1441450"/>
          <p14:tracePt t="47151" x="3810000" y="1441450"/>
          <p14:tracePt t="47151" x="3817938" y="1441450"/>
          <p14:tracePt t="47334" x="4344988" y="1450975"/>
          <p14:tracePt t="47520" x="4770438" y="1450975"/>
          <p14:tracePt t="47702" x="4854575" y="1460500"/>
          <p14:tracePt t="48792" x="4927600" y="1460500"/>
          <p14:tracePt t="48977" x="5640388" y="1368425"/>
          <p14:tracePt t="49164" x="6157913" y="1293813"/>
          <p14:tracePt t="49349" x="6573838" y="1284288"/>
          <p14:tracePt t="49532" x="6610350" y="1284288"/>
          <p14:tracePt t="51580" x="6046788" y="1312863"/>
          <p14:tracePt t="51580" x="6037263" y="1312863"/>
          <p14:tracePt t="51768" x="4124325" y="1423988"/>
          <p14:tracePt t="51768" x="4105275" y="1423988"/>
          <p14:tracePt t="51956" x="2514600" y="1358900"/>
          <p14:tracePt t="52142" x="2144713" y="1025525"/>
          <p14:tracePt t="52514" x="2135188" y="2052638"/>
          <p14:tracePt t="52515" x="2135188" y="2060575"/>
          <p14:tracePt t="52703" x="1951038" y="4418013"/>
          <p14:tracePt t="52889" x="1858963" y="5259388"/>
          <p14:tracePt t="53072" x="1858963" y="5268913"/>
          <p14:tracePt t="53812" x="2108200" y="3770313"/>
          <p14:tracePt t="53995" x="2098675" y="3743325"/>
          <p14:tracePt t="59351" x="2135188" y="3733800"/>
          <p14:tracePt t="59546" x="8377238" y="1931988"/>
          <p14:tracePt t="59546" x="8385175" y="19129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65F7-8852-953C-41CF-8A143C95AAC3}"/>
              </a:ext>
            </a:extLst>
          </p:cNvPr>
          <p:cNvSpPr>
            <a:spLocks noGrp="1"/>
          </p:cNvSpPr>
          <p:nvPr>
            <p:ph type="ctrTitle"/>
          </p:nvPr>
        </p:nvSpPr>
        <p:spPr/>
        <p:txBody>
          <a:bodyPr/>
          <a:lstStyle/>
          <a:p>
            <a:r>
              <a:rPr lang="en-US" dirty="0"/>
              <a:t>The Implications</a:t>
            </a:r>
          </a:p>
        </p:txBody>
      </p:sp>
      <p:sp>
        <p:nvSpPr>
          <p:cNvPr id="3" name="TextBox 2">
            <a:extLst>
              <a:ext uri="{FF2B5EF4-FFF2-40B4-BE49-F238E27FC236}">
                <a16:creationId xmlns:a16="http://schemas.microsoft.com/office/drawing/2014/main" id="{23C7A937-1111-F840-2384-01AFAAE29572}"/>
              </a:ext>
            </a:extLst>
          </p:cNvPr>
          <p:cNvSpPr txBox="1"/>
          <p:nvPr/>
        </p:nvSpPr>
        <p:spPr>
          <a:xfrm>
            <a:off x="463550" y="950002"/>
            <a:ext cx="786765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Residency training location is a key determining factor of practice location</a:t>
            </a:r>
          </a:p>
          <a:p>
            <a:endParaRPr lang="en-US" sz="2400" dirty="0"/>
          </a:p>
          <a:p>
            <a:pPr marL="285750" indent="-285750">
              <a:buFont typeface="Arial" panose="020B0604020202020204" pitchFamily="34" charset="0"/>
              <a:buChar char="•"/>
            </a:pPr>
            <a:r>
              <a:rPr lang="en-US" sz="2400" dirty="0"/>
              <a:t>Addressing inequitable specialist access nationwide requires an understanding of the factors driving the current distribution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Empowers congressional policy makers to make informed decisions on where additional orthopaedic residency spots would have the highest impact</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AF514D0-0BAC-9177-FD47-EA2972727685}"/>
              </a:ext>
            </a:extLst>
          </p:cNvPr>
          <p:cNvPicPr>
            <a:picLocks noChangeAspect="1"/>
          </p:cNvPicPr>
          <p:nvPr/>
        </p:nvPicPr>
        <p:blipFill>
          <a:blip r:embed="rId6"/>
          <a:stretch>
            <a:fillRect/>
          </a:stretch>
        </p:blipFill>
        <p:spPr>
          <a:xfrm>
            <a:off x="2114" y="0"/>
            <a:ext cx="9141886" cy="6858000"/>
          </a:xfrm>
          <a:prstGeom prst="rect">
            <a:avLst/>
          </a:prstGeom>
        </p:spPr>
      </p:pic>
      <p:pic>
        <p:nvPicPr>
          <p:cNvPr id="31" name="Video 30">
            <a:hlinkClick r:id="" action="ppaction://media"/>
            <a:extLst>
              <a:ext uri="{FF2B5EF4-FFF2-40B4-BE49-F238E27FC236}">
                <a16:creationId xmlns:a16="http://schemas.microsoft.com/office/drawing/2014/main" id="{3F7BF59C-D2EA-17BD-7ABF-09DAA944910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7004304" y="4342220"/>
            <a:ext cx="2057400" cy="2057400"/>
          </a:xfrm>
          <a:prstGeom prst="ellipse">
            <a:avLst/>
          </a:prstGeom>
        </p:spPr>
      </p:pic>
    </p:spTree>
    <p:custDataLst>
      <p:tags r:id="rId1"/>
    </p:custDataLst>
    <p:extLst>
      <p:ext uri="{BB962C8B-B14F-4D97-AF65-F5344CB8AC3E}">
        <p14:creationId xmlns:p14="http://schemas.microsoft.com/office/powerpoint/2010/main" val="1052783397"/>
      </p:ext>
    </p:extLst>
  </p:cSld>
  <p:clrMapOvr>
    <a:masterClrMapping/>
  </p:clrMapOvr>
  <mc:AlternateContent xmlns:mc="http://schemas.openxmlformats.org/markup-compatibility/2006" xmlns:p14="http://schemas.microsoft.com/office/powerpoint/2010/main">
    <mc:Choice Requires="p14">
      <p:transition spd="slow" p14:dur="2000" advTm="40073"/>
    </mc:Choice>
    <mc:Fallback xmlns="">
      <p:transition spd="slow" advTm="4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1"/>
                </p:tgtEl>
              </p:cMediaNode>
            </p:video>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1"/>
                                        </p:tgtEl>
                                      </p:cBhvr>
                                    </p:cmd>
                                  </p:childTnLst>
                                </p:cTn>
                              </p:par>
                            </p:childTnLst>
                          </p:cTn>
                        </p:par>
                      </p:childTnLst>
                    </p:cTn>
                  </p:par>
                </p:childTnLst>
              </p:cTn>
              <p:nextCondLst>
                <p:cond evt="onClick" delay="0">
                  <p:tgtEl>
                    <p:spTgt spid="31"/>
                  </p:tgtEl>
                </p:cond>
              </p:nextCondLst>
            </p:seq>
          </p:childTnLst>
        </p:cTn>
      </p:par>
    </p:tnLst>
  </p:timing>
  <p:extLst>
    <p:ext uri="{3A86A75C-4F4B-4683-9AE1-C65F6400EC91}">
      <p14:laserTraceLst xmlns:p14="http://schemas.microsoft.com/office/powerpoint/2010/main">
        <p14:tracePtLst>
          <p14:tracePt t="5945" x="9525" y="1100138"/>
          <p14:tracePt t="6083" x="46038" y="1100138"/>
          <p14:tracePt t="6104" x="111125" y="1109663"/>
          <p14:tracePt t="6127" x="176213" y="1117600"/>
          <p14:tracePt t="6150" x="212725" y="1136650"/>
          <p14:tracePt t="6172" x="258763" y="1155700"/>
          <p14:tracePt t="6194" x="304800" y="1173163"/>
          <p14:tracePt t="6194" x="314325" y="1173163"/>
          <p14:tracePt t="6217" x="350838" y="1182688"/>
          <p14:tracePt t="6239" x="379413" y="1192213"/>
          <p14:tracePt t="6261" x="396875" y="1201738"/>
          <p14:tracePt t="6285" x="406400" y="1211263"/>
          <p14:tracePt t="6367" x="415925" y="1211263"/>
          <p14:tracePt t="6472" x="415925" y="1220788"/>
          <p14:tracePt t="6494" x="406400" y="1220788"/>
          <p14:tracePt t="11841" x="434975" y="1211263"/>
          <p14:tracePt t="11870" x="527050" y="1173163"/>
          <p14:tracePt t="11896" x="628650" y="1146175"/>
          <p14:tracePt t="11925" x="711200" y="1136650"/>
          <p14:tracePt t="11951" x="758825" y="1136650"/>
          <p14:tracePt t="11978" x="785813" y="1192213"/>
          <p14:tracePt t="12008" x="814388" y="1339850"/>
          <p14:tracePt t="12008" x="814388" y="1349375"/>
          <p14:tracePt t="12035" x="822325" y="1460500"/>
          <p14:tracePt t="12063" x="822325" y="1581150"/>
          <p14:tracePt t="12092" x="822325" y="1755775"/>
          <p14:tracePt t="12119" x="822325" y="1922463"/>
          <p14:tracePt t="12149" x="776288" y="2070100"/>
          <p14:tracePt t="12176" x="711200" y="2208213"/>
          <p14:tracePt t="12177" x="711200" y="2217738"/>
          <p14:tracePt t="12206" x="684213" y="2347913"/>
          <p14:tracePt t="12232" x="684213" y="2393950"/>
          <p14:tracePt t="12359" x="657225" y="2384425"/>
          <p14:tracePt t="12386" x="619125" y="2365375"/>
          <p14:tracePt t="12415" x="609600" y="2357438"/>
          <p14:tracePt t="12442" x="609600" y="2347913"/>
          <p14:tracePt t="12472" x="601663" y="2319338"/>
          <p14:tracePt t="12501" x="601663" y="2301875"/>
          <p14:tracePt t="12528" x="592138" y="2292350"/>
          <p14:tracePt t="26122" x="619125" y="2292350"/>
          <p14:tracePt t="26122" x="628650" y="2292350"/>
          <p14:tracePt t="26166" x="749300" y="2365375"/>
          <p14:tracePt t="26167" x="749300" y="2374900"/>
          <p14:tracePt t="26204" x="850900" y="2522538"/>
          <p14:tracePt t="26244" x="952500" y="2727325"/>
          <p14:tracePt t="26283" x="971550" y="2967038"/>
          <p14:tracePt t="26328" x="896938" y="3197225"/>
          <p14:tracePt t="26367" x="831850" y="3354388"/>
          <p14:tracePt t="26410" x="804863" y="3438525"/>
          <p14:tracePt t="26447" x="795338" y="3465513"/>
          <p14:tracePt t="26447" x="785813" y="3465513"/>
          <p14:tracePt t="26522" x="785813" y="3475038"/>
          <p14:tracePt t="26563" x="749300" y="3521075"/>
          <p14:tracePt t="26599" x="739775" y="3540125"/>
          <p14:tracePt t="26638" x="711200" y="3576638"/>
          <p14:tracePt t="26639" x="703263" y="3586163"/>
          <p14:tracePt t="26682" x="647700" y="3660775"/>
          <p14:tracePt t="26721" x="619125" y="3706813"/>
          <p14:tracePt t="26723" x="619125" y="3714750"/>
          <p14:tracePt t="26761" x="619125" y="3724275"/>
          <p14:tracePt t="26986" x="619125" y="3714750"/>
          <p14:tracePt t="27026" x="665163" y="3687763"/>
          <p14:tracePt t="36459" x="1035050" y="3475038"/>
          <p14:tracePt t="36507" x="2052638" y="2459038"/>
          <p14:tracePt t="36508" x="2079625" y="2430463"/>
          <p14:tracePt t="36557" x="3125788" y="647700"/>
          <p14:tracePt t="36557" x="3152775" y="6000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2.1|11.5|10.7|18.6"/>
</p:tagLst>
</file>

<file path=ppt/tags/tag2.xml><?xml version="1.0" encoding="utf-8"?>
<p:tagLst xmlns:a="http://schemas.openxmlformats.org/drawingml/2006/main" xmlns:r="http://schemas.openxmlformats.org/officeDocument/2006/relationships" xmlns:p="http://schemas.openxmlformats.org/presentationml/2006/main">
  <p:tag name="TIMING" val="|15.9|22"/>
</p:tagLst>
</file>

<file path=ppt/tags/tag3.xml><?xml version="1.0" encoding="utf-8"?>
<p:tagLst xmlns:a="http://schemas.openxmlformats.org/drawingml/2006/main" xmlns:r="http://schemas.openxmlformats.org/officeDocument/2006/relationships" xmlns:p="http://schemas.openxmlformats.org/presentationml/2006/main">
  <p:tag name="TIMING" val="|36.2"/>
</p:tagLst>
</file>

<file path=ppt/theme/theme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Sch Medicine 4x3 PPT" id="{265C8D84-ECD3-5B41-8B15-5B21B7C4383F}" vid="{4D4D01BF-B815-8842-9CBE-BBBF13C48B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openxmlformats.org/package/2006/metadata/core-properties"/>
    <ds:schemaRef ds:uri="http://purl.org/dc/elements/1.1/"/>
    <ds:schemaRef ds:uri="http://schemas.microsoft.com/sharepoint/v3/fields"/>
    <ds:schemaRef ds:uri="http://purl.org/dc/dcmitype/"/>
    <ds:schemaRef ds:uri="http://purl.org/dc/term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37970</TotalTime>
  <Words>709</Words>
  <Application>Microsoft Office PowerPoint</Application>
  <PresentationFormat>On-screen Show (4:3)</PresentationFormat>
  <Paragraphs>45</Paragraphs>
  <Slides>3</Slides>
  <Notes>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Times New Roman</vt:lpstr>
      <vt:lpstr>Wingdings</vt:lpstr>
      <vt:lpstr>Main</vt:lpstr>
      <vt:lpstr>PowerPoint Presentation</vt:lpstr>
      <vt:lpstr>PowerPoint Presentation</vt:lpstr>
      <vt:lpstr>The Implications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Duffett, Bryce</cp:lastModifiedBy>
  <cp:revision>121</cp:revision>
  <cp:lastPrinted>2018-12-18T16:32:29Z</cp:lastPrinted>
  <dcterms:created xsi:type="dcterms:W3CDTF">2019-11-08T16:01:34Z</dcterms:created>
  <dcterms:modified xsi:type="dcterms:W3CDTF">2024-08-15T21:24:29Z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