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handoutMasterIdLst>
    <p:handoutMasterId r:id="rId6"/>
  </p:handoutMasterIdLst>
  <p:sldIdLst>
    <p:sldId id="256" r:id="rId2"/>
    <p:sldId id="258" r:id="rId3"/>
    <p:sldId id="257" r:id="rId4"/>
  </p:sldIdLst>
  <p:sldSz cx="34747200" cy="25603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8DE"/>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p:restoredTop sz="95033" autoAdjust="0"/>
  </p:normalViewPr>
  <p:slideViewPr>
    <p:cSldViewPr>
      <p:cViewPr>
        <p:scale>
          <a:sx n="22" d="100"/>
          <a:sy n="22" d="100"/>
        </p:scale>
        <p:origin x="1867" y="91"/>
      </p:cViewPr>
      <p:guideLst/>
    </p:cSldViewPr>
  </p:slideViewPr>
  <p:outlineViewPr>
    <p:cViewPr>
      <p:scale>
        <a:sx n="33" d="100"/>
        <a:sy n="33" d="100"/>
      </p:scale>
      <p:origin x="-16" y="0"/>
    </p:cViewPr>
  </p:outlineViewPr>
  <p:notesTextViewPr>
    <p:cViewPr>
      <p:scale>
        <a:sx n="1" d="1"/>
        <a:sy n="1" d="1"/>
      </p:scale>
      <p:origin x="0" y="0"/>
    </p:cViewPr>
  </p:notesTextViewPr>
  <p:notesViewPr>
    <p:cSldViewPr showGuides="1">
      <p:cViewPr varScale="1">
        <p:scale>
          <a:sx n="132" d="100"/>
          <a:sy n="132" d="100"/>
        </p:scale>
        <p:origin x="4632" y="176"/>
      </p:cViewPr>
      <p:guideLst/>
    </p:cSldViewPr>
  </p:notesViewPr>
  <p:gridSpacing cx="57150" cy="5715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haylen\OneDrive%20-%20purdue.edu\Research\2024\2024%20Results\080824_migration\080824mig.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11111111111115"/>
          <c:y val="5.8444748831253911E-2"/>
          <c:w val="0.78845462499005803"/>
          <c:h val="0.85585353632328343"/>
        </c:manualLayout>
      </c:layout>
      <c:barChart>
        <c:barDir val="col"/>
        <c:grouping val="clustered"/>
        <c:varyColors val="0"/>
        <c:ser>
          <c:idx val="0"/>
          <c:order val="0"/>
          <c:spPr>
            <a:solidFill>
              <a:schemeClr val="accent1"/>
            </a:solidFill>
            <a:ln>
              <a:solidFill>
                <a:sysClr val="windowText" lastClr="000000"/>
              </a:solidFill>
            </a:ln>
            <a:effectLst/>
          </c:spPr>
          <c:invertIfNegative val="0"/>
          <c:dPt>
            <c:idx val="0"/>
            <c:invertIfNegative val="0"/>
            <c:bubble3D val="0"/>
            <c:spPr>
              <a:solidFill>
                <a:sysClr val="window" lastClr="FFFFFF"/>
              </a:solidFill>
              <a:ln>
                <a:solidFill>
                  <a:sysClr val="windowText" lastClr="000000"/>
                </a:solidFill>
              </a:ln>
              <a:effectLst/>
            </c:spPr>
            <c:extLst>
              <c:ext xmlns:c16="http://schemas.microsoft.com/office/drawing/2014/chart" uri="{C3380CC4-5D6E-409C-BE32-E72D297353CC}">
                <c16:uniqueId val="{00000001-1FBE-4BFF-8ACC-AC0067E5331B}"/>
              </c:ext>
            </c:extLst>
          </c:dPt>
          <c:dPt>
            <c:idx val="1"/>
            <c:invertIfNegative val="0"/>
            <c:bubble3D val="0"/>
            <c:spPr>
              <a:solidFill>
                <a:schemeClr val="tx1"/>
              </a:solidFill>
              <a:ln>
                <a:solidFill>
                  <a:sysClr val="windowText" lastClr="000000"/>
                </a:solidFill>
              </a:ln>
              <a:effectLst/>
            </c:spPr>
            <c:extLst>
              <c:ext xmlns:c16="http://schemas.microsoft.com/office/drawing/2014/chart" uri="{C3380CC4-5D6E-409C-BE32-E72D297353CC}">
                <c16:uniqueId val="{00000003-1FBE-4BFF-8ACC-AC0067E5331B}"/>
              </c:ext>
            </c:extLst>
          </c:dPt>
          <c:errBars>
            <c:errBarType val="both"/>
            <c:errValType val="cust"/>
            <c:noEndCap val="0"/>
            <c:plus>
              <c:numRef>
                <c:f>Sheet3!$P$13:$P$14</c:f>
                <c:numCache>
                  <c:formatCode>General</c:formatCode>
                  <c:ptCount val="2"/>
                  <c:pt idx="0">
                    <c:v>3.1007947858432905</c:v>
                  </c:pt>
                  <c:pt idx="1">
                    <c:v>0.98704673226463002</c:v>
                  </c:pt>
                </c:numCache>
              </c:numRef>
            </c:plus>
            <c:minus>
              <c:numLit>
                <c:formatCode>General</c:formatCode>
                <c:ptCount val="1"/>
                <c:pt idx="0">
                  <c:v>1</c:v>
                </c:pt>
              </c:numLit>
            </c:minus>
            <c:spPr>
              <a:noFill/>
              <a:ln w="9525" cap="flat" cmpd="sng" algn="ctr">
                <a:solidFill>
                  <a:schemeClr val="tx1"/>
                </a:solidFill>
                <a:round/>
              </a:ln>
              <a:effectLst/>
            </c:spPr>
          </c:errBars>
          <c:val>
            <c:numRef>
              <c:f>Sheet3!$N$13:$N$14</c:f>
              <c:numCache>
                <c:formatCode>General</c:formatCode>
                <c:ptCount val="2"/>
                <c:pt idx="0">
                  <c:v>-4.8264523021725187</c:v>
                </c:pt>
                <c:pt idx="1">
                  <c:v>19.159759445357796</c:v>
                </c:pt>
              </c:numCache>
            </c:numRef>
          </c:val>
          <c:extLst>
            <c:ext xmlns:c16="http://schemas.microsoft.com/office/drawing/2014/chart" uri="{C3380CC4-5D6E-409C-BE32-E72D297353CC}">
              <c16:uniqueId val="{00000004-1FBE-4BFF-8ACC-AC0067E5331B}"/>
            </c:ext>
          </c:extLst>
        </c:ser>
        <c:dLbls>
          <c:showLegendKey val="0"/>
          <c:showVal val="0"/>
          <c:showCatName val="0"/>
          <c:showSerName val="0"/>
          <c:showPercent val="0"/>
          <c:showBubbleSize val="0"/>
        </c:dLbls>
        <c:gapWidth val="219"/>
        <c:overlap val="-27"/>
        <c:axId val="940938127"/>
        <c:axId val="940941007"/>
      </c:barChart>
      <c:catAx>
        <c:axId val="940938127"/>
        <c:scaling>
          <c:orientation val="minMax"/>
        </c:scaling>
        <c:delete val="1"/>
        <c:axPos val="b"/>
        <c:majorTickMark val="none"/>
        <c:minorTickMark val="none"/>
        <c:tickLblPos val="nextTo"/>
        <c:crossAx val="940941007"/>
        <c:crosses val="autoZero"/>
        <c:auto val="1"/>
        <c:lblAlgn val="ctr"/>
        <c:lblOffset val="100"/>
        <c:noMultiLvlLbl val="0"/>
      </c:catAx>
      <c:valAx>
        <c:axId val="940941007"/>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r>
                  <a:rPr lang="en-US" sz="1800" b="1" dirty="0">
                    <a:solidFill>
                      <a:schemeClr val="tx1"/>
                    </a:solidFill>
                  </a:rPr>
                  <a:t>Percent Migration Change Following Ferrostatin-1</a:t>
                </a:r>
                <a:br>
                  <a:rPr lang="en-US" sz="1800" dirty="0">
                    <a:solidFill>
                      <a:schemeClr val="tx1"/>
                    </a:solidFill>
                  </a:rPr>
                </a:br>
                <a:r>
                  <a:rPr lang="en-US" sz="1800" dirty="0">
                    <a:solidFill>
                      <a:schemeClr val="tx1"/>
                    </a:solidFill>
                  </a:rPr>
                  <a:t>(Relative</a:t>
                </a:r>
                <a:r>
                  <a:rPr lang="en-US" sz="1800" baseline="0" dirty="0">
                    <a:solidFill>
                      <a:schemeClr val="tx1"/>
                    </a:solidFill>
                  </a:rPr>
                  <a:t> to Vehicle)</a:t>
                </a:r>
                <a:endParaRPr lang="en-US" sz="1800" dirty="0">
                  <a:solidFill>
                    <a:schemeClr val="tx1"/>
                  </a:solidFill>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40938127"/>
        <c:crosses val="autoZero"/>
        <c:crossBetween val="between"/>
      </c:valAx>
      <c:spPr>
        <a:noFill/>
        <a:ln>
          <a:solidFill>
            <a:sysClr val="windowText" lastClr="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0.192</cdr:x>
      <cdr:y>0.66774</cdr:y>
    </cdr:from>
    <cdr:to>
      <cdr:x>0.98182</cdr:x>
      <cdr:y>0.66774</cdr:y>
    </cdr:to>
    <cdr:cxnSp macro="">
      <cdr:nvCxnSpPr>
        <cdr:cNvPr id="3" name="Straight Connector 2">
          <a:extLst xmlns:a="http://schemas.openxmlformats.org/drawingml/2006/main">
            <a:ext uri="{FF2B5EF4-FFF2-40B4-BE49-F238E27FC236}">
              <a16:creationId xmlns:a16="http://schemas.microsoft.com/office/drawing/2014/main" id="{45604041-54AA-E870-BCE7-1F430B307E29}"/>
            </a:ext>
          </a:extLst>
        </cdr:cNvPr>
        <cdr:cNvCxnSpPr/>
      </cdr:nvCxnSpPr>
      <cdr:spPr>
        <a:xfrm xmlns:a="http://schemas.openxmlformats.org/drawingml/2006/main">
          <a:off x="1207008" y="2601261"/>
          <a:ext cx="4965192" cy="0"/>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0.3936</cdr:x>
      <cdr:y>0.15536</cdr:y>
    </cdr:from>
    <cdr:to>
      <cdr:x>0.73019</cdr:x>
      <cdr:y>0.15536</cdr:y>
    </cdr:to>
    <cdr:cxnSp macro="">
      <cdr:nvCxnSpPr>
        <cdr:cNvPr id="5" name="Straight Connector 4">
          <a:extLst xmlns:a="http://schemas.openxmlformats.org/drawingml/2006/main">
            <a:ext uri="{FF2B5EF4-FFF2-40B4-BE49-F238E27FC236}">
              <a16:creationId xmlns:a16="http://schemas.microsoft.com/office/drawing/2014/main" id="{0A36ED6C-D027-4767-BD87-35D8B8E5C7A5}"/>
            </a:ext>
          </a:extLst>
        </cdr:cNvPr>
        <cdr:cNvCxnSpPr/>
      </cdr:nvCxnSpPr>
      <cdr:spPr>
        <a:xfrm xmlns:a="http://schemas.openxmlformats.org/drawingml/2006/main">
          <a:off x="2474358" y="605217"/>
          <a:ext cx="2115985" cy="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35669D-D187-999A-3274-27C18ECEB6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7E9F83-2169-CAC2-5DE9-2ED761266A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27B45E-0EAB-5241-BB26-FBB944129463}" type="datetimeFigureOut">
              <a:rPr lang="en-US" smtClean="0"/>
              <a:t>8/16/2024</a:t>
            </a:fld>
            <a:endParaRPr lang="en-US"/>
          </a:p>
        </p:txBody>
      </p:sp>
      <p:sp>
        <p:nvSpPr>
          <p:cNvPr id="4" name="Footer Placeholder 3">
            <a:extLst>
              <a:ext uri="{FF2B5EF4-FFF2-40B4-BE49-F238E27FC236}">
                <a16:creationId xmlns:a16="http://schemas.microsoft.com/office/drawing/2014/main" id="{3D6B1541-ED34-D355-4FDC-D137F4337E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68AE378-CE65-E285-B277-11341455C2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4615FF-C032-A546-A3D6-BDB334CD5795}" type="slidenum">
              <a:rPr lang="en-US" smtClean="0"/>
              <a:t>‹#›</a:t>
            </a:fld>
            <a:endParaRPr lang="en-US"/>
          </a:p>
        </p:txBody>
      </p:sp>
    </p:spTree>
    <p:extLst>
      <p:ext uri="{BB962C8B-B14F-4D97-AF65-F5344CB8AC3E}">
        <p14:creationId xmlns:p14="http://schemas.microsoft.com/office/powerpoint/2010/main" val="310780115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A40595-B3B1-444E-ACE8-8C1A5FC8587E}" type="datetimeFigureOut">
              <a:rPr lang="en-US" smtClean="0"/>
              <a:t>8/16/2024</a:t>
            </a:fld>
            <a:endParaRPr lang="en-US"/>
          </a:p>
        </p:txBody>
      </p:sp>
      <p:sp>
        <p:nvSpPr>
          <p:cNvPr id="4" name="Slide Image Placeholder 3"/>
          <p:cNvSpPr>
            <a:spLocks noGrp="1" noRot="1" noChangeAspect="1"/>
          </p:cNvSpPr>
          <p:nvPr>
            <p:ph type="sldImg" idx="2"/>
          </p:nvPr>
        </p:nvSpPr>
        <p:spPr>
          <a:xfrm>
            <a:off x="1335088" y="1143000"/>
            <a:ext cx="41878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0C091F-0643-EA49-ADD9-554F50B9922D}" type="slidenum">
              <a:rPr lang="en-US" smtClean="0"/>
              <a:t>‹#›</a:t>
            </a:fld>
            <a:endParaRPr lang="en-US"/>
          </a:p>
        </p:txBody>
      </p:sp>
    </p:spTree>
    <p:extLst>
      <p:ext uri="{BB962C8B-B14F-4D97-AF65-F5344CB8AC3E}">
        <p14:creationId xmlns:p14="http://schemas.microsoft.com/office/powerpoint/2010/main" val="1932349865"/>
      </p:ext>
    </p:extLst>
  </p:cSld>
  <p:clrMap bg1="lt1" tx1="dk1" bg2="lt2" tx2="dk2" accent1="accent1" accent2="accent2" accent3="accent3" accent4="accent4" accent5="accent5" accent6="accent6" hlink="hlink" folHlink="folHlink"/>
  <p:notesStyle>
    <a:lvl1pPr marL="0" algn="l" defTabSz="2896819" rtl="0" eaLnBrk="1" latinLnBrk="0" hangingPunct="1">
      <a:defRPr sz="3802" kern="1200">
        <a:solidFill>
          <a:schemeClr val="tx1"/>
        </a:solidFill>
        <a:latin typeface="+mn-lt"/>
        <a:ea typeface="+mn-ea"/>
        <a:cs typeface="+mn-cs"/>
      </a:defRPr>
    </a:lvl1pPr>
    <a:lvl2pPr marL="1448410" algn="l" defTabSz="2896819" rtl="0" eaLnBrk="1" latinLnBrk="0" hangingPunct="1">
      <a:defRPr sz="3802" kern="1200">
        <a:solidFill>
          <a:schemeClr val="tx1"/>
        </a:solidFill>
        <a:latin typeface="+mn-lt"/>
        <a:ea typeface="+mn-ea"/>
        <a:cs typeface="+mn-cs"/>
      </a:defRPr>
    </a:lvl2pPr>
    <a:lvl3pPr marL="2896819" algn="l" defTabSz="2896819" rtl="0" eaLnBrk="1" latinLnBrk="0" hangingPunct="1">
      <a:defRPr sz="3802" kern="1200">
        <a:solidFill>
          <a:schemeClr val="tx1"/>
        </a:solidFill>
        <a:latin typeface="+mn-lt"/>
        <a:ea typeface="+mn-ea"/>
        <a:cs typeface="+mn-cs"/>
      </a:defRPr>
    </a:lvl3pPr>
    <a:lvl4pPr marL="4345229" algn="l" defTabSz="2896819" rtl="0" eaLnBrk="1" latinLnBrk="0" hangingPunct="1">
      <a:defRPr sz="3802" kern="1200">
        <a:solidFill>
          <a:schemeClr val="tx1"/>
        </a:solidFill>
        <a:latin typeface="+mn-lt"/>
        <a:ea typeface="+mn-ea"/>
        <a:cs typeface="+mn-cs"/>
      </a:defRPr>
    </a:lvl4pPr>
    <a:lvl5pPr marL="5793638" algn="l" defTabSz="2896819" rtl="0" eaLnBrk="1" latinLnBrk="0" hangingPunct="1">
      <a:defRPr sz="3802" kern="1200">
        <a:solidFill>
          <a:schemeClr val="tx1"/>
        </a:solidFill>
        <a:latin typeface="+mn-lt"/>
        <a:ea typeface="+mn-ea"/>
        <a:cs typeface="+mn-cs"/>
      </a:defRPr>
    </a:lvl5pPr>
    <a:lvl6pPr marL="7242048" algn="l" defTabSz="2896819" rtl="0" eaLnBrk="1" latinLnBrk="0" hangingPunct="1">
      <a:defRPr sz="3802" kern="1200">
        <a:solidFill>
          <a:schemeClr val="tx1"/>
        </a:solidFill>
        <a:latin typeface="+mn-lt"/>
        <a:ea typeface="+mn-ea"/>
        <a:cs typeface="+mn-cs"/>
      </a:defRPr>
    </a:lvl6pPr>
    <a:lvl7pPr marL="8690458" algn="l" defTabSz="2896819" rtl="0" eaLnBrk="1" latinLnBrk="0" hangingPunct="1">
      <a:defRPr sz="3802" kern="1200">
        <a:solidFill>
          <a:schemeClr val="tx1"/>
        </a:solidFill>
        <a:latin typeface="+mn-lt"/>
        <a:ea typeface="+mn-ea"/>
        <a:cs typeface="+mn-cs"/>
      </a:defRPr>
    </a:lvl7pPr>
    <a:lvl8pPr marL="10138867" algn="l" defTabSz="2896819" rtl="0" eaLnBrk="1" latinLnBrk="0" hangingPunct="1">
      <a:defRPr sz="3802" kern="1200">
        <a:solidFill>
          <a:schemeClr val="tx1"/>
        </a:solidFill>
        <a:latin typeface="+mn-lt"/>
        <a:ea typeface="+mn-ea"/>
        <a:cs typeface="+mn-cs"/>
      </a:defRPr>
    </a:lvl8pPr>
    <a:lvl9pPr marL="11587277" algn="l" defTabSz="2896819" rtl="0" eaLnBrk="1" latinLnBrk="0" hangingPunct="1">
      <a:defRPr sz="380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0C091F-0643-EA49-ADD9-554F50B9922D}" type="slidenum">
              <a:rPr lang="en-US" smtClean="0"/>
              <a:t>1</a:t>
            </a:fld>
            <a:endParaRPr lang="en-US"/>
          </a:p>
        </p:txBody>
      </p:sp>
    </p:spTree>
    <p:extLst>
      <p:ext uri="{BB962C8B-B14F-4D97-AF65-F5344CB8AC3E}">
        <p14:creationId xmlns:p14="http://schemas.microsoft.com/office/powerpoint/2010/main" val="877034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0C091F-0643-EA49-ADD9-554F50B9922D}" type="slidenum">
              <a:rPr lang="en-US" smtClean="0"/>
              <a:t>2</a:t>
            </a:fld>
            <a:endParaRPr lang="en-US"/>
          </a:p>
        </p:txBody>
      </p:sp>
    </p:spTree>
    <p:extLst>
      <p:ext uri="{BB962C8B-B14F-4D97-AF65-F5344CB8AC3E}">
        <p14:creationId xmlns:p14="http://schemas.microsoft.com/office/powerpoint/2010/main" val="467854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0C091F-0643-EA49-ADD9-554F50B9922D}" type="slidenum">
              <a:rPr lang="en-US" smtClean="0"/>
              <a:t>3</a:t>
            </a:fld>
            <a:endParaRPr lang="en-US"/>
          </a:p>
        </p:txBody>
      </p:sp>
    </p:spTree>
    <p:extLst>
      <p:ext uri="{BB962C8B-B14F-4D97-AF65-F5344CB8AC3E}">
        <p14:creationId xmlns:p14="http://schemas.microsoft.com/office/powerpoint/2010/main" val="2075982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quot;new&quot; sty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28388" y="2743200"/>
            <a:ext cx="13245612" cy="13258800"/>
          </a:xfrm>
        </p:spPr>
        <p:txBody>
          <a:bodyPr anchor="t">
            <a:normAutofit/>
          </a:bodyPr>
          <a:lstStyle>
            <a:lvl1pPr marL="0" marR="0" indent="0" algn="l" defTabSz="3413730" rtl="0" eaLnBrk="1" fontAlgn="auto" latinLnBrk="0" hangingPunct="1">
              <a:lnSpc>
                <a:spcPts val="11000"/>
              </a:lnSpc>
              <a:spcBef>
                <a:spcPct val="0"/>
              </a:spcBef>
              <a:spcAft>
                <a:spcPts val="0"/>
              </a:spcAft>
              <a:buClrTx/>
              <a:buSzTx/>
              <a:buFontTx/>
              <a:buNone/>
              <a:tabLst/>
              <a:defRPr sz="10000"/>
            </a:lvl1pPr>
          </a:lstStyle>
          <a:p>
            <a:r>
              <a:rPr lang="en-US" dirty="0"/>
              <a:t>THE THING YOU WANT US TO REMEMBER ABOUT YOUR RESEARCH!</a:t>
            </a:r>
          </a:p>
        </p:txBody>
      </p:sp>
      <p:sp>
        <p:nvSpPr>
          <p:cNvPr id="3" name="Subtitle 2"/>
          <p:cNvSpPr>
            <a:spLocks noGrp="1"/>
          </p:cNvSpPr>
          <p:nvPr>
            <p:ph type="subTitle" idx="1" hasCustomPrompt="1"/>
          </p:nvPr>
        </p:nvSpPr>
        <p:spPr>
          <a:xfrm>
            <a:off x="7328388" y="16459201"/>
            <a:ext cx="13245612" cy="1363134"/>
          </a:xfrm>
        </p:spPr>
        <p:txBody>
          <a:bodyPr>
            <a:normAutofit/>
          </a:bodyPr>
          <a:lstStyle>
            <a:lvl1pPr marL="0" indent="0" algn="l">
              <a:buNone/>
              <a:defRPr sz="7200" b="0" i="0">
                <a:latin typeface="BentonSansCond Medium" panose="02000606040000020004" pitchFamily="2" charset="77"/>
              </a:defRPr>
            </a:lvl1pPr>
            <a:lvl2pPr marL="1706865" indent="0" algn="ctr">
              <a:buNone/>
              <a:defRPr sz="7467"/>
            </a:lvl2pPr>
            <a:lvl3pPr marL="3413730" indent="0" algn="ctr">
              <a:buNone/>
              <a:defRPr sz="6720"/>
            </a:lvl3pPr>
            <a:lvl4pPr marL="5120594" indent="0" algn="ctr">
              <a:buNone/>
              <a:defRPr sz="5973"/>
            </a:lvl4pPr>
            <a:lvl5pPr marL="6827459" indent="0" algn="ctr">
              <a:buNone/>
              <a:defRPr sz="5973"/>
            </a:lvl5pPr>
            <a:lvl6pPr marL="8534324" indent="0" algn="ctr">
              <a:buNone/>
              <a:defRPr sz="5973"/>
            </a:lvl6pPr>
            <a:lvl7pPr marL="10241189" indent="0" algn="ctr">
              <a:buNone/>
              <a:defRPr sz="5973"/>
            </a:lvl7pPr>
            <a:lvl8pPr marL="11948053" indent="0" algn="ctr">
              <a:buNone/>
              <a:defRPr sz="5973"/>
            </a:lvl8pPr>
            <a:lvl9pPr marL="13654918" indent="0" algn="ctr">
              <a:buNone/>
              <a:defRPr sz="5973"/>
            </a:lvl9pPr>
          </a:lstStyle>
          <a:p>
            <a:r>
              <a:rPr lang="en-US" dirty="0"/>
              <a:t>The Title of Your Poster</a:t>
            </a:r>
          </a:p>
        </p:txBody>
      </p:sp>
      <p:sp>
        <p:nvSpPr>
          <p:cNvPr id="11" name="Text Placeholder 10">
            <a:extLst>
              <a:ext uri="{FF2B5EF4-FFF2-40B4-BE49-F238E27FC236}">
                <a16:creationId xmlns:a16="http://schemas.microsoft.com/office/drawing/2014/main" id="{C34B2CB9-8FA3-030A-E11D-794BB8046EC1}"/>
              </a:ext>
            </a:extLst>
          </p:cNvPr>
          <p:cNvSpPr>
            <a:spLocks noGrp="1"/>
          </p:cNvSpPr>
          <p:nvPr>
            <p:ph type="body" sz="quarter" idx="13" hasCustomPrompt="1"/>
          </p:nvPr>
        </p:nvSpPr>
        <p:spPr>
          <a:xfrm>
            <a:off x="7315200" y="18090308"/>
            <a:ext cx="13246100" cy="1828800"/>
          </a:xfrm>
        </p:spPr>
        <p:txBody>
          <a:bodyPr>
            <a:normAutofit/>
          </a:bodyPr>
          <a:lstStyle>
            <a:lvl1pPr marL="0" indent="0">
              <a:buNone/>
              <a:defRPr sz="3200"/>
            </a:lvl1pPr>
          </a:lstStyle>
          <a:p>
            <a:pPr lvl="0"/>
            <a:r>
              <a:rPr lang="en-US" dirty="0"/>
              <a:t>Authors</a:t>
            </a:r>
          </a:p>
        </p:txBody>
      </p:sp>
      <p:sp>
        <p:nvSpPr>
          <p:cNvPr id="13" name="Text Placeholder 12">
            <a:extLst>
              <a:ext uri="{FF2B5EF4-FFF2-40B4-BE49-F238E27FC236}">
                <a16:creationId xmlns:a16="http://schemas.microsoft.com/office/drawing/2014/main" id="{6CCF3B95-0ACF-52F9-E050-033555689441}"/>
              </a:ext>
            </a:extLst>
          </p:cNvPr>
          <p:cNvSpPr>
            <a:spLocks noGrp="1"/>
          </p:cNvSpPr>
          <p:nvPr>
            <p:ph type="body" sz="quarter" idx="14" hasCustomPrompt="1"/>
          </p:nvPr>
        </p:nvSpPr>
        <p:spPr>
          <a:xfrm>
            <a:off x="457200" y="3486150"/>
            <a:ext cx="6400800" cy="5657850"/>
          </a:xfrm>
        </p:spPr>
        <p:txBody>
          <a:bodyPr>
            <a:noAutofit/>
          </a:bodyPr>
          <a:lstStyle>
            <a:lvl1pPr marL="0" indent="0">
              <a:buNone/>
              <a:defRPr sz="3200"/>
            </a:lvl1pPr>
            <a:lvl2pPr marL="1706865" indent="0">
              <a:buNone/>
              <a:defRPr sz="3200"/>
            </a:lvl2pPr>
            <a:lvl3pPr marL="3413730" indent="0">
              <a:buNone/>
              <a:defRPr sz="3200"/>
            </a:lvl3pPr>
            <a:lvl4pPr marL="5120595" indent="0">
              <a:buNone/>
              <a:defRPr sz="3200"/>
            </a:lvl4pPr>
            <a:lvl5pPr marL="6827459" indent="0">
              <a:buNone/>
              <a:defRPr sz="3200"/>
            </a:lvl5pPr>
          </a:lstStyle>
          <a:p>
            <a:pPr lvl="0"/>
            <a:r>
              <a:rPr lang="en-US" dirty="0"/>
              <a:t>Background</a:t>
            </a:r>
          </a:p>
        </p:txBody>
      </p:sp>
      <p:sp>
        <p:nvSpPr>
          <p:cNvPr id="14" name="Text Placeholder 12">
            <a:extLst>
              <a:ext uri="{FF2B5EF4-FFF2-40B4-BE49-F238E27FC236}">
                <a16:creationId xmlns:a16="http://schemas.microsoft.com/office/drawing/2014/main" id="{83CD328E-EBA7-389B-A3B3-8D020460DC6F}"/>
              </a:ext>
            </a:extLst>
          </p:cNvPr>
          <p:cNvSpPr>
            <a:spLocks noGrp="1"/>
          </p:cNvSpPr>
          <p:nvPr>
            <p:ph type="body" sz="quarter" idx="15" hasCustomPrompt="1"/>
          </p:nvPr>
        </p:nvSpPr>
        <p:spPr>
          <a:xfrm>
            <a:off x="457200" y="10344148"/>
            <a:ext cx="6400800" cy="5657851"/>
          </a:xfrm>
        </p:spPr>
        <p:txBody>
          <a:bodyPr>
            <a:noAutofit/>
          </a:bodyPr>
          <a:lstStyle>
            <a:lvl1pPr marL="0" indent="0">
              <a:buNone/>
              <a:defRPr sz="3200"/>
            </a:lvl1pPr>
            <a:lvl2pPr marL="1706865" indent="0">
              <a:buNone/>
              <a:defRPr sz="3200"/>
            </a:lvl2pPr>
            <a:lvl3pPr marL="3413730" indent="0">
              <a:buNone/>
              <a:defRPr sz="3200"/>
            </a:lvl3pPr>
            <a:lvl4pPr marL="5120595" indent="0">
              <a:buNone/>
              <a:defRPr sz="3200"/>
            </a:lvl4pPr>
            <a:lvl5pPr marL="6827459" indent="0">
              <a:buNone/>
              <a:defRPr sz="3200"/>
            </a:lvl5pPr>
          </a:lstStyle>
          <a:p>
            <a:pPr lvl="0"/>
            <a:r>
              <a:rPr lang="en-US" dirty="0"/>
              <a:t>Methods</a:t>
            </a:r>
          </a:p>
        </p:txBody>
      </p:sp>
      <p:sp>
        <p:nvSpPr>
          <p:cNvPr id="15" name="Text Placeholder 12">
            <a:extLst>
              <a:ext uri="{FF2B5EF4-FFF2-40B4-BE49-F238E27FC236}">
                <a16:creationId xmlns:a16="http://schemas.microsoft.com/office/drawing/2014/main" id="{A9778EE9-9CA0-B12A-0E50-E58C88480651}"/>
              </a:ext>
            </a:extLst>
          </p:cNvPr>
          <p:cNvSpPr>
            <a:spLocks noGrp="1"/>
          </p:cNvSpPr>
          <p:nvPr>
            <p:ph type="body" sz="quarter" idx="16" hasCustomPrompt="1"/>
          </p:nvPr>
        </p:nvSpPr>
        <p:spPr>
          <a:xfrm>
            <a:off x="457200" y="17202146"/>
            <a:ext cx="6400800" cy="5657853"/>
          </a:xfrm>
        </p:spPr>
        <p:txBody>
          <a:bodyPr>
            <a:noAutofit/>
          </a:bodyPr>
          <a:lstStyle>
            <a:lvl1pPr marL="0" indent="0">
              <a:buNone/>
              <a:defRPr sz="3200"/>
            </a:lvl1pPr>
            <a:lvl2pPr marL="1706865" indent="0">
              <a:buNone/>
              <a:defRPr sz="3200"/>
            </a:lvl2pPr>
            <a:lvl3pPr marL="3413730" indent="0">
              <a:buNone/>
              <a:defRPr sz="3200"/>
            </a:lvl3pPr>
            <a:lvl4pPr marL="5120595" indent="0">
              <a:buNone/>
              <a:defRPr sz="3200"/>
            </a:lvl4pPr>
            <a:lvl5pPr marL="6827459" indent="0">
              <a:buNone/>
              <a:defRPr sz="3200"/>
            </a:lvl5pPr>
          </a:lstStyle>
          <a:p>
            <a:pPr lvl="0"/>
            <a:r>
              <a:rPr lang="en-US" dirty="0"/>
              <a:t>Results</a:t>
            </a:r>
          </a:p>
        </p:txBody>
      </p:sp>
    </p:spTree>
    <p:extLst>
      <p:ext uri="{BB962C8B-B14F-4D97-AF65-F5344CB8AC3E}">
        <p14:creationId xmlns:p14="http://schemas.microsoft.com/office/powerpoint/2010/main" val="2806012333"/>
      </p:ext>
    </p:extLst>
  </p:cSld>
  <p:clrMapOvr>
    <a:masterClrMapping/>
  </p:clrMapOvr>
  <p:extLst>
    <p:ext uri="{DCECCB84-F9BA-43D5-87BE-67443E8EF086}">
      <p15:sldGuideLst xmlns:p15="http://schemas.microsoft.com/office/powerpoint/2012/main">
        <p15:guide id="1" orient="horz" pos="6048">
          <p15:clr>
            <a:srgbClr val="FBAE40"/>
          </p15:clr>
        </p15:guide>
        <p15:guide id="2" pos="8928">
          <p15:clr>
            <a:srgbClr val="FBAE40"/>
          </p15:clr>
        </p15:guide>
        <p15:guide id="3" pos="12960">
          <p15:clr>
            <a:srgbClr val="FBAE40"/>
          </p15:clr>
        </p15:guide>
        <p15:guide id="4" pos="13248">
          <p15:clr>
            <a:srgbClr val="FBAE40"/>
          </p15:clr>
        </p15:guide>
        <p15:guide id="5" pos="17280">
          <p15:clr>
            <a:srgbClr val="FBAE40"/>
          </p15:clr>
        </p15:guide>
        <p15:guide id="6" pos="17568">
          <p15:clr>
            <a:srgbClr val="FBAE40"/>
          </p15:clr>
        </p15:guide>
        <p15:guide id="7" pos="21600">
          <p15:clr>
            <a:srgbClr val="FBAE40"/>
          </p15:clr>
        </p15:guide>
        <p15:guide id="8" pos="8640">
          <p15:clr>
            <a:srgbClr val="FBAE40"/>
          </p15:clr>
        </p15:guide>
        <p15:guide id="9" pos="4608">
          <p15:clr>
            <a:srgbClr val="FBAE40"/>
          </p15:clr>
        </p15:guide>
        <p15:guide id="10" pos="4320">
          <p15:clr>
            <a:srgbClr val="FBAE40"/>
          </p15:clr>
        </p15:guide>
        <p15:guide id="11" pos="288">
          <p15:clr>
            <a:srgbClr val="FBAE40"/>
          </p15:clr>
        </p15:guide>
        <p15:guide id="12" orient="horz" pos="5760">
          <p15:clr>
            <a:srgbClr val="FBAE40"/>
          </p15:clr>
        </p15:guide>
        <p15:guide id="13" orient="horz" pos="10080">
          <p15:clr>
            <a:srgbClr val="FBAE40"/>
          </p15:clr>
        </p15:guide>
        <p15:guide id="14" orient="horz" pos="10368">
          <p15:clr>
            <a:srgbClr val="FBAE40"/>
          </p15:clr>
        </p15:guide>
        <p15:guide id="15" orient="horz" pos="14400">
          <p15:clr>
            <a:srgbClr val="FBAE40"/>
          </p15:clr>
        </p15:guide>
        <p15:guide id="16" orient="horz" pos="14688">
          <p15:clr>
            <a:srgbClr val="FBAE40"/>
          </p15:clr>
        </p15:guide>
        <p15:guide id="17" orient="horz" pos="1728">
          <p15:clr>
            <a:srgbClr val="FBAE40"/>
          </p15:clr>
        </p15:guide>
        <p15:guide id="18" orient="horz" pos="14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g graphic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3996" y="5257800"/>
            <a:ext cx="13245612" cy="13258800"/>
          </a:xfrm>
        </p:spPr>
        <p:txBody>
          <a:bodyPr anchor="t">
            <a:normAutofit/>
          </a:bodyPr>
          <a:lstStyle>
            <a:lvl1pPr marL="0" marR="0" indent="0" algn="l" defTabSz="3413730" rtl="0" eaLnBrk="1" fontAlgn="auto" latinLnBrk="0" hangingPunct="1">
              <a:lnSpc>
                <a:spcPts val="11000"/>
              </a:lnSpc>
              <a:spcBef>
                <a:spcPct val="0"/>
              </a:spcBef>
              <a:spcAft>
                <a:spcPts val="0"/>
              </a:spcAft>
              <a:buClrTx/>
              <a:buSzTx/>
              <a:buFontTx/>
              <a:buNone/>
              <a:tabLst/>
              <a:defRPr sz="10000"/>
            </a:lvl1pPr>
          </a:lstStyle>
          <a:p>
            <a:r>
              <a:rPr lang="en-US" dirty="0"/>
              <a:t>THE THING YOU WANT US TO REMEMBER ABOUT YOUR RESEARCH!</a:t>
            </a:r>
          </a:p>
        </p:txBody>
      </p:sp>
      <p:sp>
        <p:nvSpPr>
          <p:cNvPr id="3" name="Subtitle 2"/>
          <p:cNvSpPr>
            <a:spLocks noGrp="1"/>
          </p:cNvSpPr>
          <p:nvPr>
            <p:ph type="subTitle" idx="1" hasCustomPrompt="1"/>
          </p:nvPr>
        </p:nvSpPr>
        <p:spPr>
          <a:xfrm>
            <a:off x="483996" y="2789464"/>
            <a:ext cx="13245612" cy="2095345"/>
          </a:xfrm>
        </p:spPr>
        <p:txBody>
          <a:bodyPr>
            <a:normAutofit/>
          </a:bodyPr>
          <a:lstStyle>
            <a:lvl1pPr marL="0" indent="0" algn="l">
              <a:buNone/>
              <a:defRPr sz="7200" b="0" i="0">
                <a:latin typeface="BentonSansCond Medium" panose="02000606040000020004" pitchFamily="2" charset="77"/>
              </a:defRPr>
            </a:lvl1pPr>
            <a:lvl2pPr marL="1706865" indent="0" algn="ctr">
              <a:buNone/>
              <a:defRPr sz="7467"/>
            </a:lvl2pPr>
            <a:lvl3pPr marL="3413730" indent="0" algn="ctr">
              <a:buNone/>
              <a:defRPr sz="6720"/>
            </a:lvl3pPr>
            <a:lvl4pPr marL="5120594" indent="0" algn="ctr">
              <a:buNone/>
              <a:defRPr sz="5973"/>
            </a:lvl4pPr>
            <a:lvl5pPr marL="6827459" indent="0" algn="ctr">
              <a:buNone/>
              <a:defRPr sz="5973"/>
            </a:lvl5pPr>
            <a:lvl6pPr marL="8534324" indent="0" algn="ctr">
              <a:buNone/>
              <a:defRPr sz="5973"/>
            </a:lvl6pPr>
            <a:lvl7pPr marL="10241189" indent="0" algn="ctr">
              <a:buNone/>
              <a:defRPr sz="5973"/>
            </a:lvl7pPr>
            <a:lvl8pPr marL="11948053" indent="0" algn="ctr">
              <a:buNone/>
              <a:defRPr sz="5973"/>
            </a:lvl8pPr>
            <a:lvl9pPr marL="13654918" indent="0" algn="ctr">
              <a:buNone/>
              <a:defRPr sz="5973"/>
            </a:lvl9pPr>
          </a:lstStyle>
          <a:p>
            <a:r>
              <a:rPr lang="en-US" dirty="0"/>
              <a:t>The Title of Your Poster</a:t>
            </a:r>
          </a:p>
        </p:txBody>
      </p:sp>
      <p:sp>
        <p:nvSpPr>
          <p:cNvPr id="11" name="Text Placeholder 10">
            <a:extLst>
              <a:ext uri="{FF2B5EF4-FFF2-40B4-BE49-F238E27FC236}">
                <a16:creationId xmlns:a16="http://schemas.microsoft.com/office/drawing/2014/main" id="{C34B2CB9-8FA3-030A-E11D-794BB8046EC1}"/>
              </a:ext>
            </a:extLst>
          </p:cNvPr>
          <p:cNvSpPr>
            <a:spLocks noGrp="1"/>
          </p:cNvSpPr>
          <p:nvPr>
            <p:ph type="body" sz="quarter" idx="13" hasCustomPrompt="1"/>
          </p:nvPr>
        </p:nvSpPr>
        <p:spPr>
          <a:xfrm>
            <a:off x="692150" y="18516600"/>
            <a:ext cx="6165850" cy="4343399"/>
          </a:xfrm>
        </p:spPr>
        <p:txBody>
          <a:bodyPr>
            <a:normAutofit/>
          </a:bodyPr>
          <a:lstStyle>
            <a:lvl1pPr marL="0" indent="0">
              <a:buNone/>
              <a:defRPr sz="3200"/>
            </a:lvl1pPr>
          </a:lstStyle>
          <a:p>
            <a:pPr lvl="0"/>
            <a:r>
              <a:rPr lang="en-US" dirty="0"/>
              <a:t>Authors</a:t>
            </a:r>
          </a:p>
        </p:txBody>
      </p:sp>
      <p:sp>
        <p:nvSpPr>
          <p:cNvPr id="13" name="Text Placeholder 12">
            <a:extLst>
              <a:ext uri="{FF2B5EF4-FFF2-40B4-BE49-F238E27FC236}">
                <a16:creationId xmlns:a16="http://schemas.microsoft.com/office/drawing/2014/main" id="{6CCF3B95-0ACF-52F9-E050-033555689441}"/>
              </a:ext>
            </a:extLst>
          </p:cNvPr>
          <p:cNvSpPr>
            <a:spLocks noGrp="1"/>
          </p:cNvSpPr>
          <p:nvPr>
            <p:ph type="body" sz="quarter" idx="14" hasCustomPrompt="1"/>
          </p:nvPr>
        </p:nvSpPr>
        <p:spPr>
          <a:xfrm>
            <a:off x="14151429" y="17202146"/>
            <a:ext cx="6400800" cy="5657850"/>
          </a:xfrm>
        </p:spPr>
        <p:txBody>
          <a:bodyPr>
            <a:noAutofit/>
          </a:bodyPr>
          <a:lstStyle>
            <a:lvl1pPr marL="0" indent="0">
              <a:buNone/>
              <a:defRPr sz="3200"/>
            </a:lvl1pPr>
            <a:lvl2pPr marL="1706865" indent="0">
              <a:buNone/>
              <a:defRPr sz="3200"/>
            </a:lvl2pPr>
            <a:lvl3pPr marL="3413730" indent="0">
              <a:buNone/>
              <a:defRPr sz="3200"/>
            </a:lvl3pPr>
            <a:lvl4pPr marL="5120595" indent="0">
              <a:buNone/>
              <a:defRPr sz="3200"/>
            </a:lvl4pPr>
            <a:lvl5pPr marL="6827459" indent="0">
              <a:buNone/>
              <a:defRPr sz="3200"/>
            </a:lvl5pPr>
          </a:lstStyle>
          <a:p>
            <a:pPr lvl="0"/>
            <a:r>
              <a:rPr lang="en-US" dirty="0"/>
              <a:t>Background</a:t>
            </a:r>
          </a:p>
        </p:txBody>
      </p:sp>
      <p:sp>
        <p:nvSpPr>
          <p:cNvPr id="14" name="Text Placeholder 12">
            <a:extLst>
              <a:ext uri="{FF2B5EF4-FFF2-40B4-BE49-F238E27FC236}">
                <a16:creationId xmlns:a16="http://schemas.microsoft.com/office/drawing/2014/main" id="{83CD328E-EBA7-389B-A3B3-8D020460DC6F}"/>
              </a:ext>
            </a:extLst>
          </p:cNvPr>
          <p:cNvSpPr>
            <a:spLocks noGrp="1"/>
          </p:cNvSpPr>
          <p:nvPr>
            <p:ph type="body" sz="quarter" idx="15" hasCustomPrompt="1"/>
          </p:nvPr>
        </p:nvSpPr>
        <p:spPr>
          <a:xfrm>
            <a:off x="21031200" y="17202146"/>
            <a:ext cx="6400800" cy="5657851"/>
          </a:xfrm>
        </p:spPr>
        <p:txBody>
          <a:bodyPr>
            <a:noAutofit/>
          </a:bodyPr>
          <a:lstStyle>
            <a:lvl1pPr marL="0" indent="0">
              <a:buNone/>
              <a:defRPr sz="3200"/>
            </a:lvl1pPr>
            <a:lvl2pPr marL="1706865" indent="0">
              <a:buNone/>
              <a:defRPr sz="3200"/>
            </a:lvl2pPr>
            <a:lvl3pPr marL="3413730" indent="0">
              <a:buNone/>
              <a:defRPr sz="3200"/>
            </a:lvl3pPr>
            <a:lvl4pPr marL="5120595" indent="0">
              <a:buNone/>
              <a:defRPr sz="3200"/>
            </a:lvl4pPr>
            <a:lvl5pPr marL="6827459" indent="0">
              <a:buNone/>
              <a:defRPr sz="3200"/>
            </a:lvl5pPr>
          </a:lstStyle>
          <a:p>
            <a:pPr lvl="0"/>
            <a:r>
              <a:rPr lang="en-US" dirty="0"/>
              <a:t>Methods</a:t>
            </a:r>
          </a:p>
        </p:txBody>
      </p:sp>
      <p:sp>
        <p:nvSpPr>
          <p:cNvPr id="15" name="Text Placeholder 12">
            <a:extLst>
              <a:ext uri="{FF2B5EF4-FFF2-40B4-BE49-F238E27FC236}">
                <a16:creationId xmlns:a16="http://schemas.microsoft.com/office/drawing/2014/main" id="{A9778EE9-9CA0-B12A-0E50-E58C88480651}"/>
              </a:ext>
            </a:extLst>
          </p:cNvPr>
          <p:cNvSpPr>
            <a:spLocks noGrp="1"/>
          </p:cNvSpPr>
          <p:nvPr>
            <p:ph type="body" sz="quarter" idx="16" hasCustomPrompt="1"/>
          </p:nvPr>
        </p:nvSpPr>
        <p:spPr>
          <a:xfrm>
            <a:off x="27910971" y="17202146"/>
            <a:ext cx="6400800" cy="5657853"/>
          </a:xfrm>
        </p:spPr>
        <p:txBody>
          <a:bodyPr>
            <a:noAutofit/>
          </a:bodyPr>
          <a:lstStyle>
            <a:lvl1pPr marL="0" indent="0">
              <a:buNone/>
              <a:defRPr sz="3200"/>
            </a:lvl1pPr>
            <a:lvl2pPr marL="1706865" indent="0">
              <a:buNone/>
              <a:defRPr sz="3200"/>
            </a:lvl2pPr>
            <a:lvl3pPr marL="3413730" indent="0">
              <a:buNone/>
              <a:defRPr sz="3200"/>
            </a:lvl3pPr>
            <a:lvl4pPr marL="5120595" indent="0">
              <a:buNone/>
              <a:defRPr sz="3200"/>
            </a:lvl4pPr>
            <a:lvl5pPr marL="6827459" indent="0">
              <a:buNone/>
              <a:defRPr sz="3200"/>
            </a:lvl5pPr>
          </a:lstStyle>
          <a:p>
            <a:pPr lvl="0"/>
            <a:r>
              <a:rPr lang="en-US" dirty="0"/>
              <a:t>Results</a:t>
            </a:r>
          </a:p>
        </p:txBody>
      </p:sp>
    </p:spTree>
    <p:extLst>
      <p:ext uri="{BB962C8B-B14F-4D97-AF65-F5344CB8AC3E}">
        <p14:creationId xmlns:p14="http://schemas.microsoft.com/office/powerpoint/2010/main" val="388596945"/>
      </p:ext>
    </p:extLst>
  </p:cSld>
  <p:clrMapOvr>
    <a:masterClrMapping/>
  </p:clrMapOvr>
  <p:extLst>
    <p:ext uri="{DCECCB84-F9BA-43D5-87BE-67443E8EF086}">
      <p15:sldGuideLst xmlns:p15="http://schemas.microsoft.com/office/powerpoint/2012/main">
        <p15:guide id="1" orient="horz" pos="6048">
          <p15:clr>
            <a:srgbClr val="FBAE40"/>
          </p15:clr>
        </p15:guide>
        <p15:guide id="2" pos="8928">
          <p15:clr>
            <a:srgbClr val="FBAE40"/>
          </p15:clr>
        </p15:guide>
        <p15:guide id="3" pos="12960">
          <p15:clr>
            <a:srgbClr val="FBAE40"/>
          </p15:clr>
        </p15:guide>
        <p15:guide id="4" pos="13248">
          <p15:clr>
            <a:srgbClr val="FBAE40"/>
          </p15:clr>
        </p15:guide>
        <p15:guide id="5" pos="17280">
          <p15:clr>
            <a:srgbClr val="FBAE40"/>
          </p15:clr>
        </p15:guide>
        <p15:guide id="6" pos="17568">
          <p15:clr>
            <a:srgbClr val="FBAE40"/>
          </p15:clr>
        </p15:guide>
        <p15:guide id="7" pos="21600">
          <p15:clr>
            <a:srgbClr val="FBAE40"/>
          </p15:clr>
        </p15:guide>
        <p15:guide id="8" pos="8640">
          <p15:clr>
            <a:srgbClr val="FBAE40"/>
          </p15:clr>
        </p15:guide>
        <p15:guide id="9" pos="4608">
          <p15:clr>
            <a:srgbClr val="FBAE40"/>
          </p15:clr>
        </p15:guide>
        <p15:guide id="10" pos="4320">
          <p15:clr>
            <a:srgbClr val="FBAE40"/>
          </p15:clr>
        </p15:guide>
        <p15:guide id="11" pos="288">
          <p15:clr>
            <a:srgbClr val="FBAE40"/>
          </p15:clr>
        </p15:guide>
        <p15:guide id="12" orient="horz" pos="5760">
          <p15:clr>
            <a:srgbClr val="FBAE40"/>
          </p15:clr>
        </p15:guide>
        <p15:guide id="13" orient="horz" pos="10080">
          <p15:clr>
            <a:srgbClr val="FBAE40"/>
          </p15:clr>
        </p15:guide>
        <p15:guide id="14" orient="horz" pos="10368">
          <p15:clr>
            <a:srgbClr val="FBAE40"/>
          </p15:clr>
        </p15:guide>
        <p15:guide id="15" orient="horz" pos="14400">
          <p15:clr>
            <a:srgbClr val="FBAE40"/>
          </p15:clr>
        </p15:guide>
        <p15:guide id="16" orient="horz" pos="14688">
          <p15:clr>
            <a:srgbClr val="FBAE40"/>
          </p15:clr>
        </p15:guide>
        <p15:guide id="17" orient="horz" pos="1728">
          <p15:clr>
            <a:srgbClr val="FBAE40"/>
          </p15:clr>
        </p15:guide>
        <p15:guide id="18" orient="horz" pos="14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ditional">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053180" y="16459201"/>
            <a:ext cx="13245612" cy="6400799"/>
          </a:xfrm>
        </p:spPr>
        <p:txBody>
          <a:bodyPr anchor="t">
            <a:normAutofit/>
          </a:bodyPr>
          <a:lstStyle>
            <a:lvl1pPr marL="0" marR="0" indent="0" algn="l" defTabSz="3413730" rtl="0" eaLnBrk="1" fontAlgn="auto" latinLnBrk="0" hangingPunct="1">
              <a:lnSpc>
                <a:spcPct val="90000"/>
              </a:lnSpc>
              <a:spcBef>
                <a:spcPct val="0"/>
              </a:spcBef>
              <a:spcAft>
                <a:spcPts val="0"/>
              </a:spcAft>
              <a:buClrTx/>
              <a:buSzTx/>
              <a:buFontTx/>
              <a:buNone/>
              <a:tabLst/>
              <a:defRPr sz="8000"/>
            </a:lvl1pPr>
          </a:lstStyle>
          <a:p>
            <a:r>
              <a:rPr lang="en-US" dirty="0"/>
              <a:t>THE THING YOU WANT US TO REMEMBER ABOUT YOUR RESEARCH!</a:t>
            </a:r>
          </a:p>
        </p:txBody>
      </p:sp>
      <p:sp>
        <p:nvSpPr>
          <p:cNvPr id="3" name="Subtitle 2"/>
          <p:cNvSpPr>
            <a:spLocks noGrp="1"/>
          </p:cNvSpPr>
          <p:nvPr>
            <p:ph type="subTitle" idx="1" hasCustomPrompt="1"/>
          </p:nvPr>
        </p:nvSpPr>
        <p:spPr>
          <a:xfrm>
            <a:off x="496764" y="2743200"/>
            <a:ext cx="33793235" cy="2703145"/>
          </a:xfrm>
        </p:spPr>
        <p:txBody>
          <a:bodyPr anchor="ctr">
            <a:normAutofit/>
          </a:bodyPr>
          <a:lstStyle>
            <a:lvl1pPr marL="0" indent="0" algn="ctr">
              <a:buNone/>
              <a:defRPr sz="9600" b="0" i="0">
                <a:latin typeface="BentonSansCond Medium" panose="02000606040000020004" pitchFamily="2" charset="77"/>
              </a:defRPr>
            </a:lvl1pPr>
            <a:lvl2pPr marL="1706865" indent="0" algn="ctr">
              <a:buNone/>
              <a:defRPr sz="7467"/>
            </a:lvl2pPr>
            <a:lvl3pPr marL="3413730" indent="0" algn="ctr">
              <a:buNone/>
              <a:defRPr sz="6720"/>
            </a:lvl3pPr>
            <a:lvl4pPr marL="5120594" indent="0" algn="ctr">
              <a:buNone/>
              <a:defRPr sz="5973"/>
            </a:lvl4pPr>
            <a:lvl5pPr marL="6827459" indent="0" algn="ctr">
              <a:buNone/>
              <a:defRPr sz="5973"/>
            </a:lvl5pPr>
            <a:lvl6pPr marL="8534324" indent="0" algn="ctr">
              <a:buNone/>
              <a:defRPr sz="5973"/>
            </a:lvl6pPr>
            <a:lvl7pPr marL="10241189" indent="0" algn="ctr">
              <a:buNone/>
              <a:defRPr sz="5973"/>
            </a:lvl7pPr>
            <a:lvl8pPr marL="11948053" indent="0" algn="ctr">
              <a:buNone/>
              <a:defRPr sz="5973"/>
            </a:lvl8pPr>
            <a:lvl9pPr marL="13654918" indent="0" algn="ctr">
              <a:buNone/>
              <a:defRPr sz="5973"/>
            </a:lvl9pPr>
          </a:lstStyle>
          <a:p>
            <a:r>
              <a:rPr lang="en-US" dirty="0"/>
              <a:t>The Title of Your Poster</a:t>
            </a:r>
          </a:p>
        </p:txBody>
      </p:sp>
      <p:sp>
        <p:nvSpPr>
          <p:cNvPr id="7" name="Text Placeholder 12">
            <a:extLst>
              <a:ext uri="{FF2B5EF4-FFF2-40B4-BE49-F238E27FC236}">
                <a16:creationId xmlns:a16="http://schemas.microsoft.com/office/drawing/2014/main" id="{F4BF41E3-089C-603E-1E74-CD58398CCDF7}"/>
              </a:ext>
            </a:extLst>
          </p:cNvPr>
          <p:cNvSpPr>
            <a:spLocks noGrp="1"/>
          </p:cNvSpPr>
          <p:nvPr>
            <p:ph type="body" sz="quarter" idx="14" hasCustomPrompt="1"/>
          </p:nvPr>
        </p:nvSpPr>
        <p:spPr>
          <a:xfrm>
            <a:off x="483177" y="10337440"/>
            <a:ext cx="13219236" cy="5657850"/>
          </a:xfrm>
        </p:spPr>
        <p:txBody>
          <a:bodyPr>
            <a:noAutofit/>
          </a:bodyPr>
          <a:lstStyle>
            <a:lvl1pPr marL="0" indent="0">
              <a:buNone/>
              <a:defRPr sz="3200"/>
            </a:lvl1pPr>
            <a:lvl2pPr marL="1706865" indent="0">
              <a:buNone/>
              <a:defRPr sz="3200"/>
            </a:lvl2pPr>
            <a:lvl3pPr marL="3413730" indent="0">
              <a:buNone/>
              <a:defRPr sz="3200"/>
            </a:lvl3pPr>
            <a:lvl4pPr marL="5120595" indent="0">
              <a:buNone/>
              <a:defRPr sz="3200"/>
            </a:lvl4pPr>
            <a:lvl5pPr marL="6827459" indent="0">
              <a:buNone/>
              <a:defRPr sz="3200"/>
            </a:lvl5pPr>
          </a:lstStyle>
          <a:p>
            <a:pPr lvl="0"/>
            <a:r>
              <a:rPr lang="en-US" dirty="0"/>
              <a:t>Background</a:t>
            </a:r>
          </a:p>
        </p:txBody>
      </p:sp>
      <p:sp>
        <p:nvSpPr>
          <p:cNvPr id="8" name="Text Placeholder 12">
            <a:extLst>
              <a:ext uri="{FF2B5EF4-FFF2-40B4-BE49-F238E27FC236}">
                <a16:creationId xmlns:a16="http://schemas.microsoft.com/office/drawing/2014/main" id="{DDF277E4-E13D-E088-AC27-642EE0A650E2}"/>
              </a:ext>
            </a:extLst>
          </p:cNvPr>
          <p:cNvSpPr>
            <a:spLocks noGrp="1"/>
          </p:cNvSpPr>
          <p:nvPr>
            <p:ph type="body" sz="quarter" idx="15" hasCustomPrompt="1"/>
          </p:nvPr>
        </p:nvSpPr>
        <p:spPr>
          <a:xfrm>
            <a:off x="496764" y="17188730"/>
            <a:ext cx="13219236" cy="5657851"/>
          </a:xfrm>
        </p:spPr>
        <p:txBody>
          <a:bodyPr>
            <a:noAutofit/>
          </a:bodyPr>
          <a:lstStyle>
            <a:lvl1pPr marL="0" indent="0">
              <a:buNone/>
              <a:defRPr sz="3200"/>
            </a:lvl1pPr>
            <a:lvl2pPr marL="1706865" indent="0">
              <a:buNone/>
              <a:defRPr sz="3200"/>
            </a:lvl2pPr>
            <a:lvl3pPr marL="3413730" indent="0">
              <a:buNone/>
              <a:defRPr sz="3200"/>
            </a:lvl3pPr>
            <a:lvl4pPr marL="5120595" indent="0">
              <a:buNone/>
              <a:defRPr sz="3200"/>
            </a:lvl4pPr>
            <a:lvl5pPr marL="6827459" indent="0">
              <a:buNone/>
              <a:defRPr sz="3200"/>
            </a:lvl5pPr>
          </a:lstStyle>
          <a:p>
            <a:pPr lvl="0"/>
            <a:r>
              <a:rPr lang="en-US" dirty="0"/>
              <a:t>Methods</a:t>
            </a:r>
          </a:p>
        </p:txBody>
      </p:sp>
      <p:sp>
        <p:nvSpPr>
          <p:cNvPr id="10" name="Text Placeholder 12">
            <a:extLst>
              <a:ext uri="{FF2B5EF4-FFF2-40B4-BE49-F238E27FC236}">
                <a16:creationId xmlns:a16="http://schemas.microsoft.com/office/drawing/2014/main" id="{ACC2F134-AC16-6AB0-0D2C-85FF683660A7}"/>
              </a:ext>
            </a:extLst>
          </p:cNvPr>
          <p:cNvSpPr>
            <a:spLocks noGrp="1"/>
          </p:cNvSpPr>
          <p:nvPr>
            <p:ph type="body" sz="quarter" idx="16" hasCustomPrompt="1"/>
          </p:nvPr>
        </p:nvSpPr>
        <p:spPr>
          <a:xfrm>
            <a:off x="27917042" y="6109203"/>
            <a:ext cx="6400800" cy="5657853"/>
          </a:xfrm>
        </p:spPr>
        <p:txBody>
          <a:bodyPr>
            <a:noAutofit/>
          </a:bodyPr>
          <a:lstStyle>
            <a:lvl1pPr marL="0" indent="0">
              <a:buNone/>
              <a:defRPr sz="3200"/>
            </a:lvl1pPr>
            <a:lvl2pPr marL="1706865" indent="0">
              <a:buNone/>
              <a:defRPr sz="3200"/>
            </a:lvl2pPr>
            <a:lvl3pPr marL="3413730" indent="0">
              <a:buNone/>
              <a:defRPr sz="3200"/>
            </a:lvl3pPr>
            <a:lvl4pPr marL="5120595" indent="0">
              <a:buNone/>
              <a:defRPr sz="3200"/>
            </a:lvl4pPr>
            <a:lvl5pPr marL="6827459" indent="0">
              <a:buNone/>
              <a:defRPr sz="3200"/>
            </a:lvl5pPr>
          </a:lstStyle>
          <a:p>
            <a:pPr lvl="0"/>
            <a:r>
              <a:rPr lang="en-US" dirty="0"/>
              <a:t>Results</a:t>
            </a:r>
          </a:p>
        </p:txBody>
      </p:sp>
      <p:sp>
        <p:nvSpPr>
          <p:cNvPr id="11" name="Text Placeholder 10">
            <a:extLst>
              <a:ext uri="{FF2B5EF4-FFF2-40B4-BE49-F238E27FC236}">
                <a16:creationId xmlns:a16="http://schemas.microsoft.com/office/drawing/2014/main" id="{CFCA2F96-754E-7D5C-332C-CAB060AAF013}"/>
              </a:ext>
            </a:extLst>
          </p:cNvPr>
          <p:cNvSpPr>
            <a:spLocks noGrp="1"/>
          </p:cNvSpPr>
          <p:nvPr>
            <p:ph type="body" sz="quarter" idx="13" hasCustomPrompt="1"/>
          </p:nvPr>
        </p:nvSpPr>
        <p:spPr>
          <a:xfrm>
            <a:off x="496764" y="5725384"/>
            <a:ext cx="6361236" cy="3418615"/>
          </a:xfrm>
        </p:spPr>
        <p:txBody>
          <a:bodyPr>
            <a:normAutofit/>
          </a:bodyPr>
          <a:lstStyle>
            <a:lvl1pPr marL="0" indent="0">
              <a:buNone/>
              <a:defRPr sz="3200"/>
            </a:lvl1pPr>
          </a:lstStyle>
          <a:p>
            <a:pPr lvl="0"/>
            <a:r>
              <a:rPr lang="en-US" dirty="0"/>
              <a:t>Authors</a:t>
            </a:r>
          </a:p>
        </p:txBody>
      </p:sp>
    </p:spTree>
    <p:extLst>
      <p:ext uri="{BB962C8B-B14F-4D97-AF65-F5344CB8AC3E}">
        <p14:creationId xmlns:p14="http://schemas.microsoft.com/office/powerpoint/2010/main" val="296583140"/>
      </p:ext>
    </p:extLst>
  </p:cSld>
  <p:clrMapOvr>
    <a:masterClrMapping/>
  </p:clrMapOvr>
  <p:extLst>
    <p:ext uri="{DCECCB84-F9BA-43D5-87BE-67443E8EF086}">
      <p15:sldGuideLst xmlns:p15="http://schemas.microsoft.com/office/powerpoint/2012/main">
        <p15:guide id="1" orient="horz" pos="6048" userDrawn="1">
          <p15:clr>
            <a:srgbClr val="FBAE40"/>
          </p15:clr>
        </p15:guide>
        <p15:guide id="2" pos="8928" userDrawn="1">
          <p15:clr>
            <a:srgbClr val="FBAE40"/>
          </p15:clr>
        </p15:guide>
        <p15:guide id="3" pos="12960" userDrawn="1">
          <p15:clr>
            <a:srgbClr val="FBAE40"/>
          </p15:clr>
        </p15:guide>
        <p15:guide id="4" pos="13248" userDrawn="1">
          <p15:clr>
            <a:srgbClr val="FBAE40"/>
          </p15:clr>
        </p15:guide>
        <p15:guide id="5" pos="17280" userDrawn="1">
          <p15:clr>
            <a:srgbClr val="FBAE40"/>
          </p15:clr>
        </p15:guide>
        <p15:guide id="6" pos="17568" userDrawn="1">
          <p15:clr>
            <a:srgbClr val="FBAE40"/>
          </p15:clr>
        </p15:guide>
        <p15:guide id="7" pos="21600" userDrawn="1">
          <p15:clr>
            <a:srgbClr val="FBAE40"/>
          </p15:clr>
        </p15:guide>
        <p15:guide id="8" pos="8640" userDrawn="1">
          <p15:clr>
            <a:srgbClr val="FBAE40"/>
          </p15:clr>
        </p15:guide>
        <p15:guide id="9" pos="4608" userDrawn="1">
          <p15:clr>
            <a:srgbClr val="FBAE40"/>
          </p15:clr>
        </p15:guide>
        <p15:guide id="10" pos="4320" userDrawn="1">
          <p15:clr>
            <a:srgbClr val="FBAE40"/>
          </p15:clr>
        </p15:guide>
        <p15:guide id="11" pos="288" userDrawn="1">
          <p15:clr>
            <a:srgbClr val="FBAE40"/>
          </p15:clr>
        </p15:guide>
        <p15:guide id="12" orient="horz" pos="5760" userDrawn="1">
          <p15:clr>
            <a:srgbClr val="FBAE40"/>
          </p15:clr>
        </p15:guide>
        <p15:guide id="13" orient="horz" pos="10080" userDrawn="1">
          <p15:clr>
            <a:srgbClr val="FBAE40"/>
          </p15:clr>
        </p15:guide>
        <p15:guide id="14" orient="horz" pos="10368" userDrawn="1">
          <p15:clr>
            <a:srgbClr val="FBAE40"/>
          </p15:clr>
        </p15:guide>
        <p15:guide id="15" orient="horz" pos="14400" userDrawn="1">
          <p15:clr>
            <a:srgbClr val="FBAE40"/>
          </p15:clr>
        </p15:guide>
        <p15:guide id="16" orient="horz" pos="14688" userDrawn="1">
          <p15:clr>
            <a:srgbClr val="FBAE40"/>
          </p15:clr>
        </p15:guide>
        <p15:guide id="17" orient="horz" pos="1728" userDrawn="1">
          <p15:clr>
            <a:srgbClr val="FBAE40"/>
          </p15:clr>
        </p15:guide>
        <p15:guide id="18" orient="horz" pos="14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933755"/>
      </p:ext>
    </p:extLst>
  </p:cSld>
  <p:clrMapOvr>
    <a:masterClrMapping/>
  </p:clrMapOvr>
  <p:extLst>
    <p:ext uri="{DCECCB84-F9BA-43D5-87BE-67443E8EF086}">
      <p15:sldGuideLst xmlns:p15="http://schemas.microsoft.com/office/powerpoint/2012/main">
        <p15:guide id="1" orient="horz" pos="6048" userDrawn="1">
          <p15:clr>
            <a:srgbClr val="FBAE40"/>
          </p15:clr>
        </p15:guide>
        <p15:guide id="2" pos="8928" userDrawn="1">
          <p15:clr>
            <a:srgbClr val="FBAE40"/>
          </p15:clr>
        </p15:guide>
        <p15:guide id="3" pos="12960" userDrawn="1">
          <p15:clr>
            <a:srgbClr val="FBAE40"/>
          </p15:clr>
        </p15:guide>
        <p15:guide id="4" pos="13248" userDrawn="1">
          <p15:clr>
            <a:srgbClr val="FBAE40"/>
          </p15:clr>
        </p15:guide>
        <p15:guide id="5" pos="17280" userDrawn="1">
          <p15:clr>
            <a:srgbClr val="FBAE40"/>
          </p15:clr>
        </p15:guide>
        <p15:guide id="6" pos="17568" userDrawn="1">
          <p15:clr>
            <a:srgbClr val="FBAE40"/>
          </p15:clr>
        </p15:guide>
        <p15:guide id="7" pos="21600" userDrawn="1">
          <p15:clr>
            <a:srgbClr val="FBAE40"/>
          </p15:clr>
        </p15:guide>
        <p15:guide id="8" pos="8640" userDrawn="1">
          <p15:clr>
            <a:srgbClr val="FBAE40"/>
          </p15:clr>
        </p15:guide>
        <p15:guide id="9" pos="4608" userDrawn="1">
          <p15:clr>
            <a:srgbClr val="FBAE40"/>
          </p15:clr>
        </p15:guide>
        <p15:guide id="10" pos="4320" userDrawn="1">
          <p15:clr>
            <a:srgbClr val="FBAE40"/>
          </p15:clr>
        </p15:guide>
        <p15:guide id="11" pos="288" userDrawn="1">
          <p15:clr>
            <a:srgbClr val="FBAE40"/>
          </p15:clr>
        </p15:guide>
        <p15:guide id="12" orient="horz" pos="5760" userDrawn="1">
          <p15:clr>
            <a:srgbClr val="FBAE40"/>
          </p15:clr>
        </p15:guide>
        <p15:guide id="13" orient="horz" pos="10080" userDrawn="1">
          <p15:clr>
            <a:srgbClr val="FBAE40"/>
          </p15:clr>
        </p15:guide>
        <p15:guide id="14" orient="horz" pos="10368" userDrawn="1">
          <p15:clr>
            <a:srgbClr val="FBAE40"/>
          </p15:clr>
        </p15:guide>
        <p15:guide id="15" orient="horz" pos="14400" userDrawn="1">
          <p15:clr>
            <a:srgbClr val="FBAE40"/>
          </p15:clr>
        </p15:guide>
        <p15:guide id="16" orient="horz" pos="14688" userDrawn="1">
          <p15:clr>
            <a:srgbClr val="FBAE40"/>
          </p15:clr>
        </p15:guide>
        <p15:guide id="17" orient="horz" pos="1728" userDrawn="1">
          <p15:clr>
            <a:srgbClr val="FBAE40"/>
          </p15:clr>
        </p15:guide>
        <p15:guide id="18" orient="horz" pos="14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88870" y="1363141"/>
            <a:ext cx="29969460" cy="494876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388870" y="6815669"/>
            <a:ext cx="29969460" cy="162449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388870" y="23730381"/>
            <a:ext cx="7818120" cy="1363133"/>
          </a:xfrm>
          <a:prstGeom prst="rect">
            <a:avLst/>
          </a:prstGeom>
        </p:spPr>
        <p:txBody>
          <a:bodyPr vert="horz" lIns="91440" tIns="45720" rIns="91440" bIns="45720" rtlCol="0" anchor="ctr"/>
          <a:lstStyle>
            <a:lvl1pPr algn="l">
              <a:defRPr sz="4480">
                <a:solidFill>
                  <a:schemeClr val="tx1">
                    <a:tint val="82000"/>
                  </a:schemeClr>
                </a:solidFill>
              </a:defRPr>
            </a:lvl1pPr>
          </a:lstStyle>
          <a:p>
            <a:fld id="{93565108-7795-5B40-A240-3ED006775120}" type="datetimeFigureOut">
              <a:rPr lang="en-US" smtClean="0"/>
              <a:t>8/16/2024</a:t>
            </a:fld>
            <a:endParaRPr lang="en-US"/>
          </a:p>
        </p:txBody>
      </p:sp>
      <p:sp>
        <p:nvSpPr>
          <p:cNvPr id="5" name="Footer Placeholder 4"/>
          <p:cNvSpPr>
            <a:spLocks noGrp="1"/>
          </p:cNvSpPr>
          <p:nvPr>
            <p:ph type="ftr" sz="quarter" idx="3"/>
          </p:nvPr>
        </p:nvSpPr>
        <p:spPr>
          <a:xfrm>
            <a:off x="11510010" y="23730381"/>
            <a:ext cx="11727180" cy="1363133"/>
          </a:xfrm>
          <a:prstGeom prst="rect">
            <a:avLst/>
          </a:prstGeom>
        </p:spPr>
        <p:txBody>
          <a:bodyPr vert="horz" lIns="91440" tIns="45720" rIns="91440" bIns="45720" rtlCol="0" anchor="ctr"/>
          <a:lstStyle>
            <a:lvl1pPr algn="ctr">
              <a:defRPr sz="448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24540210" y="23730381"/>
            <a:ext cx="7818120" cy="1363133"/>
          </a:xfrm>
          <a:prstGeom prst="rect">
            <a:avLst/>
          </a:prstGeom>
        </p:spPr>
        <p:txBody>
          <a:bodyPr vert="horz" lIns="91440" tIns="45720" rIns="91440" bIns="45720" rtlCol="0" anchor="ctr"/>
          <a:lstStyle>
            <a:lvl1pPr algn="r">
              <a:defRPr sz="4480">
                <a:solidFill>
                  <a:schemeClr val="tx1">
                    <a:tint val="82000"/>
                  </a:schemeClr>
                </a:solidFill>
              </a:defRPr>
            </a:lvl1pPr>
          </a:lstStyle>
          <a:p>
            <a:fld id="{CA87F4E5-B8D3-454B-9381-60DE7358DA2F}" type="slidenum">
              <a:rPr lang="en-US" smtClean="0"/>
              <a:t>‹#›</a:t>
            </a:fld>
            <a:endParaRPr lang="en-US"/>
          </a:p>
        </p:txBody>
      </p:sp>
      <p:sp>
        <p:nvSpPr>
          <p:cNvPr id="7" name="TextBox 6">
            <a:extLst>
              <a:ext uri="{FF2B5EF4-FFF2-40B4-BE49-F238E27FC236}">
                <a16:creationId xmlns:a16="http://schemas.microsoft.com/office/drawing/2014/main" id="{AA58F226-BEA3-47B5-F1B1-9A31FC98480B}"/>
              </a:ext>
            </a:extLst>
          </p:cNvPr>
          <p:cNvSpPr txBox="1"/>
          <p:nvPr userDrawn="1"/>
        </p:nvSpPr>
        <p:spPr>
          <a:xfrm>
            <a:off x="22391370" y="947642"/>
            <a:ext cx="12115800" cy="830997"/>
          </a:xfrm>
          <a:prstGeom prst="rect">
            <a:avLst/>
          </a:prstGeom>
          <a:noFill/>
        </p:spPr>
        <p:txBody>
          <a:bodyPr wrap="square" rtlCol="0">
            <a:spAutoFit/>
          </a:bodyPr>
          <a:lstStyle/>
          <a:p>
            <a:r>
              <a:rPr lang="en-US" sz="4800" b="0" i="0" dirty="0">
                <a:latin typeface="BentonSans Light" panose="02000503000000020004" pitchFamily="2" charset="77"/>
              </a:rPr>
              <a:t>STRONGER SCIENCE </a:t>
            </a:r>
            <a:r>
              <a:rPr lang="en-US" sz="4800" b="1" i="0" dirty="0">
                <a:latin typeface="BentonSans Regular" panose="02000503000000020004" pitchFamily="2" charset="77"/>
              </a:rPr>
              <a:t>BETTER HEALTH</a:t>
            </a:r>
          </a:p>
        </p:txBody>
      </p:sp>
      <p:pic>
        <p:nvPicPr>
          <p:cNvPr id="9" name="Picture 8" descr="A close-up of a logo&#10;&#10;Description automatically generated">
            <a:extLst>
              <a:ext uri="{FF2B5EF4-FFF2-40B4-BE49-F238E27FC236}">
                <a16:creationId xmlns:a16="http://schemas.microsoft.com/office/drawing/2014/main" id="{4B80357B-AEAF-C19F-741F-362E8374683A}"/>
              </a:ext>
            </a:extLst>
          </p:cNvPr>
          <p:cNvPicPr>
            <a:picLocks noChangeAspect="1"/>
          </p:cNvPicPr>
          <p:nvPr userDrawn="1"/>
        </p:nvPicPr>
        <p:blipFill>
          <a:blip r:embed="rId6"/>
          <a:stretch>
            <a:fillRect/>
          </a:stretch>
        </p:blipFill>
        <p:spPr>
          <a:xfrm>
            <a:off x="764137" y="619819"/>
            <a:ext cx="5543550" cy="1936656"/>
          </a:xfrm>
          <a:prstGeom prst="rect">
            <a:avLst/>
          </a:prstGeom>
        </p:spPr>
      </p:pic>
      <p:pic>
        <p:nvPicPr>
          <p:cNvPr id="12" name="Picture 11">
            <a:extLst>
              <a:ext uri="{FF2B5EF4-FFF2-40B4-BE49-F238E27FC236}">
                <a16:creationId xmlns:a16="http://schemas.microsoft.com/office/drawing/2014/main" id="{926D39E7-34E2-4ECF-3301-39AA47F2C84D}"/>
              </a:ext>
            </a:extLst>
          </p:cNvPr>
          <p:cNvPicPr>
            <a:picLocks noChangeAspect="1"/>
          </p:cNvPicPr>
          <p:nvPr userDrawn="1"/>
        </p:nvPicPr>
        <p:blipFill>
          <a:blip r:embed="rId7"/>
          <a:stretch>
            <a:fillRect/>
          </a:stretch>
        </p:blipFill>
        <p:spPr>
          <a:xfrm>
            <a:off x="-182883" y="23317200"/>
            <a:ext cx="35158683" cy="2313071"/>
          </a:xfrm>
          <a:prstGeom prst="rect">
            <a:avLst/>
          </a:prstGeom>
        </p:spPr>
      </p:pic>
      <p:sp>
        <p:nvSpPr>
          <p:cNvPr id="13" name="Rectangle 12">
            <a:extLst>
              <a:ext uri="{FF2B5EF4-FFF2-40B4-BE49-F238E27FC236}">
                <a16:creationId xmlns:a16="http://schemas.microsoft.com/office/drawing/2014/main" id="{AD8B2512-96FA-6F4F-7C87-8BEEAB36308E}"/>
              </a:ext>
            </a:extLst>
          </p:cNvPr>
          <p:cNvSpPr/>
          <p:nvPr userDrawn="1"/>
        </p:nvSpPr>
        <p:spPr>
          <a:xfrm>
            <a:off x="-171450" y="23340060"/>
            <a:ext cx="11601450" cy="2263140"/>
          </a:xfrm>
          <a:prstGeom prst="rect">
            <a:avLst/>
          </a:prstGeom>
          <a:gradFill flip="none" rotWithShape="1">
            <a:gsLst>
              <a:gs pos="0">
                <a:schemeClr val="tx1">
                  <a:alpha val="0"/>
                </a:schemeClr>
              </a:gs>
              <a:gs pos="11000">
                <a:schemeClr val="tx1">
                  <a:alpha val="19976"/>
                </a:schemeClr>
              </a:gs>
              <a:gs pos="35000">
                <a:schemeClr val="tx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0DBCAD7-C840-1E6C-0A91-B83BA29CA6C7}"/>
              </a:ext>
            </a:extLst>
          </p:cNvPr>
          <p:cNvSpPr txBox="1"/>
          <p:nvPr userDrawn="1"/>
        </p:nvSpPr>
        <p:spPr>
          <a:xfrm>
            <a:off x="742950" y="23602950"/>
            <a:ext cx="7200900" cy="2215991"/>
          </a:xfrm>
          <a:prstGeom prst="rect">
            <a:avLst/>
          </a:prstGeom>
          <a:noFill/>
        </p:spPr>
        <p:txBody>
          <a:bodyPr wrap="square" rtlCol="0">
            <a:spAutoFit/>
          </a:bodyPr>
          <a:lstStyle/>
          <a:p>
            <a:r>
              <a:rPr lang="en-US" dirty="0">
                <a:solidFill>
                  <a:schemeClr val="bg1"/>
                </a:solidFill>
                <a:effectLst/>
                <a:latin typeface="BentonSansCond Regular" panose="02000606040000020004" pitchFamily="2" charset="77"/>
              </a:rPr>
              <a:t>This project was supported, in part, with support from the Indiana Clinical and Translational Sciences Institute funded, in part by one or more of the following grants from the National Institutes of Health, National Center for Advancing Translational Sciences, Clinical and Translational Sciences Award: </a:t>
            </a:r>
            <a:r>
              <a:rPr lang="en-US" dirty="0">
                <a:solidFill>
                  <a:schemeClr val="bg1"/>
                </a:solidFill>
                <a:effectLst/>
                <a:latin typeface="BentonSansCond Medium" panose="02000606040000020004" pitchFamily="2" charset="77"/>
              </a:rPr>
              <a:t>UM1TR004402; 1T32TR004389; K12TR004415; RR020128</a:t>
            </a:r>
          </a:p>
          <a:p>
            <a:br>
              <a:rPr lang="en-US" dirty="0">
                <a:solidFill>
                  <a:schemeClr val="bg1"/>
                </a:solidFill>
                <a:effectLst/>
                <a:latin typeface="BentonSansCond Regular" panose="02000606040000020004" pitchFamily="2" charset="77"/>
              </a:rPr>
            </a:br>
            <a:endParaRPr lang="en-US" dirty="0">
              <a:solidFill>
                <a:schemeClr val="bg1"/>
              </a:solidFill>
              <a:effectLst/>
              <a:latin typeface="BentonSansCond Regular" panose="02000606040000020004" pitchFamily="2" charset="77"/>
            </a:endParaRPr>
          </a:p>
          <a:p>
            <a:endParaRPr lang="en-US" sz="1200" dirty="0">
              <a:solidFill>
                <a:schemeClr val="bg1"/>
              </a:solidFill>
              <a:latin typeface="BentonSansCond Regular" panose="02000606040000020004" pitchFamily="2" charset="77"/>
            </a:endParaRPr>
          </a:p>
        </p:txBody>
      </p:sp>
    </p:spTree>
    <p:extLst>
      <p:ext uri="{BB962C8B-B14F-4D97-AF65-F5344CB8AC3E}">
        <p14:creationId xmlns:p14="http://schemas.microsoft.com/office/powerpoint/2010/main" val="221841266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Lst>
  <p:txStyles>
    <p:titleStyle>
      <a:lvl1pPr algn="l" defTabSz="3413730" rtl="0" eaLnBrk="1" latinLnBrk="0" hangingPunct="1">
        <a:lnSpc>
          <a:spcPct val="90000"/>
        </a:lnSpc>
        <a:spcBef>
          <a:spcPct val="0"/>
        </a:spcBef>
        <a:buNone/>
        <a:defRPr sz="15000" b="0" i="0" kern="1200">
          <a:solidFill>
            <a:schemeClr val="tx1"/>
          </a:solidFill>
          <a:latin typeface="BentonSans Medium" panose="02000503000000020004" pitchFamily="2" charset="77"/>
          <a:ea typeface="+mj-ea"/>
          <a:cs typeface="+mj-cs"/>
        </a:defRPr>
      </a:lvl1pPr>
    </p:titleStyle>
    <p:bodyStyle>
      <a:lvl1pPr marL="853432" indent="-853432" algn="l" defTabSz="3413730" rtl="0" eaLnBrk="1" latinLnBrk="0" hangingPunct="1">
        <a:lnSpc>
          <a:spcPct val="90000"/>
        </a:lnSpc>
        <a:spcBef>
          <a:spcPts val="3733"/>
        </a:spcBef>
        <a:buFont typeface="Arial" panose="020B0604020202020204" pitchFamily="34" charset="0"/>
        <a:buChar char="•"/>
        <a:defRPr sz="10453" b="0" i="0" kern="1200">
          <a:solidFill>
            <a:schemeClr val="tx1"/>
          </a:solidFill>
          <a:latin typeface="BentonSansCond Regular" panose="02000606040000020004" pitchFamily="2" charset="77"/>
          <a:ea typeface="+mn-ea"/>
          <a:cs typeface="+mn-cs"/>
        </a:defRPr>
      </a:lvl1pPr>
      <a:lvl2pPr marL="2560297" indent="-853432" algn="l" defTabSz="3413730" rtl="0" eaLnBrk="1" latinLnBrk="0" hangingPunct="1">
        <a:lnSpc>
          <a:spcPct val="90000"/>
        </a:lnSpc>
        <a:spcBef>
          <a:spcPts val="1867"/>
        </a:spcBef>
        <a:buFont typeface="Arial" panose="020B0604020202020204" pitchFamily="34" charset="0"/>
        <a:buChar char="•"/>
        <a:defRPr sz="8960" b="0" i="0" kern="1200">
          <a:solidFill>
            <a:schemeClr val="tx1"/>
          </a:solidFill>
          <a:latin typeface="BentonSansCond Regular" panose="02000606040000020004" pitchFamily="2" charset="77"/>
          <a:ea typeface="+mn-ea"/>
          <a:cs typeface="+mn-cs"/>
        </a:defRPr>
      </a:lvl2pPr>
      <a:lvl3pPr marL="4267162" indent="-853432" algn="l" defTabSz="3413730" rtl="0" eaLnBrk="1" latinLnBrk="0" hangingPunct="1">
        <a:lnSpc>
          <a:spcPct val="90000"/>
        </a:lnSpc>
        <a:spcBef>
          <a:spcPts val="1867"/>
        </a:spcBef>
        <a:buFont typeface="Arial" panose="020B0604020202020204" pitchFamily="34" charset="0"/>
        <a:buChar char="•"/>
        <a:defRPr sz="7467" b="0" i="0" kern="1200">
          <a:solidFill>
            <a:schemeClr val="tx1"/>
          </a:solidFill>
          <a:latin typeface="BentonSansCond Regular" panose="02000606040000020004" pitchFamily="2" charset="77"/>
          <a:ea typeface="+mn-ea"/>
          <a:cs typeface="+mn-cs"/>
        </a:defRPr>
      </a:lvl3pPr>
      <a:lvl4pPr marL="5974027" indent="-853432" algn="l" defTabSz="3413730" rtl="0" eaLnBrk="1" latinLnBrk="0" hangingPunct="1">
        <a:lnSpc>
          <a:spcPct val="90000"/>
        </a:lnSpc>
        <a:spcBef>
          <a:spcPts val="1867"/>
        </a:spcBef>
        <a:buFont typeface="Arial" panose="020B0604020202020204" pitchFamily="34" charset="0"/>
        <a:buChar char="•"/>
        <a:defRPr sz="6720" b="0" i="0" kern="1200">
          <a:solidFill>
            <a:schemeClr val="tx1"/>
          </a:solidFill>
          <a:latin typeface="BentonSansCond Regular" panose="02000606040000020004" pitchFamily="2" charset="77"/>
          <a:ea typeface="+mn-ea"/>
          <a:cs typeface="+mn-cs"/>
        </a:defRPr>
      </a:lvl4pPr>
      <a:lvl5pPr marL="7680891" indent="-853432" algn="l" defTabSz="3413730" rtl="0" eaLnBrk="1" latinLnBrk="0" hangingPunct="1">
        <a:lnSpc>
          <a:spcPct val="90000"/>
        </a:lnSpc>
        <a:spcBef>
          <a:spcPts val="1867"/>
        </a:spcBef>
        <a:buFont typeface="Arial" panose="020B0604020202020204" pitchFamily="34" charset="0"/>
        <a:buChar char="•"/>
        <a:defRPr sz="6720" b="0" i="0" kern="1200">
          <a:solidFill>
            <a:schemeClr val="tx1"/>
          </a:solidFill>
          <a:latin typeface="BentonSansCond Regular" panose="02000606040000020004" pitchFamily="2" charset="77"/>
          <a:ea typeface="+mn-ea"/>
          <a:cs typeface="+mn-cs"/>
        </a:defRPr>
      </a:lvl5pPr>
      <a:lvl6pPr marL="9387756" indent="-853432" algn="l" defTabSz="3413730" rtl="0" eaLnBrk="1" latinLnBrk="0" hangingPunct="1">
        <a:lnSpc>
          <a:spcPct val="90000"/>
        </a:lnSpc>
        <a:spcBef>
          <a:spcPts val="1867"/>
        </a:spcBef>
        <a:buFont typeface="Arial" panose="020B0604020202020204" pitchFamily="34" charset="0"/>
        <a:buChar char="•"/>
        <a:defRPr sz="6720" kern="1200">
          <a:solidFill>
            <a:schemeClr val="tx1"/>
          </a:solidFill>
          <a:latin typeface="+mn-lt"/>
          <a:ea typeface="+mn-ea"/>
          <a:cs typeface="+mn-cs"/>
        </a:defRPr>
      </a:lvl6pPr>
      <a:lvl7pPr marL="11094621" indent="-853432" algn="l" defTabSz="3413730" rtl="0" eaLnBrk="1" latinLnBrk="0" hangingPunct="1">
        <a:lnSpc>
          <a:spcPct val="90000"/>
        </a:lnSpc>
        <a:spcBef>
          <a:spcPts val="1867"/>
        </a:spcBef>
        <a:buFont typeface="Arial" panose="020B0604020202020204" pitchFamily="34" charset="0"/>
        <a:buChar char="•"/>
        <a:defRPr sz="6720" kern="1200">
          <a:solidFill>
            <a:schemeClr val="tx1"/>
          </a:solidFill>
          <a:latin typeface="+mn-lt"/>
          <a:ea typeface="+mn-ea"/>
          <a:cs typeface="+mn-cs"/>
        </a:defRPr>
      </a:lvl7pPr>
      <a:lvl8pPr marL="12801486" indent="-853432" algn="l" defTabSz="3413730" rtl="0" eaLnBrk="1" latinLnBrk="0" hangingPunct="1">
        <a:lnSpc>
          <a:spcPct val="90000"/>
        </a:lnSpc>
        <a:spcBef>
          <a:spcPts val="1867"/>
        </a:spcBef>
        <a:buFont typeface="Arial" panose="020B0604020202020204" pitchFamily="34" charset="0"/>
        <a:buChar char="•"/>
        <a:defRPr sz="6720" kern="1200">
          <a:solidFill>
            <a:schemeClr val="tx1"/>
          </a:solidFill>
          <a:latin typeface="+mn-lt"/>
          <a:ea typeface="+mn-ea"/>
          <a:cs typeface="+mn-cs"/>
        </a:defRPr>
      </a:lvl8pPr>
      <a:lvl9pPr marL="14508350" indent="-853432" algn="l" defTabSz="3413730" rtl="0" eaLnBrk="1" latinLnBrk="0" hangingPunct="1">
        <a:lnSpc>
          <a:spcPct val="90000"/>
        </a:lnSpc>
        <a:spcBef>
          <a:spcPts val="1867"/>
        </a:spcBef>
        <a:buFont typeface="Arial" panose="020B0604020202020204" pitchFamily="34" charset="0"/>
        <a:buChar char="•"/>
        <a:defRPr sz="6720" kern="1200">
          <a:solidFill>
            <a:schemeClr val="tx1"/>
          </a:solidFill>
          <a:latin typeface="+mn-lt"/>
          <a:ea typeface="+mn-ea"/>
          <a:cs typeface="+mn-cs"/>
        </a:defRPr>
      </a:lvl9pPr>
    </p:bodyStyle>
    <p:otherStyle>
      <a:defPPr>
        <a:defRPr lang="en-US"/>
      </a:defPPr>
      <a:lvl1pPr marL="0" algn="l" defTabSz="3413730" rtl="0" eaLnBrk="1" latinLnBrk="0" hangingPunct="1">
        <a:defRPr sz="6720" kern="1200">
          <a:solidFill>
            <a:schemeClr val="tx1"/>
          </a:solidFill>
          <a:latin typeface="+mn-lt"/>
          <a:ea typeface="+mn-ea"/>
          <a:cs typeface="+mn-cs"/>
        </a:defRPr>
      </a:lvl1pPr>
      <a:lvl2pPr marL="1706865" algn="l" defTabSz="3413730" rtl="0" eaLnBrk="1" latinLnBrk="0" hangingPunct="1">
        <a:defRPr sz="6720" kern="1200">
          <a:solidFill>
            <a:schemeClr val="tx1"/>
          </a:solidFill>
          <a:latin typeface="+mn-lt"/>
          <a:ea typeface="+mn-ea"/>
          <a:cs typeface="+mn-cs"/>
        </a:defRPr>
      </a:lvl2pPr>
      <a:lvl3pPr marL="3413730" algn="l" defTabSz="3413730" rtl="0" eaLnBrk="1" latinLnBrk="0" hangingPunct="1">
        <a:defRPr sz="6720" kern="1200">
          <a:solidFill>
            <a:schemeClr val="tx1"/>
          </a:solidFill>
          <a:latin typeface="+mn-lt"/>
          <a:ea typeface="+mn-ea"/>
          <a:cs typeface="+mn-cs"/>
        </a:defRPr>
      </a:lvl3pPr>
      <a:lvl4pPr marL="5120594" algn="l" defTabSz="3413730" rtl="0" eaLnBrk="1" latinLnBrk="0" hangingPunct="1">
        <a:defRPr sz="6720" kern="1200">
          <a:solidFill>
            <a:schemeClr val="tx1"/>
          </a:solidFill>
          <a:latin typeface="+mn-lt"/>
          <a:ea typeface="+mn-ea"/>
          <a:cs typeface="+mn-cs"/>
        </a:defRPr>
      </a:lvl4pPr>
      <a:lvl5pPr marL="6827459" algn="l" defTabSz="3413730" rtl="0" eaLnBrk="1" latinLnBrk="0" hangingPunct="1">
        <a:defRPr sz="6720" kern="1200">
          <a:solidFill>
            <a:schemeClr val="tx1"/>
          </a:solidFill>
          <a:latin typeface="+mn-lt"/>
          <a:ea typeface="+mn-ea"/>
          <a:cs typeface="+mn-cs"/>
        </a:defRPr>
      </a:lvl5pPr>
      <a:lvl6pPr marL="8534324" algn="l" defTabSz="3413730" rtl="0" eaLnBrk="1" latinLnBrk="0" hangingPunct="1">
        <a:defRPr sz="6720" kern="1200">
          <a:solidFill>
            <a:schemeClr val="tx1"/>
          </a:solidFill>
          <a:latin typeface="+mn-lt"/>
          <a:ea typeface="+mn-ea"/>
          <a:cs typeface="+mn-cs"/>
        </a:defRPr>
      </a:lvl6pPr>
      <a:lvl7pPr marL="10241189" algn="l" defTabSz="3413730" rtl="0" eaLnBrk="1" latinLnBrk="0" hangingPunct="1">
        <a:defRPr sz="6720" kern="1200">
          <a:solidFill>
            <a:schemeClr val="tx1"/>
          </a:solidFill>
          <a:latin typeface="+mn-lt"/>
          <a:ea typeface="+mn-ea"/>
          <a:cs typeface="+mn-cs"/>
        </a:defRPr>
      </a:lvl7pPr>
      <a:lvl8pPr marL="11948053" algn="l" defTabSz="3413730" rtl="0" eaLnBrk="1" latinLnBrk="0" hangingPunct="1">
        <a:defRPr sz="6720" kern="1200">
          <a:solidFill>
            <a:schemeClr val="tx1"/>
          </a:solidFill>
          <a:latin typeface="+mn-lt"/>
          <a:ea typeface="+mn-ea"/>
          <a:cs typeface="+mn-cs"/>
        </a:defRPr>
      </a:lvl8pPr>
      <a:lvl9pPr marL="13654918" algn="l" defTabSz="3413730" rtl="0" eaLnBrk="1" latinLnBrk="0" hangingPunct="1">
        <a:defRPr sz="672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028" userDrawn="1">
          <p15:clr>
            <a:srgbClr val="F26B43"/>
          </p15:clr>
        </p15:guide>
        <p15:guide id="2" pos="1094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chart" Target="../charts/chart1.xml"/><Relationship Id="rId5" Type="http://schemas.openxmlformats.org/officeDocument/2006/relationships/image" Target="../media/image16.png"/><Relationship Id="rId10" Type="http://schemas.openxmlformats.org/officeDocument/2006/relationships/image" Target="../media/image21.tif"/><Relationship Id="rId4" Type="http://schemas.openxmlformats.org/officeDocument/2006/relationships/image" Target="../media/image15.png"/><Relationship Id="rId9" Type="http://schemas.openxmlformats.org/officeDocument/2006/relationships/image" Target="../media/image20.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Box 112">
            <a:extLst>
              <a:ext uri="{FF2B5EF4-FFF2-40B4-BE49-F238E27FC236}">
                <a16:creationId xmlns:a16="http://schemas.microsoft.com/office/drawing/2014/main" id="{F79804B5-108B-BC7F-140F-A0C49A050BCB}"/>
              </a:ext>
            </a:extLst>
          </p:cNvPr>
          <p:cNvSpPr txBox="1"/>
          <p:nvPr/>
        </p:nvSpPr>
        <p:spPr>
          <a:xfrm>
            <a:off x="628650" y="4514850"/>
            <a:ext cx="34118550" cy="11746805"/>
          </a:xfrm>
          <a:prstGeom prst="rect">
            <a:avLst/>
          </a:prstGeom>
          <a:noFill/>
        </p:spPr>
        <p:txBody>
          <a:bodyPr wrap="square">
            <a:spAutoFit/>
          </a:bodyPr>
          <a:lstStyle/>
          <a:p>
            <a:r>
              <a:rPr lang="en-US" altLang="en-US" sz="9600" b="1" dirty="0">
                <a:latin typeface="Arial" charset="0"/>
                <a:cs typeface="Arial" charset="0"/>
              </a:rPr>
              <a:t>Proteomic Analysis of Cytoplasmic Lipid Droplets</a:t>
            </a:r>
            <a:br>
              <a:rPr lang="en-US" altLang="en-US" sz="9600" b="1" dirty="0">
                <a:latin typeface="Arial" charset="0"/>
                <a:cs typeface="Arial" charset="0"/>
              </a:rPr>
            </a:br>
            <a:r>
              <a:rPr lang="en-US" altLang="en-US" sz="9600" b="1" dirty="0">
                <a:latin typeface="Arial" charset="0"/>
                <a:cs typeface="Arial" charset="0"/>
              </a:rPr>
              <a:t>and Whole Cell Lysates Reveal Ferroptosis Regulation</a:t>
            </a:r>
            <a:br>
              <a:rPr lang="en-US" altLang="en-US" sz="9600" b="1" dirty="0">
                <a:latin typeface="Arial" charset="0"/>
                <a:cs typeface="Arial" charset="0"/>
              </a:rPr>
            </a:br>
            <a:r>
              <a:rPr lang="en-US" altLang="en-US" sz="9600" b="1" dirty="0">
                <a:latin typeface="Arial" charset="0"/>
                <a:cs typeface="Arial" charset="0"/>
              </a:rPr>
              <a:t>by Fatty Acid Synthase-Derived Lipid Droplets</a:t>
            </a:r>
            <a:br>
              <a:rPr lang="en-US" altLang="en-US" sz="9600" b="1" dirty="0">
                <a:latin typeface="Arial" charset="0"/>
                <a:cs typeface="Arial" charset="0"/>
              </a:rPr>
            </a:br>
            <a:r>
              <a:rPr lang="en-US" altLang="en-US" sz="9600" b="1" dirty="0">
                <a:latin typeface="Arial" charset="0"/>
                <a:cs typeface="Arial" charset="0"/>
              </a:rPr>
              <a:t>in Metastatic Breast Cancer</a:t>
            </a:r>
            <a:br>
              <a:rPr lang="en-US" altLang="en-US" sz="9600" b="1" dirty="0">
                <a:latin typeface="Arial" charset="0"/>
                <a:cs typeface="Arial" charset="0"/>
              </a:rPr>
            </a:br>
            <a:r>
              <a:rPr lang="en-US" altLang="en-US" sz="4400" b="1" dirty="0">
                <a:solidFill>
                  <a:schemeClr val="bg1"/>
                </a:solidFill>
                <a:latin typeface="Arial" charset="0"/>
                <a:cs typeface="Arial" charset="0"/>
              </a:rPr>
              <a:t>x</a:t>
            </a:r>
            <a:br>
              <a:rPr lang="en-US" altLang="en-US" sz="148100" dirty="0">
                <a:latin typeface="Arial" charset="0"/>
                <a:cs typeface="Arial" charset="0"/>
              </a:rPr>
            </a:br>
            <a:r>
              <a:rPr lang="en-US" altLang="en-US" sz="6000" b="1" dirty="0">
                <a:latin typeface="Arial" charset="0"/>
                <a:cs typeface="Arial" charset="0"/>
              </a:rPr>
              <a:t>   Chaylen Andolino</a:t>
            </a:r>
            <a:r>
              <a:rPr lang="en-US" altLang="en-US" sz="6000" b="1" baseline="30000" dirty="0">
                <a:latin typeface="Arial" charset="0"/>
                <a:cs typeface="Arial" charset="0"/>
              </a:rPr>
              <a:t>1</a:t>
            </a:r>
            <a:r>
              <a:rPr lang="en-US" altLang="en-US" sz="6000" dirty="0">
                <a:latin typeface="Arial" charset="0"/>
                <a:cs typeface="Arial" charset="0"/>
              </a:rPr>
              <a:t>, Kimberly K. Buhman</a:t>
            </a:r>
            <a:r>
              <a:rPr lang="en-US" altLang="en-US" sz="6000" baseline="30000" dirty="0">
                <a:latin typeface="Arial" charset="0"/>
                <a:cs typeface="Arial" charset="0"/>
              </a:rPr>
              <a:t>1</a:t>
            </a:r>
            <a:r>
              <a:rPr lang="en-US" altLang="en-US" sz="6000" dirty="0">
                <a:latin typeface="Arial" charset="0"/>
                <a:cs typeface="Arial" charset="0"/>
              </a:rPr>
              <a:t>, Michael F. Coleman</a:t>
            </a:r>
            <a:r>
              <a:rPr lang="en-US" altLang="en-US" sz="6000" baseline="30000" dirty="0">
                <a:latin typeface="Arial" charset="0"/>
                <a:cs typeface="Arial" charset="0"/>
              </a:rPr>
              <a:t>2</a:t>
            </a:r>
            <a:r>
              <a:rPr lang="en-US" altLang="en-US" sz="6000" dirty="0">
                <a:latin typeface="Arial" charset="0"/>
                <a:cs typeface="Arial" charset="0"/>
              </a:rPr>
              <a:t>, Stephen D. Hursting</a:t>
            </a:r>
            <a:r>
              <a:rPr lang="en-US" altLang="en-US" sz="6000" baseline="30000" dirty="0">
                <a:latin typeface="Arial" charset="0"/>
                <a:cs typeface="Arial" charset="0"/>
              </a:rPr>
              <a:t>2</a:t>
            </a:r>
            <a:r>
              <a:rPr lang="en-US" altLang="en-US" sz="6000" dirty="0">
                <a:latin typeface="Arial" charset="0"/>
                <a:cs typeface="Arial" charset="0"/>
              </a:rPr>
              <a:t>,</a:t>
            </a:r>
            <a:br>
              <a:rPr lang="en-US" altLang="en-US" sz="6000" dirty="0">
                <a:latin typeface="Arial" charset="0"/>
                <a:cs typeface="Arial" charset="0"/>
              </a:rPr>
            </a:br>
            <a:r>
              <a:rPr lang="en-US" altLang="en-US" sz="6000" dirty="0">
                <a:latin typeface="Arial" charset="0"/>
                <a:cs typeface="Arial" charset="0"/>
              </a:rPr>
              <a:t>   Marjorie Layosa</a:t>
            </a:r>
            <a:r>
              <a:rPr lang="en-US" altLang="en-US" sz="6000" baseline="30000" dirty="0">
                <a:latin typeface="Arial" charset="0"/>
                <a:cs typeface="Arial" charset="0"/>
              </a:rPr>
              <a:t>1</a:t>
            </a:r>
            <a:r>
              <a:rPr lang="en-US" altLang="en-US" sz="6000" dirty="0">
                <a:latin typeface="Arial" charset="0"/>
                <a:cs typeface="Arial" charset="0"/>
              </a:rPr>
              <a:t>, Michael K. Wendt</a:t>
            </a:r>
            <a:r>
              <a:rPr lang="en-US" altLang="en-US" sz="6000" baseline="30000" dirty="0">
                <a:latin typeface="Arial" charset="0"/>
                <a:cs typeface="Arial" charset="0"/>
              </a:rPr>
              <a:t>3</a:t>
            </a:r>
            <a:r>
              <a:rPr lang="en-US" altLang="en-US" sz="6000" dirty="0">
                <a:latin typeface="Arial" charset="0"/>
                <a:cs typeface="Arial" charset="0"/>
              </a:rPr>
              <a:t>, Dorothy Teegarden</a:t>
            </a:r>
            <a:r>
              <a:rPr lang="en-US" altLang="en-US" sz="6000" baseline="30000" dirty="0">
                <a:latin typeface="Arial" charset="0"/>
                <a:cs typeface="Arial" charset="0"/>
              </a:rPr>
              <a:t>1</a:t>
            </a:r>
            <a:br>
              <a:rPr lang="en-US" altLang="en-US" sz="6000" baseline="30000" dirty="0">
                <a:latin typeface="Arial" charset="0"/>
                <a:cs typeface="Arial" charset="0"/>
              </a:rPr>
            </a:br>
            <a:br>
              <a:rPr lang="en-US" altLang="en-US" sz="4400" baseline="30000" dirty="0">
                <a:latin typeface="Arial" charset="0"/>
                <a:cs typeface="Arial" charset="0"/>
              </a:rPr>
            </a:br>
            <a:r>
              <a:rPr lang="en-US" altLang="en-US" baseline="30000" dirty="0">
                <a:solidFill>
                  <a:schemeClr val="bg1"/>
                </a:solidFill>
                <a:latin typeface="Arial" charset="0"/>
                <a:cs typeface="Arial" charset="0"/>
              </a:rPr>
              <a:t>m</a:t>
            </a:r>
            <a:endParaRPr lang="en-US" altLang="en-US" sz="9600" dirty="0">
              <a:solidFill>
                <a:schemeClr val="bg1"/>
              </a:solidFill>
              <a:latin typeface="Arial" charset="0"/>
              <a:cs typeface="Arial" charset="0"/>
            </a:endParaRPr>
          </a:p>
          <a:p>
            <a:r>
              <a:rPr lang="en-US" altLang="en-US" sz="4800" baseline="30000" dirty="0">
                <a:latin typeface="Arial" charset="0"/>
                <a:cs typeface="Arial" charset="0"/>
              </a:rPr>
              <a:t>                 </a:t>
            </a:r>
            <a:r>
              <a:rPr lang="en-US" altLang="en-US" sz="5400" baseline="30000" dirty="0">
                <a:latin typeface="Arial" charset="0"/>
                <a:cs typeface="Arial" charset="0"/>
              </a:rPr>
              <a:t>1</a:t>
            </a:r>
            <a:r>
              <a:rPr lang="en-US" altLang="en-US" sz="5400" dirty="0">
                <a:latin typeface="Arial" charset="0"/>
                <a:cs typeface="Arial" charset="0"/>
              </a:rPr>
              <a:t>Department of Nutrition Science, Purdue University, West Lafayette, IN</a:t>
            </a:r>
            <a:br>
              <a:rPr lang="en-US" altLang="en-US" sz="5400" dirty="0">
                <a:latin typeface="Arial" charset="0"/>
                <a:cs typeface="Arial" charset="0"/>
              </a:rPr>
            </a:br>
            <a:r>
              <a:rPr lang="en-US" altLang="en-US" sz="5400" dirty="0">
                <a:latin typeface="Arial" charset="0"/>
                <a:cs typeface="Arial" charset="0"/>
              </a:rPr>
              <a:t>          </a:t>
            </a:r>
            <a:r>
              <a:rPr lang="en-US" altLang="en-US" sz="5400" baseline="30000" dirty="0">
                <a:latin typeface="Arial" charset="0"/>
                <a:cs typeface="Arial" charset="0"/>
              </a:rPr>
              <a:t>2</a:t>
            </a:r>
            <a:r>
              <a:rPr lang="en-US" altLang="en-US" sz="5400" dirty="0">
                <a:latin typeface="Arial" charset="0"/>
                <a:cs typeface="Arial" charset="0"/>
              </a:rPr>
              <a:t>Department of Nutrition, University of North Carolina, Chapel Hill, NC</a:t>
            </a:r>
            <a:br>
              <a:rPr lang="en-US" altLang="en-US" sz="5400" dirty="0">
                <a:latin typeface="Arial" charset="0"/>
                <a:cs typeface="Arial" charset="0"/>
              </a:rPr>
            </a:br>
            <a:r>
              <a:rPr lang="en-US" altLang="en-US" sz="5400" dirty="0">
                <a:latin typeface="Arial" charset="0"/>
                <a:cs typeface="Arial" charset="0"/>
              </a:rPr>
              <a:t>          </a:t>
            </a:r>
            <a:r>
              <a:rPr lang="en-US" altLang="en-US" sz="5400" baseline="30000" dirty="0">
                <a:latin typeface="Arial" charset="0"/>
                <a:cs typeface="Arial" charset="0"/>
              </a:rPr>
              <a:t>3</a:t>
            </a:r>
            <a:r>
              <a:rPr lang="en-US" altLang="en-US" sz="5400" dirty="0">
                <a:latin typeface="Arial" charset="0"/>
                <a:cs typeface="Arial" charset="0"/>
              </a:rPr>
              <a:t>Department of Medicinal Chemistry and Molecular Pharmacology, Purdue University, West Lafayette, IN</a:t>
            </a:r>
          </a:p>
        </p:txBody>
      </p:sp>
      <p:pic>
        <p:nvPicPr>
          <p:cNvPr id="114" name="Picture 113" descr="A picture containing drawing&#10;&#10;Description automatically generated">
            <a:extLst>
              <a:ext uri="{FF2B5EF4-FFF2-40B4-BE49-F238E27FC236}">
                <a16:creationId xmlns:a16="http://schemas.microsoft.com/office/drawing/2014/main" id="{20E59B9A-0B55-48D7-B5A5-981C19275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31800" y="20956465"/>
            <a:ext cx="8125966" cy="1463800"/>
          </a:xfrm>
          <a:prstGeom prst="rect">
            <a:avLst/>
          </a:prstGeom>
        </p:spPr>
      </p:pic>
    </p:spTree>
    <p:extLst>
      <p:ext uri="{BB962C8B-B14F-4D97-AF65-F5344CB8AC3E}">
        <p14:creationId xmlns:p14="http://schemas.microsoft.com/office/powerpoint/2010/main" val="1515767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50">
            <a:extLst>
              <a:ext uri="{FF2B5EF4-FFF2-40B4-BE49-F238E27FC236}">
                <a16:creationId xmlns:a16="http://schemas.microsoft.com/office/drawing/2014/main" id="{57D2C2AE-9001-2B9F-144F-0C9F3CA3533C}"/>
              </a:ext>
            </a:extLst>
          </p:cNvPr>
          <p:cNvSpPr txBox="1">
            <a:spLocks noChangeArrowheads="1"/>
          </p:cNvSpPr>
          <p:nvPr/>
        </p:nvSpPr>
        <p:spPr bwMode="auto">
          <a:xfrm>
            <a:off x="5923155" y="2757618"/>
            <a:ext cx="10820400" cy="19482853"/>
          </a:xfrm>
          <a:prstGeom prst="rect">
            <a:avLst/>
          </a:prstGeom>
          <a:solidFill>
            <a:schemeClr val="bg1"/>
          </a:solidFill>
          <a:ln w="38100">
            <a:solidFill>
              <a:schemeClr val="tx1"/>
            </a:solidFill>
            <a:miter lim="800000"/>
            <a:headEnd/>
            <a:tailEnd/>
          </a:ln>
        </p:spPr>
        <p:txBody>
          <a:bodyPr lIns="731028" tIns="731028" rIns="731028" bIns="731028"/>
          <a:lstStyle>
            <a:lvl1pPr defTabSz="917575">
              <a:spcBef>
                <a:spcPct val="20000"/>
              </a:spcBef>
              <a:buChar char="•"/>
              <a:defRPr sz="15600">
                <a:solidFill>
                  <a:schemeClr val="tx1"/>
                </a:solidFill>
                <a:latin typeface="Times New Roman" pitchFamily="16" charset="0"/>
              </a:defRPr>
            </a:lvl1pPr>
            <a:lvl2pPr marL="742950" indent="-285750" defTabSz="917575">
              <a:spcBef>
                <a:spcPct val="20000"/>
              </a:spcBef>
              <a:buChar char="–"/>
              <a:defRPr sz="13600">
                <a:solidFill>
                  <a:schemeClr val="tx1"/>
                </a:solidFill>
                <a:latin typeface="Times New Roman" pitchFamily="16" charset="0"/>
              </a:defRPr>
            </a:lvl2pPr>
            <a:lvl3pPr marL="1143000" indent="-228600" defTabSz="917575">
              <a:spcBef>
                <a:spcPct val="20000"/>
              </a:spcBef>
              <a:buChar char="•"/>
              <a:defRPr sz="11600">
                <a:solidFill>
                  <a:schemeClr val="tx1"/>
                </a:solidFill>
                <a:latin typeface="Times New Roman" pitchFamily="16" charset="0"/>
              </a:defRPr>
            </a:lvl3pPr>
            <a:lvl4pPr marL="1600200" indent="-228600" defTabSz="917575">
              <a:spcBef>
                <a:spcPct val="20000"/>
              </a:spcBef>
              <a:buChar char="–"/>
              <a:defRPr sz="9600">
                <a:solidFill>
                  <a:schemeClr val="tx1"/>
                </a:solidFill>
                <a:latin typeface="Times New Roman" pitchFamily="16" charset="0"/>
              </a:defRPr>
            </a:lvl4pPr>
            <a:lvl5pPr marL="2057400" indent="-228600" defTabSz="917575">
              <a:spcBef>
                <a:spcPct val="20000"/>
              </a:spcBef>
              <a:buChar char="»"/>
              <a:defRPr sz="9600">
                <a:solidFill>
                  <a:schemeClr val="tx1"/>
                </a:solidFill>
                <a:latin typeface="Times New Roman" pitchFamily="16" charset="0"/>
              </a:defRPr>
            </a:lvl5pPr>
            <a:lvl6pPr marL="2514600" indent="-228600" defTabSz="917575" eaLnBrk="0" fontAlgn="base" hangingPunct="0">
              <a:spcBef>
                <a:spcPct val="20000"/>
              </a:spcBef>
              <a:spcAft>
                <a:spcPct val="0"/>
              </a:spcAft>
              <a:buChar char="»"/>
              <a:defRPr sz="9600">
                <a:solidFill>
                  <a:schemeClr val="tx1"/>
                </a:solidFill>
                <a:latin typeface="Times New Roman" pitchFamily="16" charset="0"/>
              </a:defRPr>
            </a:lvl6pPr>
            <a:lvl7pPr marL="2971800" indent="-228600" defTabSz="917575" eaLnBrk="0" fontAlgn="base" hangingPunct="0">
              <a:spcBef>
                <a:spcPct val="20000"/>
              </a:spcBef>
              <a:spcAft>
                <a:spcPct val="0"/>
              </a:spcAft>
              <a:buChar char="»"/>
              <a:defRPr sz="9600">
                <a:solidFill>
                  <a:schemeClr val="tx1"/>
                </a:solidFill>
                <a:latin typeface="Times New Roman" pitchFamily="16" charset="0"/>
              </a:defRPr>
            </a:lvl7pPr>
            <a:lvl8pPr marL="3429000" indent="-228600" defTabSz="917575" eaLnBrk="0" fontAlgn="base" hangingPunct="0">
              <a:spcBef>
                <a:spcPct val="20000"/>
              </a:spcBef>
              <a:spcAft>
                <a:spcPct val="0"/>
              </a:spcAft>
              <a:buChar char="»"/>
              <a:defRPr sz="9600">
                <a:solidFill>
                  <a:schemeClr val="tx1"/>
                </a:solidFill>
                <a:latin typeface="Times New Roman" pitchFamily="16" charset="0"/>
              </a:defRPr>
            </a:lvl8pPr>
            <a:lvl9pPr marL="3886200" indent="-228600" defTabSz="917575" eaLnBrk="0" fontAlgn="base" hangingPunct="0">
              <a:spcBef>
                <a:spcPct val="20000"/>
              </a:spcBef>
              <a:spcAft>
                <a:spcPct val="0"/>
              </a:spcAft>
              <a:buChar char="»"/>
              <a:defRPr sz="9600">
                <a:solidFill>
                  <a:schemeClr val="tx1"/>
                </a:solidFill>
                <a:latin typeface="Times New Roman" pitchFamily="16" charset="0"/>
              </a:defRPr>
            </a:lvl9pPr>
          </a:lstStyle>
          <a:p>
            <a:pPr algn="just" eaLnBrk="1" hangingPunct="1">
              <a:spcBef>
                <a:spcPct val="50000"/>
              </a:spcBef>
              <a:buFontTx/>
              <a:buNone/>
            </a:pPr>
            <a:r>
              <a:rPr lang="en-US" altLang="en-US" sz="2500" dirty="0">
                <a:cs typeface="Times New Roman" pitchFamily="16" charset="0"/>
              </a:rPr>
              <a:t>	</a:t>
            </a:r>
          </a:p>
        </p:txBody>
      </p:sp>
      <p:sp>
        <p:nvSpPr>
          <p:cNvPr id="7" name="TextBox 22">
            <a:extLst>
              <a:ext uri="{FF2B5EF4-FFF2-40B4-BE49-F238E27FC236}">
                <a16:creationId xmlns:a16="http://schemas.microsoft.com/office/drawing/2014/main" id="{CCED063E-F8B3-14C4-F2AD-861891919B97}"/>
              </a:ext>
            </a:extLst>
          </p:cNvPr>
          <p:cNvSpPr txBox="1">
            <a:spLocks noChangeArrowheads="1"/>
          </p:cNvSpPr>
          <p:nvPr/>
        </p:nvSpPr>
        <p:spPr bwMode="auto">
          <a:xfrm>
            <a:off x="6095574" y="18375404"/>
            <a:ext cx="1042082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5600">
                <a:solidFill>
                  <a:schemeClr val="tx1"/>
                </a:solidFill>
                <a:latin typeface="Times New Roman" pitchFamily="16" charset="0"/>
              </a:defRPr>
            </a:lvl1pPr>
            <a:lvl2pPr marL="742950" indent="-285750">
              <a:spcBef>
                <a:spcPct val="20000"/>
              </a:spcBef>
              <a:buChar char="–"/>
              <a:defRPr sz="13600">
                <a:solidFill>
                  <a:schemeClr val="tx1"/>
                </a:solidFill>
                <a:latin typeface="Times New Roman" pitchFamily="16" charset="0"/>
              </a:defRPr>
            </a:lvl2pPr>
            <a:lvl3pPr marL="1143000" indent="-228600">
              <a:spcBef>
                <a:spcPct val="20000"/>
              </a:spcBef>
              <a:buChar char="•"/>
              <a:defRPr sz="11600">
                <a:solidFill>
                  <a:schemeClr val="tx1"/>
                </a:solidFill>
                <a:latin typeface="Times New Roman" pitchFamily="16" charset="0"/>
              </a:defRPr>
            </a:lvl3pPr>
            <a:lvl4pPr marL="1600200" indent="-228600">
              <a:spcBef>
                <a:spcPct val="20000"/>
              </a:spcBef>
              <a:buChar char="–"/>
              <a:defRPr sz="9600">
                <a:solidFill>
                  <a:schemeClr val="tx1"/>
                </a:solidFill>
                <a:latin typeface="Times New Roman" pitchFamily="16" charset="0"/>
              </a:defRPr>
            </a:lvl4pPr>
            <a:lvl5pPr marL="2057400" indent="-228600">
              <a:spcBef>
                <a:spcPct val="20000"/>
              </a:spcBef>
              <a:buChar char="»"/>
              <a:defRPr sz="9600">
                <a:solidFill>
                  <a:schemeClr val="tx1"/>
                </a:solidFill>
                <a:latin typeface="Times New Roman" pitchFamily="16" charset="0"/>
              </a:defRPr>
            </a:lvl5pPr>
            <a:lvl6pPr marL="2514600" indent="-228600" eaLnBrk="0" fontAlgn="base" hangingPunct="0">
              <a:spcBef>
                <a:spcPct val="20000"/>
              </a:spcBef>
              <a:spcAft>
                <a:spcPct val="0"/>
              </a:spcAft>
              <a:buChar char="»"/>
              <a:defRPr sz="9600">
                <a:solidFill>
                  <a:schemeClr val="tx1"/>
                </a:solidFill>
                <a:latin typeface="Times New Roman" pitchFamily="16" charset="0"/>
              </a:defRPr>
            </a:lvl6pPr>
            <a:lvl7pPr marL="2971800" indent="-228600" eaLnBrk="0" fontAlgn="base" hangingPunct="0">
              <a:spcBef>
                <a:spcPct val="20000"/>
              </a:spcBef>
              <a:spcAft>
                <a:spcPct val="0"/>
              </a:spcAft>
              <a:buChar char="»"/>
              <a:defRPr sz="9600">
                <a:solidFill>
                  <a:schemeClr val="tx1"/>
                </a:solidFill>
                <a:latin typeface="Times New Roman" pitchFamily="16" charset="0"/>
              </a:defRPr>
            </a:lvl7pPr>
            <a:lvl8pPr marL="3429000" indent="-228600" eaLnBrk="0" fontAlgn="base" hangingPunct="0">
              <a:spcBef>
                <a:spcPct val="20000"/>
              </a:spcBef>
              <a:spcAft>
                <a:spcPct val="0"/>
              </a:spcAft>
              <a:buChar char="»"/>
              <a:defRPr sz="9600">
                <a:solidFill>
                  <a:schemeClr val="tx1"/>
                </a:solidFill>
                <a:latin typeface="Times New Roman" pitchFamily="16" charset="0"/>
              </a:defRPr>
            </a:lvl8pPr>
            <a:lvl9pPr marL="3886200" indent="-228600" eaLnBrk="0" fontAlgn="base" hangingPunct="0">
              <a:spcBef>
                <a:spcPct val="20000"/>
              </a:spcBef>
              <a:spcAft>
                <a:spcPct val="0"/>
              </a:spcAft>
              <a:buChar char="»"/>
              <a:defRPr sz="9600">
                <a:solidFill>
                  <a:schemeClr val="tx1"/>
                </a:solidFill>
                <a:latin typeface="Times New Roman" pitchFamily="16" charset="0"/>
              </a:defRPr>
            </a:lvl9pPr>
          </a:lstStyle>
          <a:p>
            <a:pPr algn="ctr" eaLnBrk="1" hangingPunct="1">
              <a:spcBef>
                <a:spcPct val="0"/>
              </a:spcBef>
              <a:buFontTx/>
              <a:buNone/>
            </a:pPr>
            <a:r>
              <a:rPr lang="en-US" altLang="en-US" sz="2800" b="1" dirty="0">
                <a:latin typeface="Arial" charset="0"/>
                <a:cs typeface="Arial" charset="0"/>
              </a:rPr>
              <a:t>The CLD Proteome Reflects the Organelle’s</a:t>
            </a:r>
            <a:br>
              <a:rPr lang="en-US" altLang="en-US" sz="2800" b="1" dirty="0">
                <a:latin typeface="Arial" charset="0"/>
                <a:cs typeface="Arial" charset="0"/>
              </a:rPr>
            </a:br>
            <a:r>
              <a:rPr lang="en-US" altLang="en-US" sz="2800" b="1" dirty="0">
                <a:latin typeface="Arial" charset="0"/>
                <a:cs typeface="Arial" charset="0"/>
              </a:rPr>
              <a:t>Functional Role Within the Cell</a:t>
            </a:r>
            <a:r>
              <a:rPr lang="en-US" altLang="en-US" sz="2800" b="1" baseline="30000" dirty="0">
                <a:latin typeface="Arial" charset="0"/>
                <a:cs typeface="Arial" charset="0"/>
              </a:rPr>
              <a:t>1,2</a:t>
            </a:r>
            <a:endParaRPr lang="en-US" altLang="en-US" sz="2800" b="1" dirty="0">
              <a:latin typeface="Arial" charset="0"/>
              <a:cs typeface="Arial" charset="0"/>
            </a:endParaRPr>
          </a:p>
        </p:txBody>
      </p:sp>
      <p:grpSp>
        <p:nvGrpSpPr>
          <p:cNvPr id="8" name="Group 7">
            <a:extLst>
              <a:ext uri="{FF2B5EF4-FFF2-40B4-BE49-F238E27FC236}">
                <a16:creationId xmlns:a16="http://schemas.microsoft.com/office/drawing/2014/main" id="{85CD811B-86EB-EA74-5187-11C3950D9F6C}"/>
              </a:ext>
            </a:extLst>
          </p:cNvPr>
          <p:cNvGrpSpPr/>
          <p:nvPr/>
        </p:nvGrpSpPr>
        <p:grpSpPr>
          <a:xfrm>
            <a:off x="10711141" y="19427881"/>
            <a:ext cx="4813214" cy="2484507"/>
            <a:chOff x="6022916" y="2182274"/>
            <a:chExt cx="5605792" cy="2721194"/>
          </a:xfrm>
        </p:grpSpPr>
        <p:sp>
          <p:nvSpPr>
            <p:cNvPr id="9" name="Rectangle 8">
              <a:extLst>
                <a:ext uri="{FF2B5EF4-FFF2-40B4-BE49-F238E27FC236}">
                  <a16:creationId xmlns:a16="http://schemas.microsoft.com/office/drawing/2014/main" id="{101E96A9-A82E-C90C-954F-752681E91E22}"/>
                </a:ext>
              </a:extLst>
            </p:cNvPr>
            <p:cNvSpPr/>
            <p:nvPr/>
          </p:nvSpPr>
          <p:spPr>
            <a:xfrm>
              <a:off x="6022916" y="2182274"/>
              <a:ext cx="5605792" cy="2721194"/>
            </a:xfrm>
            <a:prstGeom prst="rect">
              <a:avLst/>
            </a:prstGeom>
            <a:solidFill>
              <a:schemeClr val="bg1"/>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0E21829-D2F4-E076-12F2-D3C6D83B4607}"/>
                </a:ext>
              </a:extLst>
            </p:cNvPr>
            <p:cNvPicPr>
              <a:picLocks noChangeAspect="1"/>
            </p:cNvPicPr>
            <p:nvPr/>
          </p:nvPicPr>
          <p:blipFill>
            <a:blip r:embed="rId3"/>
            <a:stretch>
              <a:fillRect/>
            </a:stretch>
          </p:blipFill>
          <p:spPr>
            <a:xfrm>
              <a:off x="6096001" y="2279162"/>
              <a:ext cx="5461354" cy="2549375"/>
            </a:xfrm>
            <a:prstGeom prst="rect">
              <a:avLst/>
            </a:prstGeom>
          </p:spPr>
        </p:pic>
      </p:grpSp>
      <p:sp>
        <p:nvSpPr>
          <p:cNvPr id="11" name="Rectangle 62">
            <a:extLst>
              <a:ext uri="{FF2B5EF4-FFF2-40B4-BE49-F238E27FC236}">
                <a16:creationId xmlns:a16="http://schemas.microsoft.com/office/drawing/2014/main" id="{D5CEF9A2-941F-B253-B54D-B22358B7B304}"/>
              </a:ext>
            </a:extLst>
          </p:cNvPr>
          <p:cNvSpPr>
            <a:spLocks noChangeArrowheads="1"/>
          </p:cNvSpPr>
          <p:nvPr/>
        </p:nvSpPr>
        <p:spPr bwMode="auto">
          <a:xfrm rot="10800000" flipV="1">
            <a:off x="6060477" y="10795111"/>
            <a:ext cx="1064506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6" charset="0"/>
              </a:defRPr>
            </a:lvl1pPr>
            <a:lvl2pPr marL="742950" indent="-285750">
              <a:defRPr sz="2400">
                <a:solidFill>
                  <a:schemeClr val="tx1"/>
                </a:solidFill>
                <a:latin typeface="Times New Roman" pitchFamily="16" charset="0"/>
              </a:defRPr>
            </a:lvl2pPr>
            <a:lvl3pPr marL="1143000" indent="-228600">
              <a:defRPr sz="2400">
                <a:solidFill>
                  <a:schemeClr val="tx1"/>
                </a:solidFill>
                <a:latin typeface="Times New Roman" pitchFamily="16" charset="0"/>
              </a:defRPr>
            </a:lvl3pPr>
            <a:lvl4pPr marL="1600200" indent="-228600">
              <a:defRPr sz="2400">
                <a:solidFill>
                  <a:schemeClr val="tx1"/>
                </a:solidFill>
                <a:latin typeface="Times New Roman" pitchFamily="16" charset="0"/>
              </a:defRPr>
            </a:lvl4pPr>
            <a:lvl5pPr marL="2057400" indent="-228600">
              <a:defRPr sz="2400">
                <a:solidFill>
                  <a:schemeClr val="tx1"/>
                </a:solidFill>
                <a:latin typeface="Times New Roman" pitchFamily="16" charset="0"/>
              </a:defRPr>
            </a:lvl5pPr>
            <a:lvl6pPr marL="2514600" indent="-228600" eaLnBrk="0" fontAlgn="base" hangingPunct="0">
              <a:spcBef>
                <a:spcPct val="0"/>
              </a:spcBef>
              <a:spcAft>
                <a:spcPct val="0"/>
              </a:spcAft>
              <a:defRPr sz="2400">
                <a:solidFill>
                  <a:schemeClr val="tx1"/>
                </a:solidFill>
                <a:latin typeface="Times New Roman" pitchFamily="16" charset="0"/>
              </a:defRPr>
            </a:lvl6pPr>
            <a:lvl7pPr marL="2971800" indent="-228600" eaLnBrk="0" fontAlgn="base" hangingPunct="0">
              <a:spcBef>
                <a:spcPct val="0"/>
              </a:spcBef>
              <a:spcAft>
                <a:spcPct val="0"/>
              </a:spcAft>
              <a:defRPr sz="2400">
                <a:solidFill>
                  <a:schemeClr val="tx1"/>
                </a:solidFill>
                <a:latin typeface="Times New Roman" pitchFamily="16" charset="0"/>
              </a:defRPr>
            </a:lvl7pPr>
            <a:lvl8pPr marL="3429000" indent="-228600" eaLnBrk="0" fontAlgn="base" hangingPunct="0">
              <a:spcBef>
                <a:spcPct val="0"/>
              </a:spcBef>
              <a:spcAft>
                <a:spcPct val="0"/>
              </a:spcAft>
              <a:defRPr sz="2400">
                <a:solidFill>
                  <a:schemeClr val="tx1"/>
                </a:solidFill>
                <a:latin typeface="Times New Roman" pitchFamily="16" charset="0"/>
              </a:defRPr>
            </a:lvl8pPr>
            <a:lvl9pPr marL="3886200" indent="-228600" eaLnBrk="0" fontAlgn="base" hangingPunct="0">
              <a:spcBef>
                <a:spcPct val="0"/>
              </a:spcBef>
              <a:spcAft>
                <a:spcPct val="0"/>
              </a:spcAft>
              <a:defRPr sz="2400">
                <a:solidFill>
                  <a:schemeClr val="tx1"/>
                </a:solidFill>
                <a:latin typeface="Times New Roman" pitchFamily="16" charset="0"/>
              </a:defRPr>
            </a:lvl9pPr>
          </a:lstStyle>
          <a:p>
            <a:pPr algn="ctr"/>
            <a:r>
              <a:rPr lang="en-US" altLang="en-US" sz="2800" b="1" dirty="0">
                <a:latin typeface="Arial" charset="0"/>
                <a:cs typeface="Arial" charset="0"/>
              </a:rPr>
              <a:t>Fatty Acid Synthase (FASN) and Fatty Acid Synthesis </a:t>
            </a:r>
            <a:br>
              <a:rPr lang="en-US" altLang="en-US" sz="2800" b="1" dirty="0">
                <a:latin typeface="Arial" charset="0"/>
                <a:cs typeface="Arial" charset="0"/>
              </a:rPr>
            </a:br>
            <a:r>
              <a:rPr lang="en-US" altLang="en-US" sz="2800" b="1" dirty="0">
                <a:latin typeface="Arial" charset="0"/>
                <a:cs typeface="Arial" charset="0"/>
              </a:rPr>
              <a:t>is Higher in Metastatic Compared to Non-Metastatic Cells </a:t>
            </a:r>
            <a:endParaRPr lang="en-US" altLang="en-US" sz="2100" dirty="0"/>
          </a:p>
        </p:txBody>
      </p:sp>
      <p:sp>
        <p:nvSpPr>
          <p:cNvPr id="12" name="Rectangle 11">
            <a:extLst>
              <a:ext uri="{FF2B5EF4-FFF2-40B4-BE49-F238E27FC236}">
                <a16:creationId xmlns:a16="http://schemas.microsoft.com/office/drawing/2014/main" id="{F2670E52-F301-ABD1-24A3-D304AA5A4861}"/>
              </a:ext>
            </a:extLst>
          </p:cNvPr>
          <p:cNvSpPr/>
          <p:nvPr/>
        </p:nvSpPr>
        <p:spPr bwMode="auto">
          <a:xfrm>
            <a:off x="7145314" y="13302210"/>
            <a:ext cx="381000" cy="330152"/>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 name="Rectangle 12">
            <a:extLst>
              <a:ext uri="{FF2B5EF4-FFF2-40B4-BE49-F238E27FC236}">
                <a16:creationId xmlns:a16="http://schemas.microsoft.com/office/drawing/2014/main" id="{32ADC200-5114-454B-951E-1EAC7C964476}"/>
              </a:ext>
            </a:extLst>
          </p:cNvPr>
          <p:cNvSpPr/>
          <p:nvPr/>
        </p:nvSpPr>
        <p:spPr bwMode="auto">
          <a:xfrm>
            <a:off x="10613086" y="13329503"/>
            <a:ext cx="381000" cy="330152"/>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 name="Rectangle 13">
            <a:extLst>
              <a:ext uri="{FF2B5EF4-FFF2-40B4-BE49-F238E27FC236}">
                <a16:creationId xmlns:a16="http://schemas.microsoft.com/office/drawing/2014/main" id="{F0EA5FBB-287A-0ED8-7CB9-D383CC2745B1}"/>
              </a:ext>
            </a:extLst>
          </p:cNvPr>
          <p:cNvSpPr/>
          <p:nvPr/>
        </p:nvSpPr>
        <p:spPr bwMode="auto">
          <a:xfrm>
            <a:off x="14501552" y="13342408"/>
            <a:ext cx="381000" cy="213754"/>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nvGrpSpPr>
          <p:cNvPr id="15" name="Group 14">
            <a:extLst>
              <a:ext uri="{FF2B5EF4-FFF2-40B4-BE49-F238E27FC236}">
                <a16:creationId xmlns:a16="http://schemas.microsoft.com/office/drawing/2014/main" id="{C1840DFB-5321-35B9-F593-5DF71575935A}"/>
              </a:ext>
            </a:extLst>
          </p:cNvPr>
          <p:cNvGrpSpPr/>
          <p:nvPr/>
        </p:nvGrpSpPr>
        <p:grpSpPr>
          <a:xfrm>
            <a:off x="7355877" y="11672567"/>
            <a:ext cx="7772400" cy="2696443"/>
            <a:chOff x="2514600" y="21916157"/>
            <a:chExt cx="7772400" cy="2696443"/>
          </a:xfrm>
        </p:grpSpPr>
        <p:pic>
          <p:nvPicPr>
            <p:cNvPr id="16" name="Picture 15" descr="Text&#10;&#10;Description automatically generated with low confidence">
              <a:extLst>
                <a:ext uri="{FF2B5EF4-FFF2-40B4-BE49-F238E27FC236}">
                  <a16:creationId xmlns:a16="http://schemas.microsoft.com/office/drawing/2014/main" id="{E45C57E8-4DA1-E710-A10C-5735A9A29B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02" t="7003" r="52598" b="62625"/>
            <a:stretch/>
          </p:blipFill>
          <p:spPr bwMode="auto">
            <a:xfrm>
              <a:off x="2514600" y="22006850"/>
              <a:ext cx="3285466" cy="2534635"/>
            </a:xfrm>
            <a:prstGeom prst="rect">
              <a:avLst/>
            </a:prstGeom>
            <a:noFill/>
            <a:ln>
              <a:noFill/>
            </a:ln>
            <a:extLst>
              <a:ext uri="{53640926-AAD7-44D8-BBD7-CCE9431645EC}">
                <a14:shadowObscured xmlns:a14="http://schemas.microsoft.com/office/drawing/2010/main"/>
              </a:ext>
            </a:extLst>
          </p:spPr>
        </p:pic>
        <p:pic>
          <p:nvPicPr>
            <p:cNvPr id="17" name="Picture 16" descr="Text&#10;&#10;Description automatically generated with low confidence">
              <a:extLst>
                <a:ext uri="{FF2B5EF4-FFF2-40B4-BE49-F238E27FC236}">
                  <a16:creationId xmlns:a16="http://schemas.microsoft.com/office/drawing/2014/main" id="{2136F572-6944-BE3B-265A-432F681C7AF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95" t="41457" r="52137" b="27837"/>
            <a:stretch/>
          </p:blipFill>
          <p:spPr bwMode="auto">
            <a:xfrm>
              <a:off x="6890908" y="21916157"/>
              <a:ext cx="3396092" cy="2696443"/>
            </a:xfrm>
            <a:prstGeom prst="rect">
              <a:avLst/>
            </a:prstGeom>
            <a:noFill/>
            <a:ln>
              <a:noFill/>
            </a:ln>
            <a:extLst>
              <a:ext uri="{53640926-AAD7-44D8-BBD7-CCE9431645EC}">
                <a14:shadowObscured xmlns:a14="http://schemas.microsoft.com/office/drawing/2010/main"/>
              </a:ext>
            </a:extLst>
          </p:spPr>
        </p:pic>
        <p:sp>
          <p:nvSpPr>
            <p:cNvPr id="18" name="Rectangle 17">
              <a:extLst>
                <a:ext uri="{FF2B5EF4-FFF2-40B4-BE49-F238E27FC236}">
                  <a16:creationId xmlns:a16="http://schemas.microsoft.com/office/drawing/2014/main" id="{64C4E561-3348-E1D7-082F-5B5706542DBA}"/>
                </a:ext>
              </a:extLst>
            </p:cNvPr>
            <p:cNvSpPr/>
            <p:nvPr/>
          </p:nvSpPr>
          <p:spPr bwMode="auto">
            <a:xfrm>
              <a:off x="3691914" y="22198140"/>
              <a:ext cx="381000" cy="194784"/>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 name="Rectangle 18">
              <a:extLst>
                <a:ext uri="{FF2B5EF4-FFF2-40B4-BE49-F238E27FC236}">
                  <a16:creationId xmlns:a16="http://schemas.microsoft.com/office/drawing/2014/main" id="{3A2FF76C-7E38-762A-DC08-59E6DDBEE530}"/>
                </a:ext>
              </a:extLst>
            </p:cNvPr>
            <p:cNvSpPr/>
            <p:nvPr/>
          </p:nvSpPr>
          <p:spPr bwMode="auto">
            <a:xfrm>
              <a:off x="7772400" y="22195743"/>
              <a:ext cx="381000" cy="194784"/>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20" name="Rectangle 62">
            <a:extLst>
              <a:ext uri="{FF2B5EF4-FFF2-40B4-BE49-F238E27FC236}">
                <a16:creationId xmlns:a16="http://schemas.microsoft.com/office/drawing/2014/main" id="{D0CABA79-8E85-534A-2589-DB85F113029C}"/>
              </a:ext>
            </a:extLst>
          </p:cNvPr>
          <p:cNvSpPr>
            <a:spLocks noChangeArrowheads="1"/>
          </p:cNvSpPr>
          <p:nvPr/>
        </p:nvSpPr>
        <p:spPr bwMode="auto">
          <a:xfrm rot="10800000" flipV="1">
            <a:off x="6063363" y="14565404"/>
            <a:ext cx="1064506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6" charset="0"/>
              </a:defRPr>
            </a:lvl1pPr>
            <a:lvl2pPr marL="742950" indent="-285750">
              <a:defRPr sz="2400">
                <a:solidFill>
                  <a:schemeClr val="tx1"/>
                </a:solidFill>
                <a:latin typeface="Times New Roman" pitchFamily="16" charset="0"/>
              </a:defRPr>
            </a:lvl2pPr>
            <a:lvl3pPr marL="1143000" indent="-228600">
              <a:defRPr sz="2400">
                <a:solidFill>
                  <a:schemeClr val="tx1"/>
                </a:solidFill>
                <a:latin typeface="Times New Roman" pitchFamily="16" charset="0"/>
              </a:defRPr>
            </a:lvl3pPr>
            <a:lvl4pPr marL="1600200" indent="-228600">
              <a:defRPr sz="2400">
                <a:solidFill>
                  <a:schemeClr val="tx1"/>
                </a:solidFill>
                <a:latin typeface="Times New Roman" pitchFamily="16" charset="0"/>
              </a:defRPr>
            </a:lvl4pPr>
            <a:lvl5pPr marL="2057400" indent="-228600">
              <a:defRPr sz="2400">
                <a:solidFill>
                  <a:schemeClr val="tx1"/>
                </a:solidFill>
                <a:latin typeface="Times New Roman" pitchFamily="16" charset="0"/>
              </a:defRPr>
            </a:lvl5pPr>
            <a:lvl6pPr marL="2514600" indent="-228600" eaLnBrk="0" fontAlgn="base" hangingPunct="0">
              <a:spcBef>
                <a:spcPct val="0"/>
              </a:spcBef>
              <a:spcAft>
                <a:spcPct val="0"/>
              </a:spcAft>
              <a:defRPr sz="2400">
                <a:solidFill>
                  <a:schemeClr val="tx1"/>
                </a:solidFill>
                <a:latin typeface="Times New Roman" pitchFamily="16" charset="0"/>
              </a:defRPr>
            </a:lvl6pPr>
            <a:lvl7pPr marL="2971800" indent="-228600" eaLnBrk="0" fontAlgn="base" hangingPunct="0">
              <a:spcBef>
                <a:spcPct val="0"/>
              </a:spcBef>
              <a:spcAft>
                <a:spcPct val="0"/>
              </a:spcAft>
              <a:defRPr sz="2400">
                <a:solidFill>
                  <a:schemeClr val="tx1"/>
                </a:solidFill>
                <a:latin typeface="Times New Roman" pitchFamily="16" charset="0"/>
              </a:defRPr>
            </a:lvl7pPr>
            <a:lvl8pPr marL="3429000" indent="-228600" eaLnBrk="0" fontAlgn="base" hangingPunct="0">
              <a:spcBef>
                <a:spcPct val="0"/>
              </a:spcBef>
              <a:spcAft>
                <a:spcPct val="0"/>
              </a:spcAft>
              <a:defRPr sz="2400">
                <a:solidFill>
                  <a:schemeClr val="tx1"/>
                </a:solidFill>
                <a:latin typeface="Times New Roman" pitchFamily="16" charset="0"/>
              </a:defRPr>
            </a:lvl8pPr>
            <a:lvl9pPr marL="3886200" indent="-228600" eaLnBrk="0" fontAlgn="base" hangingPunct="0">
              <a:spcBef>
                <a:spcPct val="0"/>
              </a:spcBef>
              <a:spcAft>
                <a:spcPct val="0"/>
              </a:spcAft>
              <a:defRPr sz="2400">
                <a:solidFill>
                  <a:schemeClr val="tx1"/>
                </a:solidFill>
                <a:latin typeface="Times New Roman" pitchFamily="16" charset="0"/>
              </a:defRPr>
            </a:lvl9pPr>
          </a:lstStyle>
          <a:p>
            <a:pPr algn="ctr"/>
            <a:r>
              <a:rPr lang="en-US" altLang="en-US" sz="2800" b="1" dirty="0">
                <a:latin typeface="Arial" charset="0"/>
                <a:cs typeface="Arial" charset="0"/>
              </a:rPr>
              <a:t>FASN Sustains TAG Accumulation and Subsequent</a:t>
            </a:r>
            <a:br>
              <a:rPr lang="en-US" altLang="en-US" sz="2800" b="1" dirty="0">
                <a:latin typeface="Arial" charset="0"/>
                <a:cs typeface="Arial" charset="0"/>
              </a:rPr>
            </a:br>
            <a:r>
              <a:rPr lang="en-US" altLang="en-US" sz="2800" b="1" dirty="0">
                <a:latin typeface="Arial" charset="0"/>
                <a:cs typeface="Arial" charset="0"/>
              </a:rPr>
              <a:t>Migration and Viability in Low Attachment in Metastatic Cells </a:t>
            </a:r>
            <a:endParaRPr lang="en-US" altLang="en-US" sz="2100" dirty="0"/>
          </a:p>
        </p:txBody>
      </p:sp>
      <p:sp>
        <p:nvSpPr>
          <p:cNvPr id="21" name="Rectangle 62">
            <a:extLst>
              <a:ext uri="{FF2B5EF4-FFF2-40B4-BE49-F238E27FC236}">
                <a16:creationId xmlns:a16="http://schemas.microsoft.com/office/drawing/2014/main" id="{7EF6A523-213A-2712-2BDF-2995E3044F9B}"/>
              </a:ext>
            </a:extLst>
          </p:cNvPr>
          <p:cNvSpPr>
            <a:spLocks noChangeArrowheads="1"/>
          </p:cNvSpPr>
          <p:nvPr/>
        </p:nvSpPr>
        <p:spPr bwMode="auto">
          <a:xfrm rot="10800000" flipV="1">
            <a:off x="6642769" y="3268382"/>
            <a:ext cx="91148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6" charset="0"/>
              </a:defRPr>
            </a:lvl1pPr>
            <a:lvl2pPr marL="742950" indent="-285750">
              <a:defRPr sz="2400">
                <a:solidFill>
                  <a:schemeClr val="tx1"/>
                </a:solidFill>
                <a:latin typeface="Times New Roman" pitchFamily="16" charset="0"/>
              </a:defRPr>
            </a:lvl2pPr>
            <a:lvl3pPr marL="1143000" indent="-228600">
              <a:defRPr sz="2400">
                <a:solidFill>
                  <a:schemeClr val="tx1"/>
                </a:solidFill>
                <a:latin typeface="Times New Roman" pitchFamily="16" charset="0"/>
              </a:defRPr>
            </a:lvl3pPr>
            <a:lvl4pPr marL="1600200" indent="-228600">
              <a:defRPr sz="2400">
                <a:solidFill>
                  <a:schemeClr val="tx1"/>
                </a:solidFill>
                <a:latin typeface="Times New Roman" pitchFamily="16" charset="0"/>
              </a:defRPr>
            </a:lvl4pPr>
            <a:lvl5pPr marL="2057400" indent="-228600">
              <a:defRPr sz="2400">
                <a:solidFill>
                  <a:schemeClr val="tx1"/>
                </a:solidFill>
                <a:latin typeface="Times New Roman" pitchFamily="16" charset="0"/>
              </a:defRPr>
            </a:lvl5pPr>
            <a:lvl6pPr marL="2514600" indent="-228600" eaLnBrk="0" fontAlgn="base" hangingPunct="0">
              <a:spcBef>
                <a:spcPct val="0"/>
              </a:spcBef>
              <a:spcAft>
                <a:spcPct val="0"/>
              </a:spcAft>
              <a:defRPr sz="2400">
                <a:solidFill>
                  <a:schemeClr val="tx1"/>
                </a:solidFill>
                <a:latin typeface="Times New Roman" pitchFamily="16" charset="0"/>
              </a:defRPr>
            </a:lvl6pPr>
            <a:lvl7pPr marL="2971800" indent="-228600" eaLnBrk="0" fontAlgn="base" hangingPunct="0">
              <a:spcBef>
                <a:spcPct val="0"/>
              </a:spcBef>
              <a:spcAft>
                <a:spcPct val="0"/>
              </a:spcAft>
              <a:defRPr sz="2400">
                <a:solidFill>
                  <a:schemeClr val="tx1"/>
                </a:solidFill>
                <a:latin typeface="Times New Roman" pitchFamily="16" charset="0"/>
              </a:defRPr>
            </a:lvl7pPr>
            <a:lvl8pPr marL="3429000" indent="-228600" eaLnBrk="0" fontAlgn="base" hangingPunct="0">
              <a:spcBef>
                <a:spcPct val="0"/>
              </a:spcBef>
              <a:spcAft>
                <a:spcPct val="0"/>
              </a:spcAft>
              <a:defRPr sz="2400">
                <a:solidFill>
                  <a:schemeClr val="tx1"/>
                </a:solidFill>
                <a:latin typeface="Times New Roman" pitchFamily="16" charset="0"/>
              </a:defRPr>
            </a:lvl8pPr>
            <a:lvl9pPr marL="3886200" indent="-228600" eaLnBrk="0" fontAlgn="base" hangingPunct="0">
              <a:spcBef>
                <a:spcPct val="0"/>
              </a:spcBef>
              <a:spcAft>
                <a:spcPct val="0"/>
              </a:spcAft>
              <a:defRPr sz="2400">
                <a:solidFill>
                  <a:schemeClr val="tx1"/>
                </a:solidFill>
                <a:latin typeface="Times New Roman" pitchFamily="16" charset="0"/>
              </a:defRPr>
            </a:lvl9pPr>
          </a:lstStyle>
          <a:p>
            <a:pPr algn="ctr"/>
            <a:r>
              <a:rPr lang="en-US" altLang="en-US" sz="2800" b="1" dirty="0">
                <a:latin typeface="Arial" charset="0"/>
                <a:cs typeface="Arial" charset="0"/>
              </a:rPr>
              <a:t>Metastatic MCF10CA1a Cells Have More Triacylglycerol (TAG) and Cytoplasmic Lipid Droplets (CLD) Compared to Non-Metastatic Cells</a:t>
            </a:r>
            <a:endParaRPr lang="en-US" altLang="en-US" sz="2100" i="1" dirty="0"/>
          </a:p>
        </p:txBody>
      </p:sp>
      <p:sp>
        <p:nvSpPr>
          <p:cNvPr id="22" name="TextBox 21">
            <a:extLst>
              <a:ext uri="{FF2B5EF4-FFF2-40B4-BE49-F238E27FC236}">
                <a16:creationId xmlns:a16="http://schemas.microsoft.com/office/drawing/2014/main" id="{15D1BC16-46DA-8CF1-7F33-C115B9ADFDE4}"/>
              </a:ext>
            </a:extLst>
          </p:cNvPr>
          <p:cNvSpPr txBox="1"/>
          <p:nvPr/>
        </p:nvSpPr>
        <p:spPr>
          <a:xfrm>
            <a:off x="9475032" y="18107334"/>
            <a:ext cx="7177245" cy="307777"/>
          </a:xfrm>
          <a:prstGeom prst="rect">
            <a:avLst/>
          </a:prstGeom>
          <a:noFill/>
        </p:spPr>
        <p:txBody>
          <a:bodyPr wrap="square">
            <a:spAutoFit/>
          </a:bodyPr>
          <a:lstStyle/>
          <a:p>
            <a:pPr algn="r"/>
            <a:r>
              <a:rPr lang="en-US" altLang="en-US" sz="1400" i="1" dirty="0">
                <a:latin typeface="Arial" charset="0"/>
                <a:cs typeface="Arial" charset="0"/>
              </a:rPr>
              <a:t>Asterisk indicates p &lt; 0.05 by Student’s T-test; TVB-3166 = FASN-Inhibitor (20 µM)</a:t>
            </a:r>
            <a:endParaRPr lang="en-US" sz="1400" i="1" dirty="0"/>
          </a:p>
        </p:txBody>
      </p:sp>
      <p:sp>
        <p:nvSpPr>
          <p:cNvPr id="23" name="Rectangle 22">
            <a:extLst>
              <a:ext uri="{FF2B5EF4-FFF2-40B4-BE49-F238E27FC236}">
                <a16:creationId xmlns:a16="http://schemas.microsoft.com/office/drawing/2014/main" id="{3E7B13C0-A20D-48A0-A764-BBBF21AA3F48}"/>
              </a:ext>
            </a:extLst>
          </p:cNvPr>
          <p:cNvSpPr/>
          <p:nvPr/>
        </p:nvSpPr>
        <p:spPr bwMode="auto">
          <a:xfrm>
            <a:off x="13285360" y="14239285"/>
            <a:ext cx="1648400" cy="176933"/>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p:txBody>
      </p:sp>
      <p:sp>
        <p:nvSpPr>
          <p:cNvPr id="24" name="Isosceles Triangle 23">
            <a:extLst>
              <a:ext uri="{FF2B5EF4-FFF2-40B4-BE49-F238E27FC236}">
                <a16:creationId xmlns:a16="http://schemas.microsoft.com/office/drawing/2014/main" id="{56CC68F7-32BC-F99F-63BB-F9DF592E885C}"/>
              </a:ext>
            </a:extLst>
          </p:cNvPr>
          <p:cNvSpPr/>
          <p:nvPr/>
        </p:nvSpPr>
        <p:spPr bwMode="auto">
          <a:xfrm rot="15698459">
            <a:off x="18956767" y="16005464"/>
            <a:ext cx="386792" cy="196609"/>
          </a:xfrm>
          <a:prstGeom prst="triangle">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 name="Text Box 651">
            <a:extLst>
              <a:ext uri="{FF2B5EF4-FFF2-40B4-BE49-F238E27FC236}">
                <a16:creationId xmlns:a16="http://schemas.microsoft.com/office/drawing/2014/main" id="{136598B8-CC67-1B61-40BE-94F4E0E5D682}"/>
              </a:ext>
            </a:extLst>
          </p:cNvPr>
          <p:cNvSpPr txBox="1">
            <a:spLocks noChangeArrowheads="1"/>
          </p:cNvSpPr>
          <p:nvPr/>
        </p:nvSpPr>
        <p:spPr bwMode="auto">
          <a:xfrm>
            <a:off x="6837555" y="2413111"/>
            <a:ext cx="9144000" cy="822960"/>
          </a:xfrm>
          <a:prstGeom prst="rect">
            <a:avLst/>
          </a:prstGeom>
          <a:solidFill>
            <a:srgbClr val="E6CD9A"/>
          </a:solidFill>
          <a:ln w="38100">
            <a:solidFill>
              <a:schemeClr val="tx1"/>
            </a:solidFill>
            <a:miter lim="800000"/>
            <a:headEnd/>
            <a:tailEnd/>
          </a:ln>
          <a:effectLst/>
        </p:spPr>
        <p:txBody>
          <a:bodyPr lIns="94732" tIns="47363" rIns="94732" bIns="47363" anchor="ctr">
            <a:spAutoFit/>
          </a:bodyPr>
          <a:lstStyle/>
          <a:p>
            <a:pPr algn="ctr" defTabSz="941388">
              <a:defRPr/>
            </a:pPr>
            <a:r>
              <a:rPr lang="en-US" sz="4800" b="1" dirty="0">
                <a:latin typeface="Arial" panose="020B0604020202020204" pitchFamily="34" charset="0"/>
                <a:cs typeface="Arial" panose="020B0604020202020204" pitchFamily="34" charset="0"/>
              </a:rPr>
              <a:t>INTRODUCTION</a:t>
            </a:r>
            <a:endParaRPr lang="en-US" sz="5000" b="1" dirty="0">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78BE96EC-03F1-B9A0-9A2C-C7CF2234DD77}"/>
              </a:ext>
            </a:extLst>
          </p:cNvPr>
          <p:cNvGrpSpPr/>
          <p:nvPr/>
        </p:nvGrpSpPr>
        <p:grpSpPr>
          <a:xfrm>
            <a:off x="6389267" y="5209260"/>
            <a:ext cx="5360224" cy="4359040"/>
            <a:chOff x="1433349" y="13531727"/>
            <a:chExt cx="5360224" cy="4359040"/>
          </a:xfrm>
        </p:grpSpPr>
        <p:grpSp>
          <p:nvGrpSpPr>
            <p:cNvPr id="27" name="Group 26">
              <a:extLst>
                <a:ext uri="{FF2B5EF4-FFF2-40B4-BE49-F238E27FC236}">
                  <a16:creationId xmlns:a16="http://schemas.microsoft.com/office/drawing/2014/main" id="{8B8A29EB-1475-C337-0585-E95A414D2018}"/>
                </a:ext>
              </a:extLst>
            </p:cNvPr>
            <p:cNvGrpSpPr/>
            <p:nvPr/>
          </p:nvGrpSpPr>
          <p:grpSpPr>
            <a:xfrm>
              <a:off x="1433349" y="13973790"/>
              <a:ext cx="5360224" cy="3916977"/>
              <a:chOff x="1498975" y="13484309"/>
              <a:chExt cx="5578827" cy="4365372"/>
            </a:xfrm>
          </p:grpSpPr>
          <p:pic>
            <p:nvPicPr>
              <p:cNvPr id="29" name="Picture 28">
                <a:extLst>
                  <a:ext uri="{FF2B5EF4-FFF2-40B4-BE49-F238E27FC236}">
                    <a16:creationId xmlns:a16="http://schemas.microsoft.com/office/drawing/2014/main" id="{4C965ED4-DE65-FBF8-83DC-E07496CB25C7}"/>
                  </a:ext>
                </a:extLst>
              </p:cNvPr>
              <p:cNvPicPr>
                <a:picLocks noChangeAspect="1"/>
              </p:cNvPicPr>
              <p:nvPr/>
            </p:nvPicPr>
            <p:blipFill>
              <a:blip r:embed="rId5"/>
              <a:stretch>
                <a:fillRect/>
              </a:stretch>
            </p:blipFill>
            <p:spPr>
              <a:xfrm>
                <a:off x="1527770" y="13484309"/>
                <a:ext cx="5511543" cy="4337789"/>
              </a:xfrm>
              <a:prstGeom prst="rect">
                <a:avLst/>
              </a:prstGeom>
            </p:spPr>
          </p:pic>
          <p:sp>
            <p:nvSpPr>
              <p:cNvPr id="30" name="Rectangle 29">
                <a:extLst>
                  <a:ext uri="{FF2B5EF4-FFF2-40B4-BE49-F238E27FC236}">
                    <a16:creationId xmlns:a16="http://schemas.microsoft.com/office/drawing/2014/main" id="{4515F62C-0A65-D905-36E0-BFFB72E7A10A}"/>
                  </a:ext>
                </a:extLst>
              </p:cNvPr>
              <p:cNvSpPr/>
              <p:nvPr/>
            </p:nvSpPr>
            <p:spPr bwMode="auto">
              <a:xfrm>
                <a:off x="1498975" y="13486410"/>
                <a:ext cx="5578827" cy="4363271"/>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pSp>
        <p:sp>
          <p:nvSpPr>
            <p:cNvPr id="28" name="Rectangle 27">
              <a:extLst>
                <a:ext uri="{FF2B5EF4-FFF2-40B4-BE49-F238E27FC236}">
                  <a16:creationId xmlns:a16="http://schemas.microsoft.com/office/drawing/2014/main" id="{DE9F3C0D-7E4D-BAB5-360A-FC5AD4A66E47}"/>
                </a:ext>
              </a:extLst>
            </p:cNvPr>
            <p:cNvSpPr/>
            <p:nvPr/>
          </p:nvSpPr>
          <p:spPr bwMode="auto">
            <a:xfrm>
              <a:off x="2554155" y="13531727"/>
              <a:ext cx="2761183" cy="315202"/>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rgbClr val="000000"/>
                  </a:solidFill>
                  <a:effectLst/>
                  <a:latin typeface="Arial" panose="020B0604020202020204" pitchFamily="34" charset="0"/>
                  <a:cs typeface="Arial" panose="020B0604020202020204" pitchFamily="34" charset="0"/>
                </a:rPr>
                <a:t>Triacylglycerol (TAG) Assay</a:t>
              </a:r>
            </a:p>
          </p:txBody>
        </p:sp>
      </p:grpSp>
      <p:pic>
        <p:nvPicPr>
          <p:cNvPr id="31" name="Picture 30">
            <a:extLst>
              <a:ext uri="{FF2B5EF4-FFF2-40B4-BE49-F238E27FC236}">
                <a16:creationId xmlns:a16="http://schemas.microsoft.com/office/drawing/2014/main" id="{116D0BF4-C755-4608-BC35-3E7DB15AF9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856" t="20665" r="5591" b="54028"/>
          <a:stretch/>
        </p:blipFill>
        <p:spPr bwMode="auto">
          <a:xfrm>
            <a:off x="9569056" y="15623185"/>
            <a:ext cx="3396092" cy="2500350"/>
          </a:xfrm>
          <a:prstGeom prst="rect">
            <a:avLst/>
          </a:prstGeom>
          <a:noFill/>
        </p:spPr>
      </p:pic>
      <p:pic>
        <p:nvPicPr>
          <p:cNvPr id="32" name="Picture 31">
            <a:extLst>
              <a:ext uri="{FF2B5EF4-FFF2-40B4-BE49-F238E27FC236}">
                <a16:creationId xmlns:a16="http://schemas.microsoft.com/office/drawing/2014/main" id="{A2196F0F-F41E-B85C-4B60-2CCBAAD31AC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4914" t="46968" r="30652" b="28868"/>
          <a:stretch/>
        </p:blipFill>
        <p:spPr bwMode="auto">
          <a:xfrm>
            <a:off x="13253750" y="15726901"/>
            <a:ext cx="3478106" cy="2396634"/>
          </a:xfrm>
          <a:prstGeom prst="rect">
            <a:avLst/>
          </a:prstGeom>
          <a:noFill/>
        </p:spPr>
      </p:pic>
      <p:pic>
        <p:nvPicPr>
          <p:cNvPr id="33" name="Picture 32">
            <a:extLst>
              <a:ext uri="{FF2B5EF4-FFF2-40B4-BE49-F238E27FC236}">
                <a16:creationId xmlns:a16="http://schemas.microsoft.com/office/drawing/2014/main" id="{D7AF64A8-6DEF-0B4A-314C-4D1A188C826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69" t="20665" r="53479" b="54028"/>
          <a:stretch/>
        </p:blipFill>
        <p:spPr bwMode="auto">
          <a:xfrm>
            <a:off x="5999355" y="15567822"/>
            <a:ext cx="3396091" cy="2500350"/>
          </a:xfrm>
          <a:prstGeom prst="rect">
            <a:avLst/>
          </a:prstGeom>
          <a:noFill/>
        </p:spPr>
      </p:pic>
      <p:sp>
        <p:nvSpPr>
          <p:cNvPr id="34" name="Rectangle 33">
            <a:extLst>
              <a:ext uri="{FF2B5EF4-FFF2-40B4-BE49-F238E27FC236}">
                <a16:creationId xmlns:a16="http://schemas.microsoft.com/office/drawing/2014/main" id="{2B1219D7-5896-5A0D-5E52-0681F62B0F05}"/>
              </a:ext>
            </a:extLst>
          </p:cNvPr>
          <p:cNvSpPr/>
          <p:nvPr/>
        </p:nvSpPr>
        <p:spPr bwMode="auto">
          <a:xfrm>
            <a:off x="6956602" y="15771070"/>
            <a:ext cx="381000" cy="330152"/>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5" name="Rectangle 34">
            <a:extLst>
              <a:ext uri="{FF2B5EF4-FFF2-40B4-BE49-F238E27FC236}">
                <a16:creationId xmlns:a16="http://schemas.microsoft.com/office/drawing/2014/main" id="{07015EA1-A969-B517-C699-8E409C7EDE97}"/>
              </a:ext>
            </a:extLst>
          </p:cNvPr>
          <p:cNvSpPr/>
          <p:nvPr/>
        </p:nvSpPr>
        <p:spPr bwMode="auto">
          <a:xfrm>
            <a:off x="10424374" y="15798363"/>
            <a:ext cx="381000" cy="330152"/>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6" name="Rectangle 35">
            <a:extLst>
              <a:ext uri="{FF2B5EF4-FFF2-40B4-BE49-F238E27FC236}">
                <a16:creationId xmlns:a16="http://schemas.microsoft.com/office/drawing/2014/main" id="{F1539669-4097-0E8D-2CEE-A6D345D9F7BB}"/>
              </a:ext>
            </a:extLst>
          </p:cNvPr>
          <p:cNvSpPr/>
          <p:nvPr/>
        </p:nvSpPr>
        <p:spPr bwMode="auto">
          <a:xfrm>
            <a:off x="14312840" y="15811268"/>
            <a:ext cx="381000" cy="213754"/>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nvGrpSpPr>
          <p:cNvPr id="37" name="Group 36">
            <a:extLst>
              <a:ext uri="{FF2B5EF4-FFF2-40B4-BE49-F238E27FC236}">
                <a16:creationId xmlns:a16="http://schemas.microsoft.com/office/drawing/2014/main" id="{E05E14FB-0934-7964-007F-266AB2450350}"/>
              </a:ext>
            </a:extLst>
          </p:cNvPr>
          <p:cNvGrpSpPr/>
          <p:nvPr/>
        </p:nvGrpSpPr>
        <p:grpSpPr>
          <a:xfrm>
            <a:off x="12079104" y="6894007"/>
            <a:ext cx="4286781" cy="3919589"/>
            <a:chOff x="7043430" y="10453592"/>
            <a:chExt cx="4828336" cy="4546459"/>
          </a:xfrm>
        </p:grpSpPr>
        <p:grpSp>
          <p:nvGrpSpPr>
            <p:cNvPr id="38" name="Group 37">
              <a:extLst>
                <a:ext uri="{FF2B5EF4-FFF2-40B4-BE49-F238E27FC236}">
                  <a16:creationId xmlns:a16="http://schemas.microsoft.com/office/drawing/2014/main" id="{59A55409-DB7F-38C4-79B8-0D126452F267}"/>
                </a:ext>
              </a:extLst>
            </p:cNvPr>
            <p:cNvGrpSpPr/>
            <p:nvPr/>
          </p:nvGrpSpPr>
          <p:grpSpPr>
            <a:xfrm>
              <a:off x="7043430" y="10453592"/>
              <a:ext cx="4828336" cy="3965008"/>
              <a:chOff x="7099537" y="15986000"/>
              <a:chExt cx="4828336" cy="3965008"/>
            </a:xfrm>
          </p:grpSpPr>
          <p:sp>
            <p:nvSpPr>
              <p:cNvPr id="44" name="Rectangle 43">
                <a:extLst>
                  <a:ext uri="{FF2B5EF4-FFF2-40B4-BE49-F238E27FC236}">
                    <a16:creationId xmlns:a16="http://schemas.microsoft.com/office/drawing/2014/main" id="{5F322237-8261-97B5-9910-CD87FFFCD5F0}"/>
                  </a:ext>
                </a:extLst>
              </p:cNvPr>
              <p:cNvSpPr/>
              <p:nvPr/>
            </p:nvSpPr>
            <p:spPr bwMode="auto">
              <a:xfrm>
                <a:off x="7859050" y="15986000"/>
                <a:ext cx="2761183" cy="315202"/>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rgbClr val="000000"/>
                    </a:solidFill>
                    <a:effectLst/>
                    <a:latin typeface="Arial" panose="020B0604020202020204" pitchFamily="34" charset="0"/>
                    <a:cs typeface="Arial" panose="020B0604020202020204" pitchFamily="34" charset="0"/>
                  </a:rPr>
                  <a:t>Fluorescence Microscopy</a:t>
                </a:r>
              </a:p>
            </p:txBody>
          </p:sp>
          <p:grpSp>
            <p:nvGrpSpPr>
              <p:cNvPr id="45" name="Group 44">
                <a:extLst>
                  <a:ext uri="{FF2B5EF4-FFF2-40B4-BE49-F238E27FC236}">
                    <a16:creationId xmlns:a16="http://schemas.microsoft.com/office/drawing/2014/main" id="{95320402-BF34-0AF2-0B07-8229D5183B58}"/>
                  </a:ext>
                </a:extLst>
              </p:cNvPr>
              <p:cNvGrpSpPr/>
              <p:nvPr/>
            </p:nvGrpSpPr>
            <p:grpSpPr>
              <a:xfrm>
                <a:off x="7099537" y="16391157"/>
                <a:ext cx="4828336" cy="3559851"/>
                <a:chOff x="18131920" y="17541280"/>
                <a:chExt cx="5321905" cy="4160437"/>
              </a:xfrm>
            </p:grpSpPr>
            <p:pic>
              <p:nvPicPr>
                <p:cNvPr id="47" name="Picture 46">
                  <a:extLst>
                    <a:ext uri="{FF2B5EF4-FFF2-40B4-BE49-F238E27FC236}">
                      <a16:creationId xmlns:a16="http://schemas.microsoft.com/office/drawing/2014/main" id="{4E7B763B-77CA-98B9-1D71-82FE90DC2D0E}"/>
                    </a:ext>
                  </a:extLst>
                </p:cNvPr>
                <p:cNvPicPr>
                  <a:picLocks noChangeAspect="1"/>
                </p:cNvPicPr>
                <p:nvPr/>
              </p:nvPicPr>
              <p:blipFill rotWithShape="1">
                <a:blip r:embed="rId7"/>
                <a:srcRect r="52195"/>
                <a:stretch/>
              </p:blipFill>
              <p:spPr>
                <a:xfrm>
                  <a:off x="18131920" y="17541280"/>
                  <a:ext cx="5277662" cy="2118317"/>
                </a:xfrm>
                <a:prstGeom prst="rect">
                  <a:avLst/>
                </a:prstGeom>
              </p:spPr>
            </p:pic>
            <p:pic>
              <p:nvPicPr>
                <p:cNvPr id="48" name="Picture 47">
                  <a:extLst>
                    <a:ext uri="{FF2B5EF4-FFF2-40B4-BE49-F238E27FC236}">
                      <a16:creationId xmlns:a16="http://schemas.microsoft.com/office/drawing/2014/main" id="{24314F81-98CF-15D9-8BE3-7E6257B3BC35}"/>
                    </a:ext>
                  </a:extLst>
                </p:cNvPr>
                <p:cNvPicPr>
                  <a:picLocks noChangeAspect="1"/>
                </p:cNvPicPr>
                <p:nvPr/>
              </p:nvPicPr>
              <p:blipFill rotWithShape="1">
                <a:blip r:embed="rId7"/>
                <a:srcRect l="52097"/>
                <a:stretch/>
              </p:blipFill>
              <p:spPr>
                <a:xfrm>
                  <a:off x="18165359" y="19583400"/>
                  <a:ext cx="5288466" cy="2118317"/>
                </a:xfrm>
                <a:prstGeom prst="rect">
                  <a:avLst/>
                </a:prstGeom>
              </p:spPr>
            </p:pic>
          </p:grpSp>
          <p:sp>
            <p:nvSpPr>
              <p:cNvPr id="46" name="Rectangle 45">
                <a:extLst>
                  <a:ext uri="{FF2B5EF4-FFF2-40B4-BE49-F238E27FC236}">
                    <a16:creationId xmlns:a16="http://schemas.microsoft.com/office/drawing/2014/main" id="{99993620-99AC-4664-1F4C-DD76E47C1B01}"/>
                  </a:ext>
                </a:extLst>
              </p:cNvPr>
              <p:cNvSpPr/>
              <p:nvPr/>
            </p:nvSpPr>
            <p:spPr>
              <a:xfrm>
                <a:off x="7107344" y="16402408"/>
                <a:ext cx="4804560" cy="3540159"/>
              </a:xfrm>
              <a:prstGeom prst="rect">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1E656DEA-F06F-2649-240C-EB27A72863EE}"/>
                </a:ext>
              </a:extLst>
            </p:cNvPr>
            <p:cNvSpPr txBox="1"/>
            <p:nvPr/>
          </p:nvSpPr>
          <p:spPr>
            <a:xfrm>
              <a:off x="7921209" y="14393151"/>
              <a:ext cx="3950557" cy="606900"/>
            </a:xfrm>
            <a:prstGeom prst="rect">
              <a:avLst/>
            </a:prstGeom>
            <a:noFill/>
          </p:spPr>
          <p:txBody>
            <a:bodyPr wrap="square">
              <a:spAutoFit/>
            </a:bodyPr>
            <a:lstStyle/>
            <a:p>
              <a:pPr algn="r"/>
              <a:r>
                <a:rPr lang="en-US" altLang="en-US" sz="1400" b="1" dirty="0">
                  <a:solidFill>
                    <a:srgbClr val="00009E"/>
                  </a:solidFill>
                  <a:latin typeface="Arial" charset="0"/>
                  <a:cs typeface="Arial" charset="0"/>
                </a:rPr>
                <a:t>DAPI </a:t>
              </a:r>
              <a:r>
                <a:rPr lang="en-US" altLang="en-US" sz="1400" dirty="0">
                  <a:latin typeface="Arial" charset="0"/>
                  <a:cs typeface="Arial" charset="0"/>
                </a:rPr>
                <a:t>= nuclei stain</a:t>
              </a:r>
              <a:br>
                <a:rPr lang="en-US" altLang="en-US" sz="1400" b="1" dirty="0">
                  <a:latin typeface="Arial" charset="0"/>
                  <a:cs typeface="Arial" charset="0"/>
                </a:rPr>
              </a:br>
              <a:r>
                <a:rPr lang="en-US" altLang="en-US" sz="1400" b="1" dirty="0" err="1">
                  <a:solidFill>
                    <a:srgbClr val="00A404"/>
                  </a:solidFill>
                  <a:latin typeface="Arial" charset="0"/>
                  <a:cs typeface="Arial" charset="0"/>
                </a:rPr>
                <a:t>Bodipy</a:t>
              </a:r>
              <a:r>
                <a:rPr lang="en-US" altLang="en-US" sz="1400" b="1" dirty="0">
                  <a:solidFill>
                    <a:srgbClr val="00A404"/>
                  </a:solidFill>
                  <a:latin typeface="Arial" charset="0"/>
                  <a:cs typeface="Arial" charset="0"/>
                </a:rPr>
                <a:t> </a:t>
              </a:r>
              <a:r>
                <a:rPr lang="en-US" altLang="en-US" sz="1400" dirty="0">
                  <a:latin typeface="Arial" charset="0"/>
                  <a:cs typeface="Arial" charset="0"/>
                </a:rPr>
                <a:t>= neutral lipid stain</a:t>
              </a:r>
              <a:endParaRPr lang="en-US" sz="1400" dirty="0"/>
            </a:p>
          </p:txBody>
        </p:sp>
        <p:sp>
          <p:nvSpPr>
            <p:cNvPr id="40" name="Rectangle 39">
              <a:extLst>
                <a:ext uri="{FF2B5EF4-FFF2-40B4-BE49-F238E27FC236}">
                  <a16:creationId xmlns:a16="http://schemas.microsoft.com/office/drawing/2014/main" id="{C982A43D-D0E1-6E9C-C4EB-34518CC5B112}"/>
                </a:ext>
              </a:extLst>
            </p:cNvPr>
            <p:cNvSpPr/>
            <p:nvPr/>
          </p:nvSpPr>
          <p:spPr bwMode="auto">
            <a:xfrm>
              <a:off x="8463629" y="10913953"/>
              <a:ext cx="1856644" cy="20523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1" name="TextBox 40">
              <a:extLst>
                <a:ext uri="{FF2B5EF4-FFF2-40B4-BE49-F238E27FC236}">
                  <a16:creationId xmlns:a16="http://schemas.microsoft.com/office/drawing/2014/main" id="{B2353DCE-7892-A4BD-5220-1938AF9823BE}"/>
                </a:ext>
              </a:extLst>
            </p:cNvPr>
            <p:cNvSpPr txBox="1"/>
            <p:nvPr/>
          </p:nvSpPr>
          <p:spPr>
            <a:xfrm>
              <a:off x="8698116" y="10841841"/>
              <a:ext cx="1584411" cy="338554"/>
            </a:xfrm>
            <a:prstGeom prst="rect">
              <a:avLst/>
            </a:prstGeom>
            <a:noFill/>
          </p:spPr>
          <p:txBody>
            <a:bodyPr wrap="square">
              <a:spAutoFit/>
            </a:bodyPr>
            <a:lstStyle/>
            <a:p>
              <a:pPr algn="ctr"/>
              <a:r>
                <a:rPr lang="en-US" sz="1600" b="1" dirty="0">
                  <a:solidFill>
                    <a:srgbClr val="6B8891"/>
                  </a:solidFill>
                  <a:latin typeface="Arial" panose="020B0604020202020204" pitchFamily="34" charset="0"/>
                  <a:cs typeface="Arial" panose="020B0604020202020204" pitchFamily="34" charset="0"/>
                </a:rPr>
                <a:t>MCF10CA1h</a:t>
              </a:r>
              <a:endParaRPr lang="en-US" b="1" dirty="0">
                <a:solidFill>
                  <a:srgbClr val="6B8891"/>
                </a:solidFill>
              </a:endParaRPr>
            </a:p>
          </p:txBody>
        </p:sp>
        <p:sp>
          <p:nvSpPr>
            <p:cNvPr id="42" name="Rectangle 41">
              <a:extLst>
                <a:ext uri="{FF2B5EF4-FFF2-40B4-BE49-F238E27FC236}">
                  <a16:creationId xmlns:a16="http://schemas.microsoft.com/office/drawing/2014/main" id="{6C2E4A03-25FC-8030-0F28-35AE1B9A29B6}"/>
                </a:ext>
              </a:extLst>
            </p:cNvPr>
            <p:cNvSpPr/>
            <p:nvPr/>
          </p:nvSpPr>
          <p:spPr bwMode="auto">
            <a:xfrm>
              <a:off x="8707483" y="12627205"/>
              <a:ext cx="1856644" cy="20523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3" name="TextBox 42">
              <a:extLst>
                <a:ext uri="{FF2B5EF4-FFF2-40B4-BE49-F238E27FC236}">
                  <a16:creationId xmlns:a16="http://schemas.microsoft.com/office/drawing/2014/main" id="{2BC5FCC6-22AD-9E09-01BB-0A90D66B6D0B}"/>
                </a:ext>
              </a:extLst>
            </p:cNvPr>
            <p:cNvSpPr txBox="1"/>
            <p:nvPr/>
          </p:nvSpPr>
          <p:spPr>
            <a:xfrm>
              <a:off x="8680561" y="12602096"/>
              <a:ext cx="1584411" cy="338554"/>
            </a:xfrm>
            <a:prstGeom prst="rect">
              <a:avLst/>
            </a:prstGeom>
            <a:noFill/>
          </p:spPr>
          <p:txBody>
            <a:bodyPr wrap="square">
              <a:spAutoFit/>
            </a:bodyPr>
            <a:lstStyle/>
            <a:p>
              <a:pPr algn="ctr"/>
              <a:r>
                <a:rPr lang="en-US" sz="1600" b="1" dirty="0">
                  <a:solidFill>
                    <a:srgbClr val="94641F"/>
                  </a:solidFill>
                  <a:latin typeface="Arial" panose="020B0604020202020204" pitchFamily="34" charset="0"/>
                  <a:cs typeface="Arial" panose="020B0604020202020204" pitchFamily="34" charset="0"/>
                </a:rPr>
                <a:t>MCF10CA1a</a:t>
              </a:r>
              <a:endParaRPr lang="en-US" b="1" dirty="0">
                <a:solidFill>
                  <a:srgbClr val="94641F"/>
                </a:solidFill>
              </a:endParaRPr>
            </a:p>
          </p:txBody>
        </p:sp>
      </p:grpSp>
      <p:grpSp>
        <p:nvGrpSpPr>
          <p:cNvPr id="49" name="Group 48">
            <a:extLst>
              <a:ext uri="{FF2B5EF4-FFF2-40B4-BE49-F238E27FC236}">
                <a16:creationId xmlns:a16="http://schemas.microsoft.com/office/drawing/2014/main" id="{0E59D886-6CFB-1D80-BF96-60101E6E6F74}"/>
              </a:ext>
            </a:extLst>
          </p:cNvPr>
          <p:cNvGrpSpPr/>
          <p:nvPr/>
        </p:nvGrpSpPr>
        <p:grpSpPr>
          <a:xfrm>
            <a:off x="12012917" y="4699111"/>
            <a:ext cx="4309423" cy="2170492"/>
            <a:chOff x="6841509" y="7695718"/>
            <a:chExt cx="4876376" cy="2613422"/>
          </a:xfrm>
        </p:grpSpPr>
        <p:grpSp>
          <p:nvGrpSpPr>
            <p:cNvPr id="50" name="Group 49">
              <a:extLst>
                <a:ext uri="{FF2B5EF4-FFF2-40B4-BE49-F238E27FC236}">
                  <a16:creationId xmlns:a16="http://schemas.microsoft.com/office/drawing/2014/main" id="{F28B6FCC-E6C6-C5D4-6831-BFC94D738D90}"/>
                </a:ext>
              </a:extLst>
            </p:cNvPr>
            <p:cNvGrpSpPr/>
            <p:nvPr/>
          </p:nvGrpSpPr>
          <p:grpSpPr>
            <a:xfrm>
              <a:off x="6841509" y="7695718"/>
              <a:ext cx="4876376" cy="2613422"/>
              <a:chOff x="6721377" y="13846464"/>
              <a:chExt cx="5224867" cy="3073566"/>
            </a:xfrm>
          </p:grpSpPr>
          <p:grpSp>
            <p:nvGrpSpPr>
              <p:cNvPr id="54" name="Group 53">
                <a:extLst>
                  <a:ext uri="{FF2B5EF4-FFF2-40B4-BE49-F238E27FC236}">
                    <a16:creationId xmlns:a16="http://schemas.microsoft.com/office/drawing/2014/main" id="{EFB98371-4276-4048-ACCB-80E0AE5C43E2}"/>
                  </a:ext>
                </a:extLst>
              </p:cNvPr>
              <p:cNvGrpSpPr/>
              <p:nvPr/>
            </p:nvGrpSpPr>
            <p:grpSpPr>
              <a:xfrm>
                <a:off x="6721377" y="13846464"/>
                <a:ext cx="5224867" cy="3038799"/>
                <a:chOff x="5348565" y="20130749"/>
                <a:chExt cx="5722553" cy="3307201"/>
              </a:xfrm>
            </p:grpSpPr>
            <p:pic>
              <p:nvPicPr>
                <p:cNvPr id="56" name="Picture 55">
                  <a:extLst>
                    <a:ext uri="{FF2B5EF4-FFF2-40B4-BE49-F238E27FC236}">
                      <a16:creationId xmlns:a16="http://schemas.microsoft.com/office/drawing/2014/main" id="{167F1ECB-C5AD-10A6-B0E7-10CB4833D064}"/>
                    </a:ext>
                  </a:extLst>
                </p:cNvPr>
                <p:cNvPicPr>
                  <a:picLocks noChangeAspect="1"/>
                </p:cNvPicPr>
                <p:nvPr/>
              </p:nvPicPr>
              <p:blipFill rotWithShape="1">
                <a:blip r:embed="rId8"/>
                <a:srcRect r="49938"/>
                <a:stretch/>
              </p:blipFill>
              <p:spPr>
                <a:xfrm>
                  <a:off x="5635844" y="20638539"/>
                  <a:ext cx="2731291" cy="2799411"/>
                </a:xfrm>
                <a:prstGeom prst="rect">
                  <a:avLst/>
                </a:prstGeom>
              </p:spPr>
            </p:pic>
            <p:pic>
              <p:nvPicPr>
                <p:cNvPr id="57" name="Picture 56">
                  <a:extLst>
                    <a:ext uri="{FF2B5EF4-FFF2-40B4-BE49-F238E27FC236}">
                      <a16:creationId xmlns:a16="http://schemas.microsoft.com/office/drawing/2014/main" id="{2A69060E-D656-1F59-2FBA-376EC1D57C4C}"/>
                    </a:ext>
                  </a:extLst>
                </p:cNvPr>
                <p:cNvPicPr>
                  <a:picLocks noChangeAspect="1"/>
                </p:cNvPicPr>
                <p:nvPr/>
              </p:nvPicPr>
              <p:blipFill rotWithShape="1">
                <a:blip r:embed="rId8"/>
                <a:srcRect l="49938"/>
                <a:stretch/>
              </p:blipFill>
              <p:spPr>
                <a:xfrm>
                  <a:off x="8303832" y="20638539"/>
                  <a:ext cx="2731291" cy="2799411"/>
                </a:xfrm>
                <a:prstGeom prst="rect">
                  <a:avLst/>
                </a:prstGeom>
              </p:spPr>
            </p:pic>
            <p:sp>
              <p:nvSpPr>
                <p:cNvPr id="58" name="TextBox 57">
                  <a:extLst>
                    <a:ext uri="{FF2B5EF4-FFF2-40B4-BE49-F238E27FC236}">
                      <a16:creationId xmlns:a16="http://schemas.microsoft.com/office/drawing/2014/main" id="{281875DB-4E8C-6DFC-D5E2-1636D0F8A699}"/>
                    </a:ext>
                  </a:extLst>
                </p:cNvPr>
                <p:cNvSpPr txBox="1"/>
                <p:nvPr/>
              </p:nvSpPr>
              <p:spPr>
                <a:xfrm>
                  <a:off x="6494767" y="22825141"/>
                  <a:ext cx="950144" cy="521760"/>
                </a:xfrm>
                <a:prstGeom prst="rect">
                  <a:avLst/>
                </a:prstGeom>
                <a:noFill/>
              </p:spPr>
              <p:txBody>
                <a:bodyPr wrap="square" rtlCol="0">
                  <a:spAutoFit/>
                </a:bodyPr>
                <a:lstStyle/>
                <a:p>
                  <a:r>
                    <a:rPr lang="en-US" sz="1600" b="1" dirty="0">
                      <a:solidFill>
                        <a:srgbClr val="C00000"/>
                      </a:solidFill>
                      <a:latin typeface="Arial" panose="020B0604020202020204" pitchFamily="34" charset="0"/>
                      <a:cs typeface="Arial" panose="020B0604020202020204" pitchFamily="34" charset="0"/>
                    </a:rPr>
                    <a:t>CLD</a:t>
                  </a:r>
                </a:p>
              </p:txBody>
            </p:sp>
            <p:sp>
              <p:nvSpPr>
                <p:cNvPr id="59" name="TextBox 58">
                  <a:extLst>
                    <a:ext uri="{FF2B5EF4-FFF2-40B4-BE49-F238E27FC236}">
                      <a16:creationId xmlns:a16="http://schemas.microsoft.com/office/drawing/2014/main" id="{A497C494-ECD2-4C07-5771-04293A62F45F}"/>
                    </a:ext>
                  </a:extLst>
                </p:cNvPr>
                <p:cNvSpPr txBox="1"/>
                <p:nvPr/>
              </p:nvSpPr>
              <p:spPr>
                <a:xfrm>
                  <a:off x="10120974" y="21685101"/>
                  <a:ext cx="950144" cy="521760"/>
                </a:xfrm>
                <a:prstGeom prst="rect">
                  <a:avLst/>
                </a:prstGeom>
                <a:noFill/>
              </p:spPr>
              <p:txBody>
                <a:bodyPr wrap="square" rtlCol="0">
                  <a:spAutoFit/>
                </a:bodyPr>
                <a:lstStyle/>
                <a:p>
                  <a:r>
                    <a:rPr lang="en-US" sz="1600" b="1" dirty="0">
                      <a:solidFill>
                        <a:srgbClr val="C00000"/>
                      </a:solidFill>
                      <a:latin typeface="Arial" panose="020B0604020202020204" pitchFamily="34" charset="0"/>
                      <a:cs typeface="Arial" panose="020B0604020202020204" pitchFamily="34" charset="0"/>
                    </a:rPr>
                    <a:t>CLD</a:t>
                  </a:r>
                </a:p>
              </p:txBody>
            </p:sp>
            <p:sp>
              <p:nvSpPr>
                <p:cNvPr id="60" name="Rectangle 59">
                  <a:extLst>
                    <a:ext uri="{FF2B5EF4-FFF2-40B4-BE49-F238E27FC236}">
                      <a16:creationId xmlns:a16="http://schemas.microsoft.com/office/drawing/2014/main" id="{57323791-3AF7-273E-52FF-3BB0CDA16022}"/>
                    </a:ext>
                  </a:extLst>
                </p:cNvPr>
                <p:cNvSpPr/>
                <p:nvPr/>
              </p:nvSpPr>
              <p:spPr bwMode="auto">
                <a:xfrm>
                  <a:off x="5348565" y="20130749"/>
                  <a:ext cx="3983972" cy="400989"/>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solidFill>
                        <a:srgbClr val="000000"/>
                      </a:solidFill>
                      <a:effectLst/>
                      <a:latin typeface="Arial" panose="020B0604020202020204" pitchFamily="34" charset="0"/>
                      <a:cs typeface="Arial" panose="020B0604020202020204" pitchFamily="34" charset="0"/>
                    </a:rPr>
                    <a:t>Transmission Electron Micrographs</a:t>
                  </a:r>
                </a:p>
              </p:txBody>
            </p:sp>
          </p:grpSp>
          <p:sp>
            <p:nvSpPr>
              <p:cNvPr id="55" name="Rectangle 54">
                <a:extLst>
                  <a:ext uri="{FF2B5EF4-FFF2-40B4-BE49-F238E27FC236}">
                    <a16:creationId xmlns:a16="http://schemas.microsoft.com/office/drawing/2014/main" id="{77ACB437-907A-B943-CD92-7F18913B8FD4}"/>
                  </a:ext>
                </a:extLst>
              </p:cNvPr>
              <p:cNvSpPr/>
              <p:nvPr/>
            </p:nvSpPr>
            <p:spPr>
              <a:xfrm>
                <a:off x="6934200" y="14263312"/>
                <a:ext cx="4962573" cy="2656718"/>
              </a:xfrm>
              <a:prstGeom prst="rect">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619FE1EA-AC58-8C20-995E-B1A22F919B6A}"/>
                </a:ext>
              </a:extLst>
            </p:cNvPr>
            <p:cNvSpPr txBox="1"/>
            <p:nvPr/>
          </p:nvSpPr>
          <p:spPr>
            <a:xfrm>
              <a:off x="10752342" y="9856490"/>
              <a:ext cx="809649" cy="250898"/>
            </a:xfrm>
            <a:prstGeom prst="rect">
              <a:avLst/>
            </a:prstGeom>
            <a:solidFill>
              <a:schemeClr val="bg1"/>
            </a:solidFill>
            <a:ln>
              <a:solidFill>
                <a:schemeClr val="tx1"/>
              </a:solidFill>
            </a:ln>
          </p:spPr>
          <p:txBody>
            <a:bodyPr wrap="square">
              <a:spAutoFit/>
            </a:bodyPr>
            <a:lstStyle/>
            <a:p>
              <a:pPr algn="ctr"/>
              <a:endParaRPr lang="en-US" sz="1050" b="1" dirty="0">
                <a:solidFill>
                  <a:srgbClr val="94641F"/>
                </a:solidFill>
              </a:endParaRPr>
            </a:p>
          </p:txBody>
        </p:sp>
        <p:sp>
          <p:nvSpPr>
            <p:cNvPr id="52" name="Rectangle 51">
              <a:extLst>
                <a:ext uri="{FF2B5EF4-FFF2-40B4-BE49-F238E27FC236}">
                  <a16:creationId xmlns:a16="http://schemas.microsoft.com/office/drawing/2014/main" id="{2B220123-25E6-7EAB-3961-710F108B6A46}"/>
                </a:ext>
              </a:extLst>
            </p:cNvPr>
            <p:cNvSpPr/>
            <p:nvPr/>
          </p:nvSpPr>
          <p:spPr bwMode="auto">
            <a:xfrm>
              <a:off x="8481990" y="9872741"/>
              <a:ext cx="822138" cy="246221"/>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3" name="TextBox 52">
              <a:extLst>
                <a:ext uri="{FF2B5EF4-FFF2-40B4-BE49-F238E27FC236}">
                  <a16:creationId xmlns:a16="http://schemas.microsoft.com/office/drawing/2014/main" id="{9D82E55A-234F-5BED-CED4-ADDDB5FCBB0F}"/>
                </a:ext>
              </a:extLst>
            </p:cNvPr>
            <p:cNvSpPr txBox="1"/>
            <p:nvPr/>
          </p:nvSpPr>
          <p:spPr>
            <a:xfrm>
              <a:off x="8393962" y="9873070"/>
              <a:ext cx="1017748" cy="277938"/>
            </a:xfrm>
            <a:prstGeom prst="rect">
              <a:avLst/>
            </a:prstGeom>
            <a:noFill/>
            <a:ln>
              <a:noFill/>
            </a:ln>
          </p:spPr>
          <p:txBody>
            <a:bodyPr wrap="square">
              <a:spAutoFit/>
            </a:bodyPr>
            <a:lstStyle/>
            <a:p>
              <a:pPr algn="ctr"/>
              <a:r>
                <a:rPr lang="en-US" sz="900" b="1" dirty="0">
                  <a:solidFill>
                    <a:srgbClr val="6B8891"/>
                  </a:solidFill>
                  <a:latin typeface="Arial" panose="020B0604020202020204" pitchFamily="34" charset="0"/>
                  <a:cs typeface="Arial" panose="020B0604020202020204" pitchFamily="34" charset="0"/>
                </a:rPr>
                <a:t>MCF10A-</a:t>
              </a:r>
              <a:r>
                <a:rPr lang="en-US" sz="900" b="1" i="1" dirty="0">
                  <a:solidFill>
                    <a:srgbClr val="6B8891"/>
                  </a:solidFill>
                  <a:latin typeface="Arial" panose="020B0604020202020204" pitchFamily="34" charset="0"/>
                  <a:cs typeface="Arial" panose="020B0604020202020204" pitchFamily="34" charset="0"/>
                </a:rPr>
                <a:t>ras</a:t>
              </a:r>
              <a:endParaRPr lang="en-US" sz="900" b="1" i="1" dirty="0">
                <a:solidFill>
                  <a:srgbClr val="6B8891"/>
                </a:solidFill>
              </a:endParaRPr>
            </a:p>
          </p:txBody>
        </p:sp>
      </p:grpSp>
      <p:sp>
        <p:nvSpPr>
          <p:cNvPr id="61" name="TextBox 60">
            <a:extLst>
              <a:ext uri="{FF2B5EF4-FFF2-40B4-BE49-F238E27FC236}">
                <a16:creationId xmlns:a16="http://schemas.microsoft.com/office/drawing/2014/main" id="{4C259A5A-5317-7100-CB43-A198A9D38E28}"/>
              </a:ext>
            </a:extLst>
          </p:cNvPr>
          <p:cNvSpPr txBox="1"/>
          <p:nvPr/>
        </p:nvSpPr>
        <p:spPr>
          <a:xfrm>
            <a:off x="15372661" y="6501279"/>
            <a:ext cx="918203" cy="230832"/>
          </a:xfrm>
          <a:prstGeom prst="rect">
            <a:avLst/>
          </a:prstGeom>
          <a:noFill/>
          <a:ln>
            <a:noFill/>
          </a:ln>
        </p:spPr>
        <p:txBody>
          <a:bodyPr wrap="square">
            <a:spAutoFit/>
          </a:bodyPr>
          <a:lstStyle/>
          <a:p>
            <a:pPr algn="ctr"/>
            <a:r>
              <a:rPr lang="en-US" sz="900" b="1" dirty="0">
                <a:solidFill>
                  <a:srgbClr val="94641F"/>
                </a:solidFill>
                <a:latin typeface="Arial" panose="020B0604020202020204" pitchFamily="34" charset="0"/>
                <a:cs typeface="Arial" panose="020B0604020202020204" pitchFamily="34" charset="0"/>
              </a:rPr>
              <a:t>MCF10CA1a</a:t>
            </a:r>
            <a:endParaRPr lang="en-US" sz="1050" b="1" dirty="0">
              <a:solidFill>
                <a:srgbClr val="94641F"/>
              </a:solidFill>
            </a:endParaRPr>
          </a:p>
        </p:txBody>
      </p:sp>
      <p:grpSp>
        <p:nvGrpSpPr>
          <p:cNvPr id="62" name="Group 61">
            <a:extLst>
              <a:ext uri="{FF2B5EF4-FFF2-40B4-BE49-F238E27FC236}">
                <a16:creationId xmlns:a16="http://schemas.microsoft.com/office/drawing/2014/main" id="{DE816960-D181-D63B-F4A7-2F933F49E88F}"/>
              </a:ext>
            </a:extLst>
          </p:cNvPr>
          <p:cNvGrpSpPr/>
          <p:nvPr/>
        </p:nvGrpSpPr>
        <p:grpSpPr>
          <a:xfrm>
            <a:off x="7489026" y="19419960"/>
            <a:ext cx="2733908" cy="2500351"/>
            <a:chOff x="388990" y="28244309"/>
            <a:chExt cx="3341868" cy="3223939"/>
          </a:xfrm>
        </p:grpSpPr>
        <p:sp>
          <p:nvSpPr>
            <p:cNvPr id="63" name="Rectangle 62">
              <a:extLst>
                <a:ext uri="{FF2B5EF4-FFF2-40B4-BE49-F238E27FC236}">
                  <a16:creationId xmlns:a16="http://schemas.microsoft.com/office/drawing/2014/main" id="{53E7A56B-4E0C-D4CA-F3A4-7E2F843D15A4}"/>
                </a:ext>
              </a:extLst>
            </p:cNvPr>
            <p:cNvSpPr/>
            <p:nvPr/>
          </p:nvSpPr>
          <p:spPr>
            <a:xfrm>
              <a:off x="388990" y="28244309"/>
              <a:ext cx="3341868" cy="3223939"/>
            </a:xfrm>
            <a:prstGeom prst="rect">
              <a:avLst/>
            </a:prstGeom>
            <a:solidFill>
              <a:schemeClr val="bg1"/>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2" descr="Molecules | Free Full-Text | Lipid Droplets in Cancer: Guardians of Fat in  a Stressful World">
              <a:extLst>
                <a:ext uri="{FF2B5EF4-FFF2-40B4-BE49-F238E27FC236}">
                  <a16:creationId xmlns:a16="http://schemas.microsoft.com/office/drawing/2014/main" id="{51A34528-EB6B-C0EB-19BF-5D272F36F17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0523" y="28342430"/>
              <a:ext cx="3098117" cy="3070821"/>
            </a:xfrm>
            <a:prstGeom prst="rect">
              <a:avLst/>
            </a:prstGeom>
            <a:noFill/>
            <a:ln w="19050">
              <a:noFill/>
            </a:ln>
            <a:extLst>
              <a:ext uri="{909E8E84-426E-40DD-AFC4-6F175D3DCCD1}">
                <a14:hiddenFill xmlns:a14="http://schemas.microsoft.com/office/drawing/2010/main">
                  <a:solidFill>
                    <a:srgbClr val="FFFFFF"/>
                  </a:solidFill>
                </a14:hiddenFill>
              </a:ext>
            </a:extLst>
          </p:spPr>
        </p:pic>
      </p:grpSp>
      <p:sp>
        <p:nvSpPr>
          <p:cNvPr id="65" name="Text Box 783">
            <a:extLst>
              <a:ext uri="{FF2B5EF4-FFF2-40B4-BE49-F238E27FC236}">
                <a16:creationId xmlns:a16="http://schemas.microsoft.com/office/drawing/2014/main" id="{EA96DF06-8653-5E49-39AF-17B1C243AA05}"/>
              </a:ext>
            </a:extLst>
          </p:cNvPr>
          <p:cNvSpPr txBox="1">
            <a:spLocks noChangeArrowheads="1"/>
          </p:cNvSpPr>
          <p:nvPr/>
        </p:nvSpPr>
        <p:spPr bwMode="auto">
          <a:xfrm>
            <a:off x="17947362" y="15446133"/>
            <a:ext cx="10798175" cy="6794339"/>
          </a:xfrm>
          <a:prstGeom prst="rect">
            <a:avLst/>
          </a:prstGeom>
          <a:solidFill>
            <a:schemeClr val="bg1"/>
          </a:solidFill>
          <a:ln w="38100">
            <a:solidFill>
              <a:srgbClr val="000000"/>
            </a:solidFill>
            <a:miter lim="800000"/>
            <a:headEnd/>
            <a:tailEnd/>
          </a:ln>
        </p:spPr>
        <p:txBody>
          <a:bodyPr lIns="731028" tIns="731028" rIns="731028" bIns="731028"/>
          <a:lstStyle>
            <a:lvl1pPr defTabSz="917575">
              <a:spcBef>
                <a:spcPct val="20000"/>
              </a:spcBef>
              <a:buChar char="•"/>
              <a:defRPr sz="15600">
                <a:solidFill>
                  <a:schemeClr val="tx1"/>
                </a:solidFill>
                <a:latin typeface="Times New Roman" pitchFamily="16" charset="0"/>
              </a:defRPr>
            </a:lvl1pPr>
            <a:lvl2pPr marL="742950" indent="-285750" defTabSz="917575">
              <a:spcBef>
                <a:spcPct val="20000"/>
              </a:spcBef>
              <a:buChar char="–"/>
              <a:defRPr sz="13600">
                <a:solidFill>
                  <a:schemeClr val="tx1"/>
                </a:solidFill>
                <a:latin typeface="Times New Roman" pitchFamily="16" charset="0"/>
              </a:defRPr>
            </a:lvl2pPr>
            <a:lvl3pPr marL="1143000" indent="-228600" defTabSz="917575">
              <a:spcBef>
                <a:spcPct val="20000"/>
              </a:spcBef>
              <a:buChar char="•"/>
              <a:defRPr sz="11600">
                <a:solidFill>
                  <a:schemeClr val="tx1"/>
                </a:solidFill>
                <a:latin typeface="Times New Roman" pitchFamily="16" charset="0"/>
              </a:defRPr>
            </a:lvl3pPr>
            <a:lvl4pPr marL="1600200" indent="-228600" defTabSz="917575">
              <a:spcBef>
                <a:spcPct val="20000"/>
              </a:spcBef>
              <a:buChar char="–"/>
              <a:defRPr sz="9600">
                <a:solidFill>
                  <a:schemeClr val="tx1"/>
                </a:solidFill>
                <a:latin typeface="Times New Roman" pitchFamily="16" charset="0"/>
              </a:defRPr>
            </a:lvl4pPr>
            <a:lvl5pPr marL="2057400" indent="-228600" defTabSz="917575">
              <a:spcBef>
                <a:spcPct val="20000"/>
              </a:spcBef>
              <a:buChar char="»"/>
              <a:defRPr sz="9600">
                <a:solidFill>
                  <a:schemeClr val="tx1"/>
                </a:solidFill>
                <a:latin typeface="Times New Roman" pitchFamily="16" charset="0"/>
              </a:defRPr>
            </a:lvl5pPr>
            <a:lvl6pPr marL="2514600" indent="-228600" defTabSz="917575" eaLnBrk="0" fontAlgn="base" hangingPunct="0">
              <a:spcBef>
                <a:spcPct val="20000"/>
              </a:spcBef>
              <a:spcAft>
                <a:spcPct val="0"/>
              </a:spcAft>
              <a:buChar char="»"/>
              <a:defRPr sz="9600">
                <a:solidFill>
                  <a:schemeClr val="tx1"/>
                </a:solidFill>
                <a:latin typeface="Times New Roman" pitchFamily="16" charset="0"/>
              </a:defRPr>
            </a:lvl6pPr>
            <a:lvl7pPr marL="2971800" indent="-228600" defTabSz="917575" eaLnBrk="0" fontAlgn="base" hangingPunct="0">
              <a:spcBef>
                <a:spcPct val="20000"/>
              </a:spcBef>
              <a:spcAft>
                <a:spcPct val="0"/>
              </a:spcAft>
              <a:buChar char="»"/>
              <a:defRPr sz="9600">
                <a:solidFill>
                  <a:schemeClr val="tx1"/>
                </a:solidFill>
                <a:latin typeface="Times New Roman" pitchFamily="16" charset="0"/>
              </a:defRPr>
            </a:lvl7pPr>
            <a:lvl8pPr marL="3429000" indent="-228600" defTabSz="917575" eaLnBrk="0" fontAlgn="base" hangingPunct="0">
              <a:spcBef>
                <a:spcPct val="20000"/>
              </a:spcBef>
              <a:spcAft>
                <a:spcPct val="0"/>
              </a:spcAft>
              <a:buChar char="»"/>
              <a:defRPr sz="9600">
                <a:solidFill>
                  <a:schemeClr val="tx1"/>
                </a:solidFill>
                <a:latin typeface="Times New Roman" pitchFamily="16" charset="0"/>
              </a:defRPr>
            </a:lvl8pPr>
            <a:lvl9pPr marL="3886200" indent="-228600" defTabSz="917575" eaLnBrk="0" fontAlgn="base" hangingPunct="0">
              <a:spcBef>
                <a:spcPct val="20000"/>
              </a:spcBef>
              <a:spcAft>
                <a:spcPct val="0"/>
              </a:spcAft>
              <a:buChar char="»"/>
              <a:defRPr sz="9600">
                <a:solidFill>
                  <a:schemeClr val="tx1"/>
                </a:solidFill>
                <a:latin typeface="Times New Roman" pitchFamily="16" charset="0"/>
              </a:defRPr>
            </a:lvl9pPr>
          </a:lstStyle>
          <a:p>
            <a:pPr algn="just" eaLnBrk="1" hangingPunct="1">
              <a:spcBef>
                <a:spcPct val="50000"/>
              </a:spcBef>
              <a:buFontTx/>
              <a:buNone/>
            </a:pPr>
            <a:r>
              <a:rPr lang="en-US" altLang="en-US" sz="2000" dirty="0"/>
              <a:t> </a:t>
            </a:r>
          </a:p>
        </p:txBody>
      </p:sp>
      <p:grpSp>
        <p:nvGrpSpPr>
          <p:cNvPr id="66" name="Group 65">
            <a:extLst>
              <a:ext uri="{FF2B5EF4-FFF2-40B4-BE49-F238E27FC236}">
                <a16:creationId xmlns:a16="http://schemas.microsoft.com/office/drawing/2014/main" id="{EEEFA9B3-257D-6108-38EC-82DE3366D485}"/>
              </a:ext>
            </a:extLst>
          </p:cNvPr>
          <p:cNvGrpSpPr/>
          <p:nvPr/>
        </p:nvGrpSpPr>
        <p:grpSpPr>
          <a:xfrm>
            <a:off x="17925137" y="2239075"/>
            <a:ext cx="10796587" cy="7191739"/>
            <a:chOff x="1150452" y="24765000"/>
            <a:chExt cx="10796587" cy="6886666"/>
          </a:xfrm>
        </p:grpSpPr>
        <p:sp>
          <p:nvSpPr>
            <p:cNvPr id="67" name="Text Box 625">
              <a:extLst>
                <a:ext uri="{FF2B5EF4-FFF2-40B4-BE49-F238E27FC236}">
                  <a16:creationId xmlns:a16="http://schemas.microsoft.com/office/drawing/2014/main" id="{965D059A-A38A-D59F-E8CE-F1009DF6F9A4}"/>
                </a:ext>
              </a:extLst>
            </p:cNvPr>
            <p:cNvSpPr txBox="1">
              <a:spLocks noChangeArrowheads="1"/>
            </p:cNvSpPr>
            <p:nvPr/>
          </p:nvSpPr>
          <p:spPr bwMode="auto">
            <a:xfrm>
              <a:off x="1150452" y="25237428"/>
              <a:ext cx="10796587" cy="6414238"/>
            </a:xfrm>
            <a:prstGeom prst="rect">
              <a:avLst/>
            </a:prstGeom>
            <a:solidFill>
              <a:schemeClr val="bg1"/>
            </a:solidFill>
            <a:ln w="38100">
              <a:solidFill>
                <a:schemeClr val="tx1"/>
              </a:solidFill>
              <a:miter lim="800000"/>
              <a:headEnd/>
              <a:tailEnd/>
            </a:ln>
          </p:spPr>
          <p:txBody>
            <a:bodyPr lIns="731028" tIns="731028" rIns="731028" bIns="731028"/>
            <a:lstStyle>
              <a:lvl1pPr defTabSz="917575">
                <a:spcBef>
                  <a:spcPct val="20000"/>
                </a:spcBef>
                <a:buChar char="•"/>
                <a:defRPr sz="15600">
                  <a:solidFill>
                    <a:schemeClr val="tx1"/>
                  </a:solidFill>
                  <a:latin typeface="Times New Roman" pitchFamily="16" charset="0"/>
                </a:defRPr>
              </a:lvl1pPr>
              <a:lvl2pPr marL="742950" indent="-285750" defTabSz="917575">
                <a:spcBef>
                  <a:spcPct val="20000"/>
                </a:spcBef>
                <a:buChar char="–"/>
                <a:defRPr sz="13600">
                  <a:solidFill>
                    <a:schemeClr val="tx1"/>
                  </a:solidFill>
                  <a:latin typeface="Times New Roman" pitchFamily="16" charset="0"/>
                </a:defRPr>
              </a:lvl2pPr>
              <a:lvl3pPr marL="1143000" indent="-228600" defTabSz="917575">
                <a:spcBef>
                  <a:spcPct val="20000"/>
                </a:spcBef>
                <a:buChar char="•"/>
                <a:defRPr sz="11600">
                  <a:solidFill>
                    <a:schemeClr val="tx1"/>
                  </a:solidFill>
                  <a:latin typeface="Times New Roman" pitchFamily="16" charset="0"/>
                </a:defRPr>
              </a:lvl3pPr>
              <a:lvl4pPr marL="1600200" indent="-228600" defTabSz="917575">
                <a:spcBef>
                  <a:spcPct val="20000"/>
                </a:spcBef>
                <a:buChar char="–"/>
                <a:defRPr sz="9600">
                  <a:solidFill>
                    <a:schemeClr val="tx1"/>
                  </a:solidFill>
                  <a:latin typeface="Times New Roman" pitchFamily="16" charset="0"/>
                </a:defRPr>
              </a:lvl4pPr>
              <a:lvl5pPr marL="2057400" indent="-228600" defTabSz="917575">
                <a:spcBef>
                  <a:spcPct val="20000"/>
                </a:spcBef>
                <a:buChar char="»"/>
                <a:defRPr sz="9600">
                  <a:solidFill>
                    <a:schemeClr val="tx1"/>
                  </a:solidFill>
                  <a:latin typeface="Times New Roman" pitchFamily="16" charset="0"/>
                </a:defRPr>
              </a:lvl5pPr>
              <a:lvl6pPr marL="2514600" indent="-228600" defTabSz="917575" eaLnBrk="0" fontAlgn="base" hangingPunct="0">
                <a:spcBef>
                  <a:spcPct val="20000"/>
                </a:spcBef>
                <a:spcAft>
                  <a:spcPct val="0"/>
                </a:spcAft>
                <a:buChar char="»"/>
                <a:defRPr sz="9600">
                  <a:solidFill>
                    <a:schemeClr val="tx1"/>
                  </a:solidFill>
                  <a:latin typeface="Times New Roman" pitchFamily="16" charset="0"/>
                </a:defRPr>
              </a:lvl6pPr>
              <a:lvl7pPr marL="2971800" indent="-228600" defTabSz="917575" eaLnBrk="0" fontAlgn="base" hangingPunct="0">
                <a:spcBef>
                  <a:spcPct val="20000"/>
                </a:spcBef>
                <a:spcAft>
                  <a:spcPct val="0"/>
                </a:spcAft>
                <a:buChar char="»"/>
                <a:defRPr sz="9600">
                  <a:solidFill>
                    <a:schemeClr val="tx1"/>
                  </a:solidFill>
                  <a:latin typeface="Times New Roman" pitchFamily="16" charset="0"/>
                </a:defRPr>
              </a:lvl7pPr>
              <a:lvl8pPr marL="3429000" indent="-228600" defTabSz="917575" eaLnBrk="0" fontAlgn="base" hangingPunct="0">
                <a:spcBef>
                  <a:spcPct val="20000"/>
                </a:spcBef>
                <a:spcAft>
                  <a:spcPct val="0"/>
                </a:spcAft>
                <a:buChar char="»"/>
                <a:defRPr sz="9600">
                  <a:solidFill>
                    <a:schemeClr val="tx1"/>
                  </a:solidFill>
                  <a:latin typeface="Times New Roman" pitchFamily="16" charset="0"/>
                </a:defRPr>
              </a:lvl8pPr>
              <a:lvl9pPr marL="3886200" indent="-228600" defTabSz="917575" eaLnBrk="0" fontAlgn="base" hangingPunct="0">
                <a:spcBef>
                  <a:spcPct val="20000"/>
                </a:spcBef>
                <a:spcAft>
                  <a:spcPct val="0"/>
                </a:spcAft>
                <a:buChar char="»"/>
                <a:defRPr sz="9600">
                  <a:solidFill>
                    <a:schemeClr val="tx1"/>
                  </a:solidFill>
                  <a:latin typeface="Times New Roman" pitchFamily="16" charset="0"/>
                </a:defRPr>
              </a:lvl9pPr>
            </a:lstStyle>
            <a:p>
              <a:pPr algn="just" eaLnBrk="1" hangingPunct="1">
                <a:spcBef>
                  <a:spcPct val="50000"/>
                </a:spcBef>
                <a:buFontTx/>
                <a:buNone/>
              </a:pPr>
              <a:r>
                <a:rPr lang="en-US" altLang="en-US" sz="2500" dirty="0">
                  <a:cs typeface="Times New Roman" pitchFamily="16" charset="0"/>
                </a:rPr>
                <a:t>	</a:t>
              </a:r>
            </a:p>
            <a:p>
              <a:pPr algn="just" eaLnBrk="1" hangingPunct="1">
                <a:spcBef>
                  <a:spcPct val="50000"/>
                </a:spcBef>
                <a:buFontTx/>
                <a:buNone/>
              </a:pPr>
              <a:r>
                <a:rPr lang="en-US" altLang="en-US" sz="2500" dirty="0">
                  <a:cs typeface="Times New Roman" pitchFamily="16" charset="0"/>
                </a:rPr>
                <a:t> </a:t>
              </a:r>
            </a:p>
            <a:p>
              <a:pPr algn="just" eaLnBrk="1" hangingPunct="1">
                <a:spcBef>
                  <a:spcPct val="50000"/>
                </a:spcBef>
                <a:buFontTx/>
                <a:buNone/>
              </a:pPr>
              <a:endParaRPr lang="en-US" altLang="en-US" sz="2500" dirty="0"/>
            </a:p>
          </p:txBody>
        </p:sp>
        <p:sp>
          <p:nvSpPr>
            <p:cNvPr id="68" name="Text Box 626">
              <a:extLst>
                <a:ext uri="{FF2B5EF4-FFF2-40B4-BE49-F238E27FC236}">
                  <a16:creationId xmlns:a16="http://schemas.microsoft.com/office/drawing/2014/main" id="{4B83765D-553F-BA38-F33E-62A65A2E419D}"/>
                </a:ext>
              </a:extLst>
            </p:cNvPr>
            <p:cNvSpPr txBox="1">
              <a:spLocks noChangeArrowheads="1"/>
            </p:cNvSpPr>
            <p:nvPr/>
          </p:nvSpPr>
          <p:spPr bwMode="auto">
            <a:xfrm>
              <a:off x="1912452" y="24765000"/>
              <a:ext cx="9144000" cy="822960"/>
            </a:xfrm>
            <a:prstGeom prst="rect">
              <a:avLst/>
            </a:prstGeom>
            <a:solidFill>
              <a:srgbClr val="E6CD9A"/>
            </a:solidFill>
            <a:ln w="38100">
              <a:solidFill>
                <a:schemeClr val="tx1"/>
              </a:solidFill>
              <a:miter lim="800000"/>
              <a:headEnd/>
              <a:tailEnd/>
            </a:ln>
            <a:effectLst/>
          </p:spPr>
          <p:txBody>
            <a:bodyPr lIns="94732" tIns="47363" rIns="94732" bIns="47363" anchor="ctr">
              <a:spAutoFit/>
            </a:bodyPr>
            <a:lstStyle/>
            <a:p>
              <a:pPr algn="ctr" defTabSz="941388">
                <a:defRPr/>
              </a:pPr>
              <a:r>
                <a:rPr lang="en-US" sz="4800" b="1" dirty="0">
                  <a:latin typeface="Arial" panose="020B0604020202020204" pitchFamily="34" charset="0"/>
                  <a:cs typeface="Arial" panose="020B0604020202020204" pitchFamily="34" charset="0"/>
                </a:rPr>
                <a:t>HYPOTHESIS</a:t>
              </a:r>
              <a:endParaRPr lang="en-US" sz="5000" b="1" dirty="0">
                <a:latin typeface="Arial" panose="020B0604020202020204" pitchFamily="34" charset="0"/>
                <a:cs typeface="Arial" panose="020B0604020202020204" pitchFamily="34" charset="0"/>
              </a:endParaRPr>
            </a:p>
          </p:txBody>
        </p:sp>
      </p:grpSp>
      <p:sp>
        <p:nvSpPr>
          <p:cNvPr id="71" name="Rectangle 62">
            <a:extLst>
              <a:ext uri="{FF2B5EF4-FFF2-40B4-BE49-F238E27FC236}">
                <a16:creationId xmlns:a16="http://schemas.microsoft.com/office/drawing/2014/main" id="{7773FF44-C41D-8C78-96B6-08F79DCBAF25}"/>
              </a:ext>
            </a:extLst>
          </p:cNvPr>
          <p:cNvSpPr>
            <a:spLocks noChangeArrowheads="1"/>
          </p:cNvSpPr>
          <p:nvPr/>
        </p:nvSpPr>
        <p:spPr bwMode="auto">
          <a:xfrm rot="10800000" flipV="1">
            <a:off x="18162376" y="16046818"/>
            <a:ext cx="1035456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6" charset="0"/>
              </a:defRPr>
            </a:lvl1pPr>
            <a:lvl2pPr marL="742950" indent="-285750">
              <a:defRPr sz="2400">
                <a:solidFill>
                  <a:schemeClr val="tx1"/>
                </a:solidFill>
                <a:latin typeface="Times New Roman" pitchFamily="16" charset="0"/>
              </a:defRPr>
            </a:lvl2pPr>
            <a:lvl3pPr marL="1143000" indent="-228600">
              <a:defRPr sz="2400">
                <a:solidFill>
                  <a:schemeClr val="tx1"/>
                </a:solidFill>
                <a:latin typeface="Times New Roman" pitchFamily="16" charset="0"/>
              </a:defRPr>
            </a:lvl3pPr>
            <a:lvl4pPr marL="1600200" indent="-228600">
              <a:defRPr sz="2400">
                <a:solidFill>
                  <a:schemeClr val="tx1"/>
                </a:solidFill>
                <a:latin typeface="Times New Roman" pitchFamily="16" charset="0"/>
              </a:defRPr>
            </a:lvl4pPr>
            <a:lvl5pPr marL="2057400" indent="-228600">
              <a:defRPr sz="2400">
                <a:solidFill>
                  <a:schemeClr val="tx1"/>
                </a:solidFill>
                <a:latin typeface="Times New Roman" pitchFamily="16" charset="0"/>
              </a:defRPr>
            </a:lvl5pPr>
            <a:lvl6pPr marL="2514600" indent="-228600" eaLnBrk="0" fontAlgn="base" hangingPunct="0">
              <a:spcBef>
                <a:spcPct val="0"/>
              </a:spcBef>
              <a:spcAft>
                <a:spcPct val="0"/>
              </a:spcAft>
              <a:defRPr sz="2400">
                <a:solidFill>
                  <a:schemeClr val="tx1"/>
                </a:solidFill>
                <a:latin typeface="Times New Roman" pitchFamily="16" charset="0"/>
              </a:defRPr>
            </a:lvl6pPr>
            <a:lvl7pPr marL="2971800" indent="-228600" eaLnBrk="0" fontAlgn="base" hangingPunct="0">
              <a:spcBef>
                <a:spcPct val="0"/>
              </a:spcBef>
              <a:spcAft>
                <a:spcPct val="0"/>
              </a:spcAft>
              <a:defRPr sz="2400">
                <a:solidFill>
                  <a:schemeClr val="tx1"/>
                </a:solidFill>
                <a:latin typeface="Times New Roman" pitchFamily="16" charset="0"/>
              </a:defRPr>
            </a:lvl7pPr>
            <a:lvl8pPr marL="3429000" indent="-228600" eaLnBrk="0" fontAlgn="base" hangingPunct="0">
              <a:spcBef>
                <a:spcPct val="0"/>
              </a:spcBef>
              <a:spcAft>
                <a:spcPct val="0"/>
              </a:spcAft>
              <a:defRPr sz="2400">
                <a:solidFill>
                  <a:schemeClr val="tx1"/>
                </a:solidFill>
                <a:latin typeface="Times New Roman" pitchFamily="16" charset="0"/>
              </a:defRPr>
            </a:lvl8pPr>
            <a:lvl9pPr marL="3886200" indent="-228600" eaLnBrk="0" fontAlgn="base" hangingPunct="0">
              <a:spcBef>
                <a:spcPct val="0"/>
              </a:spcBef>
              <a:spcAft>
                <a:spcPct val="0"/>
              </a:spcAft>
              <a:defRPr sz="2400">
                <a:solidFill>
                  <a:schemeClr val="tx1"/>
                </a:solidFill>
                <a:latin typeface="Times New Roman" pitchFamily="16" charset="0"/>
              </a:defRPr>
            </a:lvl9pPr>
          </a:lstStyle>
          <a:p>
            <a:pPr algn="ctr"/>
            <a:r>
              <a:rPr lang="en-US" altLang="en-US" sz="2800" b="1" dirty="0">
                <a:latin typeface="Arial" panose="020B0604020202020204" pitchFamily="34" charset="0"/>
                <a:cs typeface="Arial" panose="020B0604020202020204" pitchFamily="34" charset="0"/>
              </a:rPr>
              <a:t>Significant Differences in LD Proteomes of FASN-Inhibited MCF10CA1a Cells Compared to Vehicle-Treated Cells, Despite Similar Whole Cell Lysate (WCL) Proteomes</a:t>
            </a:r>
            <a:endParaRPr lang="en-US" altLang="en-US" sz="2100" dirty="0"/>
          </a:p>
        </p:txBody>
      </p:sp>
      <p:sp>
        <p:nvSpPr>
          <p:cNvPr id="72" name="Text Box 784">
            <a:extLst>
              <a:ext uri="{FF2B5EF4-FFF2-40B4-BE49-F238E27FC236}">
                <a16:creationId xmlns:a16="http://schemas.microsoft.com/office/drawing/2014/main" id="{1B8C8E12-3F37-E287-F5D7-8411853EE61B}"/>
              </a:ext>
            </a:extLst>
          </p:cNvPr>
          <p:cNvSpPr txBox="1">
            <a:spLocks noChangeArrowheads="1"/>
          </p:cNvSpPr>
          <p:nvPr/>
        </p:nvSpPr>
        <p:spPr bwMode="auto">
          <a:xfrm>
            <a:off x="18839537" y="15084854"/>
            <a:ext cx="9144000" cy="822960"/>
          </a:xfrm>
          <a:prstGeom prst="rect">
            <a:avLst/>
          </a:prstGeom>
          <a:solidFill>
            <a:srgbClr val="E6CD9A"/>
          </a:solidFill>
          <a:ln w="38100">
            <a:solidFill>
              <a:schemeClr val="tx1"/>
            </a:solidFill>
            <a:miter lim="800000"/>
            <a:headEnd/>
            <a:tailEnd/>
          </a:ln>
          <a:effectLst/>
        </p:spPr>
        <p:txBody>
          <a:bodyPr lIns="94732" tIns="47363" rIns="94732" bIns="47363" anchor="ctr">
            <a:spAutoFit/>
          </a:bodyPr>
          <a:lstStyle/>
          <a:p>
            <a:pPr algn="ctr" defTabSz="941388">
              <a:defRPr/>
            </a:pPr>
            <a:r>
              <a:rPr lang="en-US" sz="4800" b="1" dirty="0">
                <a:latin typeface="Arial" panose="020B0604020202020204" pitchFamily="34" charset="0"/>
                <a:cs typeface="Arial" panose="020B0604020202020204" pitchFamily="34" charset="0"/>
              </a:rPr>
              <a:t>RESULTS</a:t>
            </a:r>
            <a:endParaRPr lang="en-US" sz="5000" b="1" dirty="0">
              <a:latin typeface="Arial" panose="020B0604020202020204" pitchFamily="34" charset="0"/>
              <a:cs typeface="Arial" panose="020B0604020202020204" pitchFamily="34" charset="0"/>
            </a:endParaRPr>
          </a:p>
        </p:txBody>
      </p:sp>
      <p:grpSp>
        <p:nvGrpSpPr>
          <p:cNvPr id="73" name="Group 72">
            <a:extLst>
              <a:ext uri="{FF2B5EF4-FFF2-40B4-BE49-F238E27FC236}">
                <a16:creationId xmlns:a16="http://schemas.microsoft.com/office/drawing/2014/main" id="{A400CEDF-6CCB-D594-E44C-BC420CA5F6CE}"/>
              </a:ext>
            </a:extLst>
          </p:cNvPr>
          <p:cNvGrpSpPr/>
          <p:nvPr/>
        </p:nvGrpSpPr>
        <p:grpSpPr>
          <a:xfrm>
            <a:off x="17945925" y="9605568"/>
            <a:ext cx="10850827" cy="5235446"/>
            <a:chOff x="12740208" y="12285563"/>
            <a:chExt cx="10850827" cy="5164543"/>
          </a:xfrm>
        </p:grpSpPr>
        <p:sp>
          <p:nvSpPr>
            <p:cNvPr id="74" name="Text Box 783">
              <a:extLst>
                <a:ext uri="{FF2B5EF4-FFF2-40B4-BE49-F238E27FC236}">
                  <a16:creationId xmlns:a16="http://schemas.microsoft.com/office/drawing/2014/main" id="{F858D55E-45EB-846E-8B83-63476A52F448}"/>
                </a:ext>
              </a:extLst>
            </p:cNvPr>
            <p:cNvSpPr txBox="1">
              <a:spLocks noChangeArrowheads="1"/>
            </p:cNvSpPr>
            <p:nvPr/>
          </p:nvSpPr>
          <p:spPr bwMode="auto">
            <a:xfrm>
              <a:off x="12740208" y="12662003"/>
              <a:ext cx="10798175" cy="4788103"/>
            </a:xfrm>
            <a:prstGeom prst="rect">
              <a:avLst/>
            </a:prstGeom>
            <a:solidFill>
              <a:schemeClr val="bg1"/>
            </a:solidFill>
            <a:ln w="38100">
              <a:solidFill>
                <a:srgbClr val="000000"/>
              </a:solidFill>
              <a:miter lim="800000"/>
              <a:headEnd/>
              <a:tailEnd/>
            </a:ln>
          </p:spPr>
          <p:txBody>
            <a:bodyPr lIns="731028" tIns="731028" rIns="731028" bIns="731028"/>
            <a:lstStyle>
              <a:lvl1pPr defTabSz="917575">
                <a:spcBef>
                  <a:spcPct val="20000"/>
                </a:spcBef>
                <a:buChar char="•"/>
                <a:defRPr sz="15600">
                  <a:solidFill>
                    <a:schemeClr val="tx1"/>
                  </a:solidFill>
                  <a:latin typeface="Times New Roman" pitchFamily="16" charset="0"/>
                </a:defRPr>
              </a:lvl1pPr>
              <a:lvl2pPr marL="742950" indent="-285750" defTabSz="917575">
                <a:spcBef>
                  <a:spcPct val="20000"/>
                </a:spcBef>
                <a:buChar char="–"/>
                <a:defRPr sz="13600">
                  <a:solidFill>
                    <a:schemeClr val="tx1"/>
                  </a:solidFill>
                  <a:latin typeface="Times New Roman" pitchFamily="16" charset="0"/>
                </a:defRPr>
              </a:lvl2pPr>
              <a:lvl3pPr marL="1143000" indent="-228600" defTabSz="917575">
                <a:spcBef>
                  <a:spcPct val="20000"/>
                </a:spcBef>
                <a:buChar char="•"/>
                <a:defRPr sz="11600">
                  <a:solidFill>
                    <a:schemeClr val="tx1"/>
                  </a:solidFill>
                  <a:latin typeface="Times New Roman" pitchFamily="16" charset="0"/>
                </a:defRPr>
              </a:lvl3pPr>
              <a:lvl4pPr marL="1600200" indent="-228600" defTabSz="917575">
                <a:spcBef>
                  <a:spcPct val="20000"/>
                </a:spcBef>
                <a:buChar char="–"/>
                <a:defRPr sz="9600">
                  <a:solidFill>
                    <a:schemeClr val="tx1"/>
                  </a:solidFill>
                  <a:latin typeface="Times New Roman" pitchFamily="16" charset="0"/>
                </a:defRPr>
              </a:lvl4pPr>
              <a:lvl5pPr marL="2057400" indent="-228600" defTabSz="917575">
                <a:spcBef>
                  <a:spcPct val="20000"/>
                </a:spcBef>
                <a:buChar char="»"/>
                <a:defRPr sz="9600">
                  <a:solidFill>
                    <a:schemeClr val="tx1"/>
                  </a:solidFill>
                  <a:latin typeface="Times New Roman" pitchFamily="16" charset="0"/>
                </a:defRPr>
              </a:lvl5pPr>
              <a:lvl6pPr marL="2514600" indent="-228600" defTabSz="917575" eaLnBrk="0" fontAlgn="base" hangingPunct="0">
                <a:spcBef>
                  <a:spcPct val="20000"/>
                </a:spcBef>
                <a:spcAft>
                  <a:spcPct val="0"/>
                </a:spcAft>
                <a:buChar char="»"/>
                <a:defRPr sz="9600">
                  <a:solidFill>
                    <a:schemeClr val="tx1"/>
                  </a:solidFill>
                  <a:latin typeface="Times New Roman" pitchFamily="16" charset="0"/>
                </a:defRPr>
              </a:lvl6pPr>
              <a:lvl7pPr marL="2971800" indent="-228600" defTabSz="917575" eaLnBrk="0" fontAlgn="base" hangingPunct="0">
                <a:spcBef>
                  <a:spcPct val="20000"/>
                </a:spcBef>
                <a:spcAft>
                  <a:spcPct val="0"/>
                </a:spcAft>
                <a:buChar char="»"/>
                <a:defRPr sz="9600">
                  <a:solidFill>
                    <a:schemeClr val="tx1"/>
                  </a:solidFill>
                  <a:latin typeface="Times New Roman" pitchFamily="16" charset="0"/>
                </a:defRPr>
              </a:lvl7pPr>
              <a:lvl8pPr marL="3429000" indent="-228600" defTabSz="917575" eaLnBrk="0" fontAlgn="base" hangingPunct="0">
                <a:spcBef>
                  <a:spcPct val="20000"/>
                </a:spcBef>
                <a:spcAft>
                  <a:spcPct val="0"/>
                </a:spcAft>
                <a:buChar char="»"/>
                <a:defRPr sz="9600">
                  <a:solidFill>
                    <a:schemeClr val="tx1"/>
                  </a:solidFill>
                  <a:latin typeface="Times New Roman" pitchFamily="16" charset="0"/>
                </a:defRPr>
              </a:lvl8pPr>
              <a:lvl9pPr marL="3886200" indent="-228600" defTabSz="917575" eaLnBrk="0" fontAlgn="base" hangingPunct="0">
                <a:spcBef>
                  <a:spcPct val="20000"/>
                </a:spcBef>
                <a:spcAft>
                  <a:spcPct val="0"/>
                </a:spcAft>
                <a:buChar char="»"/>
                <a:defRPr sz="9600">
                  <a:solidFill>
                    <a:schemeClr val="tx1"/>
                  </a:solidFill>
                  <a:latin typeface="Times New Roman" pitchFamily="16" charset="0"/>
                </a:defRPr>
              </a:lvl9pPr>
            </a:lstStyle>
            <a:p>
              <a:pPr algn="just" eaLnBrk="1" hangingPunct="1">
                <a:spcBef>
                  <a:spcPct val="50000"/>
                </a:spcBef>
                <a:buFontTx/>
                <a:buNone/>
              </a:pPr>
              <a:r>
                <a:rPr lang="en-US" altLang="en-US" sz="2000" dirty="0"/>
                <a:t> </a:t>
              </a:r>
            </a:p>
          </p:txBody>
        </p:sp>
        <p:sp>
          <p:nvSpPr>
            <p:cNvPr id="75" name="Text Box 784">
              <a:extLst>
                <a:ext uri="{FF2B5EF4-FFF2-40B4-BE49-F238E27FC236}">
                  <a16:creationId xmlns:a16="http://schemas.microsoft.com/office/drawing/2014/main" id="{B32F0309-9A4B-534F-344D-3ACCB0668EDE}"/>
                </a:ext>
              </a:extLst>
            </p:cNvPr>
            <p:cNvSpPr txBox="1">
              <a:spLocks noChangeArrowheads="1"/>
            </p:cNvSpPr>
            <p:nvPr/>
          </p:nvSpPr>
          <p:spPr bwMode="auto">
            <a:xfrm>
              <a:off x="13411200" y="12285563"/>
              <a:ext cx="9144000" cy="811815"/>
            </a:xfrm>
            <a:prstGeom prst="rect">
              <a:avLst/>
            </a:prstGeom>
            <a:solidFill>
              <a:srgbClr val="E6CD9A"/>
            </a:solidFill>
            <a:ln w="38100">
              <a:solidFill>
                <a:schemeClr val="tx1"/>
              </a:solidFill>
              <a:miter lim="800000"/>
              <a:headEnd/>
              <a:tailEnd/>
            </a:ln>
            <a:effectLst/>
          </p:spPr>
          <p:txBody>
            <a:bodyPr lIns="94732" tIns="47363" rIns="94732" bIns="47363" anchor="ctr">
              <a:spAutoFit/>
            </a:bodyPr>
            <a:lstStyle/>
            <a:p>
              <a:pPr algn="ctr" defTabSz="941388">
                <a:defRPr/>
              </a:pPr>
              <a:r>
                <a:rPr lang="en-US" sz="5000" b="1" dirty="0">
                  <a:latin typeface="Arial" panose="020B0604020202020204" pitchFamily="34" charset="0"/>
                  <a:cs typeface="Arial" panose="020B0604020202020204" pitchFamily="34" charset="0"/>
                </a:rPr>
                <a:t>EXPERIMENTAL </a:t>
              </a:r>
              <a:r>
                <a:rPr lang="en-US" sz="4800" b="1" dirty="0">
                  <a:latin typeface="Arial" panose="020B0604020202020204" pitchFamily="34" charset="0"/>
                  <a:cs typeface="Arial" panose="020B0604020202020204" pitchFamily="34" charset="0"/>
                </a:rPr>
                <a:t>WORKFLOW</a:t>
              </a:r>
              <a:endParaRPr lang="en-US" sz="5000" b="1" dirty="0">
                <a:latin typeface="Arial" panose="020B0604020202020204" pitchFamily="34" charset="0"/>
                <a:cs typeface="Arial" panose="020B0604020202020204" pitchFamily="34" charset="0"/>
              </a:endParaRPr>
            </a:p>
          </p:txBody>
        </p:sp>
        <p:pic>
          <p:nvPicPr>
            <p:cNvPr id="76" name="Picture 75" descr="Graphical user interface, application&#10;&#10;Description automatically generated">
              <a:extLst>
                <a:ext uri="{FF2B5EF4-FFF2-40B4-BE49-F238E27FC236}">
                  <a16:creationId xmlns:a16="http://schemas.microsoft.com/office/drawing/2014/main" id="{C008749D-763D-C279-5FE1-C24D736BF36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30560"/>
            <a:stretch/>
          </p:blipFill>
          <p:spPr bwMode="auto">
            <a:xfrm>
              <a:off x="12749433" y="13262747"/>
              <a:ext cx="10841602" cy="4187357"/>
            </a:xfrm>
            <a:prstGeom prst="rect">
              <a:avLst/>
            </a:prstGeom>
            <a:noFill/>
          </p:spPr>
        </p:pic>
        <p:sp>
          <p:nvSpPr>
            <p:cNvPr id="77" name="Rectangle 76">
              <a:extLst>
                <a:ext uri="{FF2B5EF4-FFF2-40B4-BE49-F238E27FC236}">
                  <a16:creationId xmlns:a16="http://schemas.microsoft.com/office/drawing/2014/main" id="{8AFFC338-6AB1-CD82-8FE9-EA904B4A1993}"/>
                </a:ext>
              </a:extLst>
            </p:cNvPr>
            <p:cNvSpPr/>
            <p:nvPr/>
          </p:nvSpPr>
          <p:spPr bwMode="auto">
            <a:xfrm>
              <a:off x="13088618" y="13404721"/>
              <a:ext cx="417583" cy="206719"/>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8" name="Rectangle 77">
              <a:extLst>
                <a:ext uri="{FF2B5EF4-FFF2-40B4-BE49-F238E27FC236}">
                  <a16:creationId xmlns:a16="http://schemas.microsoft.com/office/drawing/2014/main" id="{31D2A399-D4EA-C2E4-0326-69A7366F13EB}"/>
                </a:ext>
              </a:extLst>
            </p:cNvPr>
            <p:cNvSpPr/>
            <p:nvPr/>
          </p:nvSpPr>
          <p:spPr bwMode="auto">
            <a:xfrm>
              <a:off x="13066298" y="15440860"/>
              <a:ext cx="417583" cy="206719"/>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pic>
        <p:nvPicPr>
          <p:cNvPr id="79" name="Picture 78" descr="A picture containing diagram&#10;&#10;Description automatically generated">
            <a:extLst>
              <a:ext uri="{FF2B5EF4-FFF2-40B4-BE49-F238E27FC236}">
                <a16:creationId xmlns:a16="http://schemas.microsoft.com/office/drawing/2014/main" id="{09B9D68E-61DB-17C2-3979-DBDC243234ED}"/>
              </a:ext>
            </a:extLst>
          </p:cNvPr>
          <p:cNvPicPr>
            <a:picLocks noChangeAspect="1"/>
          </p:cNvPicPr>
          <p:nvPr/>
        </p:nvPicPr>
        <p:blipFill rotWithShape="1">
          <a:blip r:embed="rId11">
            <a:extLst>
              <a:ext uri="{28A0092B-C50C-407E-A947-70E740481C1C}">
                <a14:useLocalDpi xmlns:a14="http://schemas.microsoft.com/office/drawing/2010/main" val="0"/>
              </a:ext>
            </a:extLst>
          </a:blip>
          <a:srcRect l="1710" t="8397" r="64464" b="34547"/>
          <a:stretch/>
        </p:blipFill>
        <p:spPr bwMode="auto">
          <a:xfrm>
            <a:off x="18811316" y="5477914"/>
            <a:ext cx="4132520" cy="4029100"/>
          </a:xfrm>
          <a:prstGeom prst="rect">
            <a:avLst/>
          </a:prstGeom>
          <a:noFill/>
        </p:spPr>
      </p:pic>
      <p:pic>
        <p:nvPicPr>
          <p:cNvPr id="80" name="Picture 79" descr="A picture containing diagram&#10;&#10;Description automatically generated">
            <a:extLst>
              <a:ext uri="{FF2B5EF4-FFF2-40B4-BE49-F238E27FC236}">
                <a16:creationId xmlns:a16="http://schemas.microsoft.com/office/drawing/2014/main" id="{1F2E7927-D23D-9580-3E26-08A43F8F0EBE}"/>
              </a:ext>
            </a:extLst>
          </p:cNvPr>
          <p:cNvPicPr>
            <a:picLocks noChangeAspect="1"/>
          </p:cNvPicPr>
          <p:nvPr/>
        </p:nvPicPr>
        <p:blipFill rotWithShape="1">
          <a:blip r:embed="rId11">
            <a:extLst>
              <a:ext uri="{28A0092B-C50C-407E-A947-70E740481C1C}">
                <a14:useLocalDpi xmlns:a14="http://schemas.microsoft.com/office/drawing/2010/main" val="0"/>
              </a:ext>
            </a:extLst>
          </a:blip>
          <a:srcRect l="34823" t="8396" r="31219" b="34548"/>
          <a:stretch/>
        </p:blipFill>
        <p:spPr bwMode="auto">
          <a:xfrm>
            <a:off x="23759929" y="5401714"/>
            <a:ext cx="4148765" cy="4029099"/>
          </a:xfrm>
          <a:prstGeom prst="rect">
            <a:avLst/>
          </a:prstGeom>
          <a:noFill/>
        </p:spPr>
      </p:pic>
      <p:sp>
        <p:nvSpPr>
          <p:cNvPr id="81" name="TextBox 80">
            <a:extLst>
              <a:ext uri="{FF2B5EF4-FFF2-40B4-BE49-F238E27FC236}">
                <a16:creationId xmlns:a16="http://schemas.microsoft.com/office/drawing/2014/main" id="{2A2FE555-2E3F-4A47-ED9B-A7C9B6AA210A}"/>
              </a:ext>
            </a:extLst>
          </p:cNvPr>
          <p:cNvSpPr txBox="1"/>
          <p:nvPr/>
        </p:nvSpPr>
        <p:spPr>
          <a:xfrm>
            <a:off x="18500560" y="4630214"/>
            <a:ext cx="4682377" cy="830997"/>
          </a:xfrm>
          <a:prstGeom prst="rect">
            <a:avLst/>
          </a:prstGeom>
          <a:noFill/>
        </p:spPr>
        <p:txBody>
          <a:bodyPr wrap="square" anchor="ctr">
            <a:spAutoFit/>
          </a:bodyPr>
          <a:lstStyle/>
          <a:p>
            <a:pPr algn="ctr"/>
            <a:r>
              <a:rPr lang="en-US" b="1" dirty="0">
                <a:latin typeface="Arial" charset="0"/>
                <a:cs typeface="Arial" charset="0"/>
              </a:rPr>
              <a:t>Vehicle-Treated MCF10CA1a</a:t>
            </a:r>
            <a:br>
              <a:rPr lang="en-US" b="1" dirty="0">
                <a:latin typeface="Arial" charset="0"/>
                <a:cs typeface="Arial" charset="0"/>
              </a:rPr>
            </a:br>
            <a:r>
              <a:rPr lang="en-US" i="1" dirty="0">
                <a:latin typeface="Arial" charset="0"/>
                <a:cs typeface="Arial" charset="0"/>
              </a:rPr>
              <a:t>More TAG, More CLDs</a:t>
            </a:r>
            <a:endParaRPr lang="en-US" i="1" dirty="0"/>
          </a:p>
        </p:txBody>
      </p:sp>
      <p:sp>
        <p:nvSpPr>
          <p:cNvPr id="82" name="TextBox 81">
            <a:extLst>
              <a:ext uri="{FF2B5EF4-FFF2-40B4-BE49-F238E27FC236}">
                <a16:creationId xmlns:a16="http://schemas.microsoft.com/office/drawing/2014/main" id="{BE3857C2-5DB2-493A-3474-892A1B9BE95E}"/>
              </a:ext>
            </a:extLst>
          </p:cNvPr>
          <p:cNvSpPr txBox="1"/>
          <p:nvPr/>
        </p:nvSpPr>
        <p:spPr>
          <a:xfrm>
            <a:off x="23605960" y="4630214"/>
            <a:ext cx="4682377" cy="830997"/>
          </a:xfrm>
          <a:prstGeom prst="rect">
            <a:avLst/>
          </a:prstGeom>
          <a:noFill/>
        </p:spPr>
        <p:txBody>
          <a:bodyPr wrap="square" anchor="ctr">
            <a:spAutoFit/>
          </a:bodyPr>
          <a:lstStyle/>
          <a:p>
            <a:pPr algn="ctr"/>
            <a:r>
              <a:rPr lang="en-US" b="1" dirty="0">
                <a:latin typeface="Arial" charset="0"/>
                <a:cs typeface="Arial" charset="0"/>
              </a:rPr>
              <a:t>FASN-Inhibited MCF10CA1a</a:t>
            </a:r>
            <a:br>
              <a:rPr lang="en-US" b="1" dirty="0">
                <a:latin typeface="Arial" charset="0"/>
                <a:cs typeface="Arial" charset="0"/>
              </a:rPr>
            </a:br>
            <a:r>
              <a:rPr lang="en-US" i="1" dirty="0">
                <a:latin typeface="Arial" charset="0"/>
                <a:cs typeface="Arial" charset="0"/>
              </a:rPr>
              <a:t>Less TAG, Less CLDs</a:t>
            </a:r>
            <a:endParaRPr lang="en-US" i="1" dirty="0"/>
          </a:p>
        </p:txBody>
      </p:sp>
      <p:sp>
        <p:nvSpPr>
          <p:cNvPr id="85" name="TextBox 84">
            <a:extLst>
              <a:ext uri="{FF2B5EF4-FFF2-40B4-BE49-F238E27FC236}">
                <a16:creationId xmlns:a16="http://schemas.microsoft.com/office/drawing/2014/main" id="{6E383AA6-1B05-A589-827D-30A5980D61E4}"/>
              </a:ext>
            </a:extLst>
          </p:cNvPr>
          <p:cNvSpPr txBox="1"/>
          <p:nvPr/>
        </p:nvSpPr>
        <p:spPr>
          <a:xfrm>
            <a:off x="21292856" y="7002035"/>
            <a:ext cx="1037246" cy="677108"/>
          </a:xfrm>
          <a:prstGeom prst="rect">
            <a:avLst/>
          </a:prstGeom>
          <a:noFill/>
        </p:spPr>
        <p:txBody>
          <a:bodyPr wrap="square">
            <a:spAutoFit/>
          </a:bodyPr>
          <a:lstStyle/>
          <a:p>
            <a:pPr algn="ctr"/>
            <a:r>
              <a:rPr lang="en-US" altLang="en-US" sz="1800" dirty="0">
                <a:latin typeface="Arial" charset="0"/>
                <a:cs typeface="Arial" charset="0"/>
              </a:rPr>
              <a:t>CLD</a:t>
            </a:r>
            <a:br>
              <a:rPr lang="en-US" altLang="en-US" sz="2000" dirty="0">
                <a:latin typeface="Arial" charset="0"/>
                <a:cs typeface="Arial" charset="0"/>
              </a:rPr>
            </a:br>
            <a:endParaRPr lang="en-US" sz="2000" dirty="0"/>
          </a:p>
        </p:txBody>
      </p:sp>
      <p:sp>
        <p:nvSpPr>
          <p:cNvPr id="86" name="TextBox 1">
            <a:extLst>
              <a:ext uri="{FF2B5EF4-FFF2-40B4-BE49-F238E27FC236}">
                <a16:creationId xmlns:a16="http://schemas.microsoft.com/office/drawing/2014/main" id="{90EA3519-3A7C-4D0E-C940-2A5075F3500E}"/>
              </a:ext>
            </a:extLst>
          </p:cNvPr>
          <p:cNvSpPr txBox="1">
            <a:spLocks noChangeArrowheads="1"/>
          </p:cNvSpPr>
          <p:nvPr/>
        </p:nvSpPr>
        <p:spPr bwMode="auto">
          <a:xfrm>
            <a:off x="18077537" y="3169019"/>
            <a:ext cx="1046765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5600">
                <a:solidFill>
                  <a:schemeClr val="tx1"/>
                </a:solidFill>
                <a:latin typeface="Times New Roman" pitchFamily="16" charset="0"/>
              </a:defRPr>
            </a:lvl1pPr>
            <a:lvl2pPr marL="742950" indent="-285750">
              <a:spcBef>
                <a:spcPct val="20000"/>
              </a:spcBef>
              <a:buChar char="–"/>
              <a:defRPr sz="13600">
                <a:solidFill>
                  <a:schemeClr val="tx1"/>
                </a:solidFill>
                <a:latin typeface="Times New Roman" pitchFamily="16" charset="0"/>
              </a:defRPr>
            </a:lvl2pPr>
            <a:lvl3pPr marL="1143000" indent="-228600">
              <a:spcBef>
                <a:spcPct val="20000"/>
              </a:spcBef>
              <a:buChar char="•"/>
              <a:defRPr sz="11600">
                <a:solidFill>
                  <a:schemeClr val="tx1"/>
                </a:solidFill>
                <a:latin typeface="Times New Roman" pitchFamily="16" charset="0"/>
              </a:defRPr>
            </a:lvl3pPr>
            <a:lvl4pPr marL="1600200" indent="-228600">
              <a:spcBef>
                <a:spcPct val="20000"/>
              </a:spcBef>
              <a:buChar char="–"/>
              <a:defRPr sz="9600">
                <a:solidFill>
                  <a:schemeClr val="tx1"/>
                </a:solidFill>
                <a:latin typeface="Times New Roman" pitchFamily="16" charset="0"/>
              </a:defRPr>
            </a:lvl4pPr>
            <a:lvl5pPr marL="2057400" indent="-228600">
              <a:spcBef>
                <a:spcPct val="20000"/>
              </a:spcBef>
              <a:buChar char="»"/>
              <a:defRPr sz="9600">
                <a:solidFill>
                  <a:schemeClr val="tx1"/>
                </a:solidFill>
                <a:latin typeface="Times New Roman" pitchFamily="16" charset="0"/>
              </a:defRPr>
            </a:lvl5pPr>
            <a:lvl6pPr marL="2514600" indent="-228600" eaLnBrk="0" fontAlgn="base" hangingPunct="0">
              <a:spcBef>
                <a:spcPct val="20000"/>
              </a:spcBef>
              <a:spcAft>
                <a:spcPct val="0"/>
              </a:spcAft>
              <a:buChar char="»"/>
              <a:defRPr sz="9600">
                <a:solidFill>
                  <a:schemeClr val="tx1"/>
                </a:solidFill>
                <a:latin typeface="Times New Roman" pitchFamily="16" charset="0"/>
              </a:defRPr>
            </a:lvl6pPr>
            <a:lvl7pPr marL="2971800" indent="-228600" eaLnBrk="0" fontAlgn="base" hangingPunct="0">
              <a:spcBef>
                <a:spcPct val="20000"/>
              </a:spcBef>
              <a:spcAft>
                <a:spcPct val="0"/>
              </a:spcAft>
              <a:buChar char="»"/>
              <a:defRPr sz="9600">
                <a:solidFill>
                  <a:schemeClr val="tx1"/>
                </a:solidFill>
                <a:latin typeface="Times New Roman" pitchFamily="16" charset="0"/>
              </a:defRPr>
            </a:lvl7pPr>
            <a:lvl8pPr marL="3429000" indent="-228600" eaLnBrk="0" fontAlgn="base" hangingPunct="0">
              <a:spcBef>
                <a:spcPct val="20000"/>
              </a:spcBef>
              <a:spcAft>
                <a:spcPct val="0"/>
              </a:spcAft>
              <a:buChar char="»"/>
              <a:defRPr sz="9600">
                <a:solidFill>
                  <a:schemeClr val="tx1"/>
                </a:solidFill>
                <a:latin typeface="Times New Roman" pitchFamily="16" charset="0"/>
              </a:defRPr>
            </a:lvl8pPr>
            <a:lvl9pPr marL="3886200" indent="-228600" eaLnBrk="0" fontAlgn="base" hangingPunct="0">
              <a:spcBef>
                <a:spcPct val="20000"/>
              </a:spcBef>
              <a:spcAft>
                <a:spcPct val="0"/>
              </a:spcAft>
              <a:buChar char="»"/>
              <a:defRPr sz="9600">
                <a:solidFill>
                  <a:schemeClr val="tx1"/>
                </a:solidFill>
                <a:latin typeface="Times New Roman" pitchFamily="16" charset="0"/>
              </a:defRPr>
            </a:lvl9pPr>
          </a:lstStyle>
          <a:p>
            <a:pPr algn="ctr" eaLnBrk="1" hangingPunct="1">
              <a:spcBef>
                <a:spcPct val="0"/>
              </a:spcBef>
              <a:buFontTx/>
              <a:buNone/>
            </a:pPr>
            <a:r>
              <a:rPr lang="en-US" altLang="en-US" sz="2800" b="1" i="1" dirty="0">
                <a:solidFill>
                  <a:srgbClr val="12124A"/>
                </a:solidFill>
                <a:latin typeface="Arial" charset="0"/>
                <a:cs typeface="Arial" charset="0"/>
              </a:rPr>
              <a:t>Lipid droplet depletion by FASN-inhibition alters the</a:t>
            </a:r>
            <a:br>
              <a:rPr lang="en-US" altLang="en-US" sz="2800" b="1" i="1" dirty="0">
                <a:solidFill>
                  <a:srgbClr val="12124A"/>
                </a:solidFill>
                <a:latin typeface="Arial" charset="0"/>
                <a:cs typeface="Arial" charset="0"/>
              </a:rPr>
            </a:br>
            <a:r>
              <a:rPr lang="en-US" altLang="en-US" sz="2800" b="1" i="1" dirty="0">
                <a:solidFill>
                  <a:srgbClr val="12124A"/>
                </a:solidFill>
                <a:latin typeface="Arial" charset="0"/>
                <a:cs typeface="Arial" charset="0"/>
              </a:rPr>
              <a:t>CLD proteome in MCF10CA1a breast cancer cells, changing protein localization in a way that opposes metastasis.</a:t>
            </a:r>
          </a:p>
        </p:txBody>
      </p:sp>
      <p:sp>
        <p:nvSpPr>
          <p:cNvPr id="87" name="TextBox 86">
            <a:extLst>
              <a:ext uri="{FF2B5EF4-FFF2-40B4-BE49-F238E27FC236}">
                <a16:creationId xmlns:a16="http://schemas.microsoft.com/office/drawing/2014/main" id="{2895DC1B-49BC-DEF7-D14A-D172763E5B96}"/>
              </a:ext>
            </a:extLst>
          </p:cNvPr>
          <p:cNvSpPr txBox="1"/>
          <p:nvPr/>
        </p:nvSpPr>
        <p:spPr>
          <a:xfrm>
            <a:off x="19788562" y="6056518"/>
            <a:ext cx="1319397" cy="677108"/>
          </a:xfrm>
          <a:prstGeom prst="rect">
            <a:avLst/>
          </a:prstGeom>
          <a:noFill/>
        </p:spPr>
        <p:txBody>
          <a:bodyPr wrap="square">
            <a:spAutoFit/>
          </a:bodyPr>
          <a:lstStyle/>
          <a:p>
            <a:pPr algn="ctr"/>
            <a:r>
              <a:rPr lang="en-US" altLang="en-US" sz="1800" dirty="0">
                <a:latin typeface="Arial" charset="0"/>
                <a:cs typeface="Arial" charset="0"/>
              </a:rPr>
              <a:t>nucleus</a:t>
            </a:r>
            <a:br>
              <a:rPr lang="en-US" altLang="en-US" sz="2000" dirty="0">
                <a:latin typeface="Arial" charset="0"/>
                <a:cs typeface="Arial" charset="0"/>
              </a:rPr>
            </a:br>
            <a:endParaRPr lang="en-US" sz="2000" dirty="0"/>
          </a:p>
        </p:txBody>
      </p:sp>
      <p:sp>
        <p:nvSpPr>
          <p:cNvPr id="88" name="TextBox 87">
            <a:extLst>
              <a:ext uri="{FF2B5EF4-FFF2-40B4-BE49-F238E27FC236}">
                <a16:creationId xmlns:a16="http://schemas.microsoft.com/office/drawing/2014/main" id="{7728CD2A-6FDC-DB3A-BF71-0E807FE73A81}"/>
              </a:ext>
            </a:extLst>
          </p:cNvPr>
          <p:cNvSpPr txBox="1"/>
          <p:nvPr/>
        </p:nvSpPr>
        <p:spPr>
          <a:xfrm>
            <a:off x="20229214" y="8486207"/>
            <a:ext cx="1757489" cy="954107"/>
          </a:xfrm>
          <a:prstGeom prst="rect">
            <a:avLst/>
          </a:prstGeom>
          <a:noFill/>
        </p:spPr>
        <p:txBody>
          <a:bodyPr wrap="square">
            <a:spAutoFit/>
          </a:bodyPr>
          <a:lstStyle/>
          <a:p>
            <a:pPr algn="ctr"/>
            <a:r>
              <a:rPr lang="en-US" altLang="en-US" sz="1800" dirty="0" err="1">
                <a:latin typeface="Arial" charset="0"/>
                <a:cs typeface="Arial" charset="0"/>
              </a:rPr>
              <a:t>mito</a:t>
            </a:r>
            <a:r>
              <a:rPr lang="en-US" altLang="en-US" sz="1800" dirty="0">
                <a:latin typeface="Arial" charset="0"/>
                <a:cs typeface="Arial" charset="0"/>
              </a:rPr>
              <a:t>-</a:t>
            </a:r>
            <a:br>
              <a:rPr lang="en-US" altLang="en-US" sz="1800" dirty="0">
                <a:latin typeface="Arial" charset="0"/>
                <a:cs typeface="Arial" charset="0"/>
              </a:rPr>
            </a:br>
            <a:r>
              <a:rPr lang="en-US" altLang="en-US" sz="1800" dirty="0">
                <a:latin typeface="Arial" charset="0"/>
                <a:cs typeface="Arial" charset="0"/>
              </a:rPr>
              <a:t>chondria</a:t>
            </a:r>
            <a:br>
              <a:rPr lang="en-US" altLang="en-US" sz="2000" dirty="0">
                <a:latin typeface="Arial" charset="0"/>
                <a:cs typeface="Arial" charset="0"/>
              </a:rPr>
            </a:br>
            <a:endParaRPr lang="en-US" sz="2000" dirty="0"/>
          </a:p>
        </p:txBody>
      </p:sp>
      <p:grpSp>
        <p:nvGrpSpPr>
          <p:cNvPr id="89" name="Group 88">
            <a:extLst>
              <a:ext uri="{FF2B5EF4-FFF2-40B4-BE49-F238E27FC236}">
                <a16:creationId xmlns:a16="http://schemas.microsoft.com/office/drawing/2014/main" id="{A44C8DEB-6F1D-7037-3B90-76A2A94CD588}"/>
              </a:ext>
            </a:extLst>
          </p:cNvPr>
          <p:cNvGrpSpPr/>
          <p:nvPr/>
        </p:nvGrpSpPr>
        <p:grpSpPr>
          <a:xfrm>
            <a:off x="17832781" y="17624642"/>
            <a:ext cx="11141356" cy="4008580"/>
            <a:chOff x="13402969" y="22801062"/>
            <a:chExt cx="9657746" cy="3276596"/>
          </a:xfrm>
        </p:grpSpPr>
        <p:grpSp>
          <p:nvGrpSpPr>
            <p:cNvPr id="90" name="Group 89">
              <a:extLst>
                <a:ext uri="{FF2B5EF4-FFF2-40B4-BE49-F238E27FC236}">
                  <a16:creationId xmlns:a16="http://schemas.microsoft.com/office/drawing/2014/main" id="{167BC3AD-C2BF-E1BE-2BDA-A5694672CCD0}"/>
                </a:ext>
              </a:extLst>
            </p:cNvPr>
            <p:cNvGrpSpPr/>
            <p:nvPr/>
          </p:nvGrpSpPr>
          <p:grpSpPr>
            <a:xfrm>
              <a:off x="13402969" y="22801062"/>
              <a:ext cx="4842037" cy="3276596"/>
              <a:chOff x="12929158" y="17907001"/>
              <a:chExt cx="5602729" cy="3747764"/>
            </a:xfrm>
          </p:grpSpPr>
          <p:grpSp>
            <p:nvGrpSpPr>
              <p:cNvPr id="99" name="Group 98">
                <a:extLst>
                  <a:ext uri="{FF2B5EF4-FFF2-40B4-BE49-F238E27FC236}">
                    <a16:creationId xmlns:a16="http://schemas.microsoft.com/office/drawing/2014/main" id="{DF8641F5-8AF7-3798-83CE-144DC72FD555}"/>
                  </a:ext>
                </a:extLst>
              </p:cNvPr>
              <p:cNvGrpSpPr/>
              <p:nvPr/>
            </p:nvGrpSpPr>
            <p:grpSpPr>
              <a:xfrm>
                <a:off x="13158028" y="17907001"/>
                <a:ext cx="4942575" cy="3747764"/>
                <a:chOff x="13083594" y="20269200"/>
                <a:chExt cx="4785447" cy="3671564"/>
              </a:xfrm>
            </p:grpSpPr>
            <p:pic>
              <p:nvPicPr>
                <p:cNvPr id="102" name="Picture 101" descr="Diagram&#10;&#10;Description automatically generated">
                  <a:extLst>
                    <a:ext uri="{FF2B5EF4-FFF2-40B4-BE49-F238E27FC236}">
                      <a16:creationId xmlns:a16="http://schemas.microsoft.com/office/drawing/2014/main" id="{16955418-2F23-9366-AF3C-7937F7E81E22}"/>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5372" t="2429" r="26493" b="66828"/>
                <a:stretch/>
              </p:blipFill>
              <p:spPr bwMode="auto">
                <a:xfrm>
                  <a:off x="13210733" y="20713964"/>
                  <a:ext cx="4466213" cy="3226800"/>
                </a:xfrm>
                <a:prstGeom prst="rect">
                  <a:avLst/>
                </a:prstGeom>
                <a:noFill/>
              </p:spPr>
            </p:pic>
            <p:sp>
              <p:nvSpPr>
                <p:cNvPr id="103" name="Rectangle 102">
                  <a:extLst>
                    <a:ext uri="{FF2B5EF4-FFF2-40B4-BE49-F238E27FC236}">
                      <a16:creationId xmlns:a16="http://schemas.microsoft.com/office/drawing/2014/main" id="{8C2104EB-E7E2-8F19-D4CE-24A185855ED5}"/>
                    </a:ext>
                  </a:extLst>
                </p:cNvPr>
                <p:cNvSpPr/>
                <p:nvPr/>
              </p:nvSpPr>
              <p:spPr bwMode="auto">
                <a:xfrm>
                  <a:off x="13868400" y="20269200"/>
                  <a:ext cx="2761183" cy="315202"/>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200" b="1" i="1" dirty="0">
                      <a:solidFill>
                        <a:srgbClr val="000000"/>
                      </a:solidFill>
                      <a:latin typeface="Arial" panose="020B0604020202020204" pitchFamily="34" charset="0"/>
                      <a:cs typeface="Arial" panose="020B0604020202020204" pitchFamily="34" charset="0"/>
                    </a:rPr>
                    <a:t>Whole Cell Lysates</a:t>
                  </a:r>
                  <a:endParaRPr kumimoji="0" lang="en-US" sz="2200" b="1" i="1"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p:txBody>
            </p:sp>
            <p:sp>
              <p:nvSpPr>
                <p:cNvPr id="104" name="Isosceles Triangle 103">
                  <a:extLst>
                    <a:ext uri="{FF2B5EF4-FFF2-40B4-BE49-F238E27FC236}">
                      <a16:creationId xmlns:a16="http://schemas.microsoft.com/office/drawing/2014/main" id="{5CDEAE4A-EBD6-12E7-DBC7-6EABB32E819F}"/>
                    </a:ext>
                  </a:extLst>
                </p:cNvPr>
                <p:cNvSpPr/>
                <p:nvPr/>
              </p:nvSpPr>
              <p:spPr bwMode="auto">
                <a:xfrm rot="17350831">
                  <a:off x="13092142" y="21067793"/>
                  <a:ext cx="495789" cy="512885"/>
                </a:xfrm>
                <a:prstGeom prst="triangle">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5" name="Isosceles Triangle 104">
                  <a:extLst>
                    <a:ext uri="{FF2B5EF4-FFF2-40B4-BE49-F238E27FC236}">
                      <a16:creationId xmlns:a16="http://schemas.microsoft.com/office/drawing/2014/main" id="{1B6C7E77-E300-06DD-1BE9-03CBB3B1509A}"/>
                    </a:ext>
                  </a:extLst>
                </p:cNvPr>
                <p:cNvSpPr/>
                <p:nvPr/>
              </p:nvSpPr>
              <p:spPr bwMode="auto">
                <a:xfrm rot="17780328">
                  <a:off x="16822232" y="20793460"/>
                  <a:ext cx="896800" cy="1196819"/>
                </a:xfrm>
                <a:prstGeom prst="triangle">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100" name="TextBox 99">
                <a:extLst>
                  <a:ext uri="{FF2B5EF4-FFF2-40B4-BE49-F238E27FC236}">
                    <a16:creationId xmlns:a16="http://schemas.microsoft.com/office/drawing/2014/main" id="{E77DF821-18BE-775F-5248-380687049856}"/>
                  </a:ext>
                </a:extLst>
              </p:cNvPr>
              <p:cNvSpPr txBox="1"/>
              <p:nvPr/>
            </p:nvSpPr>
            <p:spPr>
              <a:xfrm>
                <a:off x="12929158" y="19168881"/>
                <a:ext cx="1403987" cy="389913"/>
              </a:xfrm>
              <a:prstGeom prst="rect">
                <a:avLst/>
              </a:prstGeom>
              <a:noFill/>
            </p:spPr>
            <p:txBody>
              <a:bodyPr wrap="square">
                <a:spAutoFit/>
              </a:bodyPr>
              <a:lstStyle/>
              <a:p>
                <a:pPr algn="r"/>
                <a:r>
                  <a:rPr lang="en-US" altLang="en-US" sz="2000" b="1" dirty="0">
                    <a:solidFill>
                      <a:srgbClr val="434E61"/>
                    </a:solidFill>
                    <a:latin typeface="Arial" charset="0"/>
                    <a:cs typeface="Arial" charset="0"/>
                  </a:rPr>
                  <a:t>Vehicle</a:t>
                </a:r>
                <a:endParaRPr lang="en-US" sz="1800" dirty="0">
                  <a:solidFill>
                    <a:srgbClr val="434E61"/>
                  </a:solidFill>
                </a:endParaRPr>
              </a:p>
            </p:txBody>
          </p:sp>
          <p:sp>
            <p:nvSpPr>
              <p:cNvPr id="101" name="TextBox 100">
                <a:extLst>
                  <a:ext uri="{FF2B5EF4-FFF2-40B4-BE49-F238E27FC236}">
                    <a16:creationId xmlns:a16="http://schemas.microsoft.com/office/drawing/2014/main" id="{1CF8A35F-187D-8EBA-49C1-1DB28DA57F62}"/>
                  </a:ext>
                </a:extLst>
              </p:cNvPr>
              <p:cNvSpPr txBox="1"/>
              <p:nvPr/>
            </p:nvSpPr>
            <p:spPr>
              <a:xfrm>
                <a:off x="16895263" y="18865731"/>
                <a:ext cx="1636624" cy="707886"/>
              </a:xfrm>
              <a:prstGeom prst="rect">
                <a:avLst/>
              </a:prstGeom>
              <a:noFill/>
            </p:spPr>
            <p:txBody>
              <a:bodyPr wrap="square">
                <a:spAutoFit/>
              </a:bodyPr>
              <a:lstStyle/>
              <a:p>
                <a:pPr algn="ctr"/>
                <a:r>
                  <a:rPr lang="en-US" altLang="en-US" sz="2000" b="1" dirty="0">
                    <a:solidFill>
                      <a:srgbClr val="928150"/>
                    </a:solidFill>
                    <a:latin typeface="Arial" charset="0"/>
                    <a:cs typeface="Arial" charset="0"/>
                  </a:rPr>
                  <a:t>FASN-Inhibited</a:t>
                </a:r>
                <a:endParaRPr lang="en-US" sz="1800" dirty="0">
                  <a:solidFill>
                    <a:srgbClr val="928150"/>
                  </a:solidFill>
                </a:endParaRPr>
              </a:p>
            </p:txBody>
          </p:sp>
        </p:grpSp>
        <p:grpSp>
          <p:nvGrpSpPr>
            <p:cNvPr id="91" name="Group 90">
              <a:extLst>
                <a:ext uri="{FF2B5EF4-FFF2-40B4-BE49-F238E27FC236}">
                  <a16:creationId xmlns:a16="http://schemas.microsoft.com/office/drawing/2014/main" id="{719D8A35-6AD0-5321-BC37-6B9AA050CF56}"/>
                </a:ext>
              </a:extLst>
            </p:cNvPr>
            <p:cNvGrpSpPr/>
            <p:nvPr/>
          </p:nvGrpSpPr>
          <p:grpSpPr>
            <a:xfrm>
              <a:off x="17882343" y="22828424"/>
              <a:ext cx="5178372" cy="3173584"/>
              <a:chOff x="17029853" y="17919213"/>
              <a:chExt cx="5178372" cy="3173584"/>
            </a:xfrm>
          </p:grpSpPr>
          <p:grpSp>
            <p:nvGrpSpPr>
              <p:cNvPr id="92" name="Group 91">
                <a:extLst>
                  <a:ext uri="{FF2B5EF4-FFF2-40B4-BE49-F238E27FC236}">
                    <a16:creationId xmlns:a16="http://schemas.microsoft.com/office/drawing/2014/main" id="{D4752E8D-02A6-8E76-BED1-2E2AF14312CB}"/>
                  </a:ext>
                </a:extLst>
              </p:cNvPr>
              <p:cNvGrpSpPr/>
              <p:nvPr/>
            </p:nvGrpSpPr>
            <p:grpSpPr>
              <a:xfrm>
                <a:off x="17029853" y="17919213"/>
                <a:ext cx="4530527" cy="3173584"/>
                <a:chOff x="17921290" y="20283691"/>
                <a:chExt cx="5242280" cy="3629938"/>
              </a:xfrm>
            </p:grpSpPr>
            <p:pic>
              <p:nvPicPr>
                <p:cNvPr id="95" name="Picture 94" descr="Diagram&#10;&#10;Description automatically generated">
                  <a:extLst>
                    <a:ext uri="{FF2B5EF4-FFF2-40B4-BE49-F238E27FC236}">
                      <a16:creationId xmlns:a16="http://schemas.microsoft.com/office/drawing/2014/main" id="{452D8299-ED44-98D5-F38F-C54A2E7F25FF}"/>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5447" t="36601" r="30657" b="31489"/>
                <a:stretch/>
              </p:blipFill>
              <p:spPr bwMode="auto">
                <a:xfrm>
                  <a:off x="18961732" y="20650200"/>
                  <a:ext cx="3968552" cy="3263429"/>
                </a:xfrm>
                <a:prstGeom prst="rect">
                  <a:avLst/>
                </a:prstGeom>
                <a:noFill/>
              </p:spPr>
            </p:pic>
            <p:sp>
              <p:nvSpPr>
                <p:cNvPr id="96" name="Rectangle 95">
                  <a:extLst>
                    <a:ext uri="{FF2B5EF4-FFF2-40B4-BE49-F238E27FC236}">
                      <a16:creationId xmlns:a16="http://schemas.microsoft.com/office/drawing/2014/main" id="{AE418C80-97C7-6E23-4A90-CDB50623BE2F}"/>
                    </a:ext>
                  </a:extLst>
                </p:cNvPr>
                <p:cNvSpPr/>
                <p:nvPr/>
              </p:nvSpPr>
              <p:spPr bwMode="auto">
                <a:xfrm>
                  <a:off x="19431000" y="20283691"/>
                  <a:ext cx="2761183" cy="315202"/>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200" b="1" i="1" dirty="0">
                      <a:solidFill>
                        <a:srgbClr val="000000"/>
                      </a:solidFill>
                      <a:latin typeface="Arial" panose="020B0604020202020204" pitchFamily="34" charset="0"/>
                      <a:cs typeface="Arial" panose="020B0604020202020204" pitchFamily="34" charset="0"/>
                    </a:rPr>
                    <a:t>Lipid Droplet Fractions</a:t>
                  </a:r>
                  <a:endParaRPr kumimoji="0" lang="en-US" sz="2200" b="1" i="1"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p:txBody>
            </p:sp>
            <p:sp>
              <p:nvSpPr>
                <p:cNvPr id="97" name="Isosceles Triangle 96">
                  <a:extLst>
                    <a:ext uri="{FF2B5EF4-FFF2-40B4-BE49-F238E27FC236}">
                      <a16:creationId xmlns:a16="http://schemas.microsoft.com/office/drawing/2014/main" id="{A4D08F93-3ECE-0909-D9D9-7DC0BA6C61F3}"/>
                    </a:ext>
                  </a:extLst>
                </p:cNvPr>
                <p:cNvSpPr/>
                <p:nvPr/>
              </p:nvSpPr>
              <p:spPr bwMode="auto">
                <a:xfrm rot="17780328">
                  <a:off x="18071300" y="20883523"/>
                  <a:ext cx="896800" cy="1196819"/>
                </a:xfrm>
                <a:prstGeom prst="triangle">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8" name="Isosceles Triangle 97">
                  <a:extLst>
                    <a:ext uri="{FF2B5EF4-FFF2-40B4-BE49-F238E27FC236}">
                      <a16:creationId xmlns:a16="http://schemas.microsoft.com/office/drawing/2014/main" id="{1F7C40B3-A4C8-9DDA-F879-84B7249FB917}"/>
                    </a:ext>
                  </a:extLst>
                </p:cNvPr>
                <p:cNvSpPr/>
                <p:nvPr/>
              </p:nvSpPr>
              <p:spPr bwMode="auto">
                <a:xfrm rot="17780328">
                  <a:off x="22116761" y="20851549"/>
                  <a:ext cx="896800" cy="1196819"/>
                </a:xfrm>
                <a:prstGeom prst="triangle">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93" name="TextBox 92">
                <a:extLst>
                  <a:ext uri="{FF2B5EF4-FFF2-40B4-BE49-F238E27FC236}">
                    <a16:creationId xmlns:a16="http://schemas.microsoft.com/office/drawing/2014/main" id="{C36874D7-6099-F71E-5EB7-5107401D0A71}"/>
                  </a:ext>
                </a:extLst>
              </p:cNvPr>
              <p:cNvSpPr txBox="1"/>
              <p:nvPr/>
            </p:nvSpPr>
            <p:spPr>
              <a:xfrm>
                <a:off x="18086077" y="19107452"/>
                <a:ext cx="1138894" cy="340894"/>
              </a:xfrm>
              <a:prstGeom prst="rect">
                <a:avLst/>
              </a:prstGeom>
              <a:noFill/>
            </p:spPr>
            <p:txBody>
              <a:bodyPr wrap="square">
                <a:spAutoFit/>
              </a:bodyPr>
              <a:lstStyle/>
              <a:p>
                <a:pPr algn="r"/>
                <a:r>
                  <a:rPr lang="en-US" altLang="en-US" sz="2000" b="1" dirty="0">
                    <a:solidFill>
                      <a:srgbClr val="0152AB"/>
                    </a:solidFill>
                    <a:latin typeface="Arial" charset="0"/>
                    <a:cs typeface="Arial" charset="0"/>
                  </a:rPr>
                  <a:t>Vehicle</a:t>
                </a:r>
                <a:endParaRPr lang="en-US" sz="1800" dirty="0">
                  <a:solidFill>
                    <a:srgbClr val="0152AB"/>
                  </a:solidFill>
                </a:endParaRPr>
              </a:p>
            </p:txBody>
          </p:sp>
          <p:sp>
            <p:nvSpPr>
              <p:cNvPr id="94" name="TextBox 93">
                <a:extLst>
                  <a:ext uri="{FF2B5EF4-FFF2-40B4-BE49-F238E27FC236}">
                    <a16:creationId xmlns:a16="http://schemas.microsoft.com/office/drawing/2014/main" id="{4767C70D-5EB6-00D9-7300-4E2C2D02464E}"/>
                  </a:ext>
                </a:extLst>
              </p:cNvPr>
              <p:cNvSpPr txBox="1"/>
              <p:nvPr/>
            </p:nvSpPr>
            <p:spPr>
              <a:xfrm>
                <a:off x="20509308" y="18811754"/>
                <a:ext cx="1698917" cy="603119"/>
              </a:xfrm>
              <a:prstGeom prst="rect">
                <a:avLst/>
              </a:prstGeom>
              <a:noFill/>
            </p:spPr>
            <p:txBody>
              <a:bodyPr wrap="square">
                <a:spAutoFit/>
              </a:bodyPr>
              <a:lstStyle/>
              <a:p>
                <a:pPr algn="ctr"/>
                <a:r>
                  <a:rPr lang="en-US" altLang="en-US" sz="2000" b="1" dirty="0">
                    <a:solidFill>
                      <a:srgbClr val="C8A200"/>
                    </a:solidFill>
                    <a:latin typeface="Arial" charset="0"/>
                    <a:cs typeface="Arial" charset="0"/>
                  </a:rPr>
                  <a:t>FASN-Inhibited</a:t>
                </a:r>
                <a:endParaRPr lang="en-US" sz="1800" dirty="0">
                  <a:solidFill>
                    <a:srgbClr val="C8A200"/>
                  </a:solidFill>
                </a:endParaRPr>
              </a:p>
            </p:txBody>
          </p:sp>
        </p:grpSp>
      </p:grpSp>
      <p:sp>
        <p:nvSpPr>
          <p:cNvPr id="106" name="Oval 105">
            <a:extLst>
              <a:ext uri="{FF2B5EF4-FFF2-40B4-BE49-F238E27FC236}">
                <a16:creationId xmlns:a16="http://schemas.microsoft.com/office/drawing/2014/main" id="{6B80137E-A792-74AC-5BAD-4E31E321A750}"/>
              </a:ext>
            </a:extLst>
          </p:cNvPr>
          <p:cNvSpPr/>
          <p:nvPr/>
        </p:nvSpPr>
        <p:spPr bwMode="auto">
          <a:xfrm>
            <a:off x="29580840" y="7950917"/>
            <a:ext cx="137160" cy="137160"/>
          </a:xfrm>
          <a:prstGeom prst="ellipse">
            <a:avLst/>
          </a:prstGeom>
          <a:solidFill>
            <a:srgbClr val="2E91FE"/>
          </a:solidFill>
          <a:ln w="9525" cap="flat" cmpd="sng" algn="ctr">
            <a:solidFill>
              <a:srgbClr val="0173F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p:txBody>
      </p:sp>
      <p:sp>
        <p:nvSpPr>
          <p:cNvPr id="111" name="Isosceles Triangle 110">
            <a:extLst>
              <a:ext uri="{FF2B5EF4-FFF2-40B4-BE49-F238E27FC236}">
                <a16:creationId xmlns:a16="http://schemas.microsoft.com/office/drawing/2014/main" id="{CE9412E1-8F8F-6AB3-A4BA-48ABA365C3C5}"/>
              </a:ext>
            </a:extLst>
          </p:cNvPr>
          <p:cNvSpPr/>
          <p:nvPr/>
        </p:nvSpPr>
        <p:spPr bwMode="auto">
          <a:xfrm rot="15698459">
            <a:off x="17987365" y="19135754"/>
            <a:ext cx="386792" cy="196609"/>
          </a:xfrm>
          <a:prstGeom prst="triangle">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551613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 Box 783">
            <a:extLst>
              <a:ext uri="{FF2B5EF4-FFF2-40B4-BE49-F238E27FC236}">
                <a16:creationId xmlns:a16="http://schemas.microsoft.com/office/drawing/2014/main" id="{848C1ED9-F835-CE22-CA8A-D799051FA248}"/>
              </a:ext>
            </a:extLst>
          </p:cNvPr>
          <p:cNvSpPr txBox="1">
            <a:spLocks noChangeArrowheads="1"/>
          </p:cNvSpPr>
          <p:nvPr/>
        </p:nvSpPr>
        <p:spPr bwMode="auto">
          <a:xfrm>
            <a:off x="17607114" y="2457449"/>
            <a:ext cx="10798176" cy="14171717"/>
          </a:xfrm>
          <a:prstGeom prst="rect">
            <a:avLst/>
          </a:prstGeom>
          <a:noFill/>
          <a:ln w="38100">
            <a:solidFill>
              <a:srgbClr val="000000"/>
            </a:solidFill>
            <a:miter lim="800000"/>
            <a:headEnd/>
            <a:tailEnd/>
          </a:ln>
        </p:spPr>
        <p:txBody>
          <a:bodyPr lIns="731028" tIns="731028" rIns="731028" bIns="731028"/>
          <a:lstStyle>
            <a:defPPr>
              <a:defRPr lang="en-US"/>
            </a:defPPr>
            <a:lvl1pPr algn="l" rtl="0" eaLnBrk="0" fontAlgn="base" hangingPunct="0">
              <a:spcBef>
                <a:spcPct val="0"/>
              </a:spcBef>
              <a:spcAft>
                <a:spcPct val="0"/>
              </a:spcAft>
              <a:defRPr sz="2400" kern="1200">
                <a:solidFill>
                  <a:schemeClr val="tx1"/>
                </a:solidFill>
                <a:latin typeface="Times New Roman" pitchFamily="16"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6"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6"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6"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a:lstStyle>
          <a:p>
            <a:pPr algn="just" eaLnBrk="1" hangingPunct="1">
              <a:spcBef>
                <a:spcPct val="50000"/>
              </a:spcBef>
              <a:buFontTx/>
              <a:buNone/>
            </a:pPr>
            <a:endParaRPr lang="en-US" altLang="en-US" sz="2500" dirty="0"/>
          </a:p>
        </p:txBody>
      </p:sp>
      <p:sp>
        <p:nvSpPr>
          <p:cNvPr id="2" name="Text Box 618">
            <a:extLst>
              <a:ext uri="{FF2B5EF4-FFF2-40B4-BE49-F238E27FC236}">
                <a16:creationId xmlns:a16="http://schemas.microsoft.com/office/drawing/2014/main" id="{1F6E2835-3520-1AB4-93D3-C4EDBB3B8625}"/>
              </a:ext>
            </a:extLst>
          </p:cNvPr>
          <p:cNvSpPr txBox="1">
            <a:spLocks noChangeArrowheads="1"/>
          </p:cNvSpPr>
          <p:nvPr/>
        </p:nvSpPr>
        <p:spPr bwMode="auto">
          <a:xfrm>
            <a:off x="6300256" y="2430780"/>
            <a:ext cx="10820400" cy="20345400"/>
          </a:xfrm>
          <a:prstGeom prst="rect">
            <a:avLst/>
          </a:prstGeom>
          <a:solidFill>
            <a:schemeClr val="bg1"/>
          </a:solidFill>
          <a:ln w="38100">
            <a:solidFill>
              <a:schemeClr val="tx1"/>
            </a:solidFill>
            <a:miter lim="800000"/>
            <a:headEnd/>
            <a:tailEnd/>
          </a:ln>
        </p:spPr>
        <p:txBody>
          <a:bodyPr lIns="731028" tIns="731028" rIns="731028" bIns="731028"/>
          <a:lstStyle>
            <a:lvl1pPr defTabSz="917575">
              <a:spcBef>
                <a:spcPct val="20000"/>
              </a:spcBef>
              <a:buChar char="•"/>
              <a:defRPr sz="15600">
                <a:solidFill>
                  <a:schemeClr val="tx1"/>
                </a:solidFill>
                <a:latin typeface="Times New Roman" pitchFamily="16" charset="0"/>
              </a:defRPr>
            </a:lvl1pPr>
            <a:lvl2pPr marL="742950" indent="-285750" defTabSz="917575">
              <a:spcBef>
                <a:spcPct val="20000"/>
              </a:spcBef>
              <a:buChar char="–"/>
              <a:defRPr sz="13600">
                <a:solidFill>
                  <a:schemeClr val="tx1"/>
                </a:solidFill>
                <a:latin typeface="Times New Roman" pitchFamily="16" charset="0"/>
              </a:defRPr>
            </a:lvl2pPr>
            <a:lvl3pPr marL="1143000" indent="-228600" defTabSz="917575">
              <a:spcBef>
                <a:spcPct val="20000"/>
              </a:spcBef>
              <a:buChar char="•"/>
              <a:defRPr sz="11600">
                <a:solidFill>
                  <a:schemeClr val="tx1"/>
                </a:solidFill>
                <a:latin typeface="Times New Roman" pitchFamily="16" charset="0"/>
              </a:defRPr>
            </a:lvl3pPr>
            <a:lvl4pPr marL="1600200" indent="-228600" defTabSz="917575">
              <a:spcBef>
                <a:spcPct val="20000"/>
              </a:spcBef>
              <a:buChar char="–"/>
              <a:defRPr sz="9600">
                <a:solidFill>
                  <a:schemeClr val="tx1"/>
                </a:solidFill>
                <a:latin typeface="Times New Roman" pitchFamily="16" charset="0"/>
              </a:defRPr>
            </a:lvl4pPr>
            <a:lvl5pPr marL="2057400" indent="-228600" defTabSz="917575">
              <a:spcBef>
                <a:spcPct val="20000"/>
              </a:spcBef>
              <a:buChar char="»"/>
              <a:defRPr sz="9600">
                <a:solidFill>
                  <a:schemeClr val="tx1"/>
                </a:solidFill>
                <a:latin typeface="Times New Roman" pitchFamily="16" charset="0"/>
              </a:defRPr>
            </a:lvl5pPr>
            <a:lvl6pPr marL="2514600" indent="-228600" defTabSz="917575" eaLnBrk="0" fontAlgn="base" hangingPunct="0">
              <a:spcBef>
                <a:spcPct val="20000"/>
              </a:spcBef>
              <a:spcAft>
                <a:spcPct val="0"/>
              </a:spcAft>
              <a:buChar char="»"/>
              <a:defRPr sz="9600">
                <a:solidFill>
                  <a:schemeClr val="tx1"/>
                </a:solidFill>
                <a:latin typeface="Times New Roman" pitchFamily="16" charset="0"/>
              </a:defRPr>
            </a:lvl6pPr>
            <a:lvl7pPr marL="2971800" indent="-228600" defTabSz="917575" eaLnBrk="0" fontAlgn="base" hangingPunct="0">
              <a:spcBef>
                <a:spcPct val="20000"/>
              </a:spcBef>
              <a:spcAft>
                <a:spcPct val="0"/>
              </a:spcAft>
              <a:buChar char="»"/>
              <a:defRPr sz="9600">
                <a:solidFill>
                  <a:schemeClr val="tx1"/>
                </a:solidFill>
                <a:latin typeface="Times New Roman" pitchFamily="16" charset="0"/>
              </a:defRPr>
            </a:lvl7pPr>
            <a:lvl8pPr marL="3429000" indent="-228600" defTabSz="917575" eaLnBrk="0" fontAlgn="base" hangingPunct="0">
              <a:spcBef>
                <a:spcPct val="20000"/>
              </a:spcBef>
              <a:spcAft>
                <a:spcPct val="0"/>
              </a:spcAft>
              <a:buChar char="»"/>
              <a:defRPr sz="9600">
                <a:solidFill>
                  <a:schemeClr val="tx1"/>
                </a:solidFill>
                <a:latin typeface="Times New Roman" pitchFamily="16" charset="0"/>
              </a:defRPr>
            </a:lvl8pPr>
            <a:lvl9pPr marL="3886200" indent="-228600" defTabSz="917575" eaLnBrk="0" fontAlgn="base" hangingPunct="0">
              <a:spcBef>
                <a:spcPct val="20000"/>
              </a:spcBef>
              <a:spcAft>
                <a:spcPct val="0"/>
              </a:spcAft>
              <a:buChar char="»"/>
              <a:defRPr sz="9600">
                <a:solidFill>
                  <a:schemeClr val="tx1"/>
                </a:solidFill>
                <a:latin typeface="Times New Roman" pitchFamily="16" charset="0"/>
              </a:defRPr>
            </a:lvl9pPr>
          </a:lstStyle>
          <a:p>
            <a:pPr eaLnBrk="1" hangingPunct="1">
              <a:spcBef>
                <a:spcPct val="0"/>
              </a:spcBef>
              <a:buFontTx/>
              <a:buNone/>
            </a:pPr>
            <a:endParaRPr lang="en-US" altLang="en-US" sz="1800" dirty="0"/>
          </a:p>
        </p:txBody>
      </p:sp>
      <p:sp>
        <p:nvSpPr>
          <p:cNvPr id="3" name="Rectangle 2">
            <a:extLst>
              <a:ext uri="{FF2B5EF4-FFF2-40B4-BE49-F238E27FC236}">
                <a16:creationId xmlns:a16="http://schemas.microsoft.com/office/drawing/2014/main" id="{068E9A55-7C40-5F0D-A60E-587FA3F81CA1}"/>
              </a:ext>
            </a:extLst>
          </p:cNvPr>
          <p:cNvSpPr/>
          <p:nvPr/>
        </p:nvSpPr>
        <p:spPr>
          <a:xfrm>
            <a:off x="12006695" y="9414978"/>
            <a:ext cx="4614236" cy="7223759"/>
          </a:xfrm>
          <a:prstGeom prst="rect">
            <a:avLst/>
          </a:prstGeom>
          <a:solidFill>
            <a:srgbClr val="F2F2F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835">
            <a:extLst>
              <a:ext uri="{FF2B5EF4-FFF2-40B4-BE49-F238E27FC236}">
                <a16:creationId xmlns:a16="http://schemas.microsoft.com/office/drawing/2014/main" id="{7EC41E52-AD04-139C-A11C-22B88BFD782B}"/>
              </a:ext>
            </a:extLst>
          </p:cNvPr>
          <p:cNvSpPr txBox="1">
            <a:spLocks noChangeArrowheads="1"/>
          </p:cNvSpPr>
          <p:nvPr/>
        </p:nvSpPr>
        <p:spPr bwMode="auto">
          <a:xfrm>
            <a:off x="7348640" y="1945105"/>
            <a:ext cx="9144000" cy="822960"/>
          </a:xfrm>
          <a:prstGeom prst="rect">
            <a:avLst/>
          </a:prstGeom>
          <a:solidFill>
            <a:srgbClr val="E6CD9A"/>
          </a:solidFill>
          <a:ln w="38100">
            <a:solidFill>
              <a:schemeClr val="tx1"/>
            </a:solidFill>
            <a:miter lim="800000"/>
            <a:headEnd/>
            <a:tailEnd/>
          </a:ln>
          <a:effectLst/>
        </p:spPr>
        <p:txBody>
          <a:bodyPr lIns="94732" tIns="47363" rIns="94732" bIns="47363" anchor="ctr">
            <a:spAutoFit/>
          </a:bodyPr>
          <a:lstStyle/>
          <a:p>
            <a:pPr algn="ctr" defTabSz="941388">
              <a:defRPr/>
            </a:pPr>
            <a:r>
              <a:rPr lang="en-US" sz="4800" b="1" dirty="0">
                <a:effectLst>
                  <a:outerShdw blurRad="38100" dist="38100" dir="2700000" algn="tl">
                    <a:srgbClr val="C0C0C0"/>
                  </a:outerShdw>
                </a:effectLst>
                <a:latin typeface="Arial" panose="020B0604020202020204" pitchFamily="34" charset="0"/>
                <a:cs typeface="Arial" panose="020B0604020202020204" pitchFamily="34" charset="0"/>
              </a:rPr>
              <a:t>RESULTS</a:t>
            </a:r>
            <a:endParaRPr lang="en-US" sz="5000" b="1"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6" name="Rectangle 62">
            <a:extLst>
              <a:ext uri="{FF2B5EF4-FFF2-40B4-BE49-F238E27FC236}">
                <a16:creationId xmlns:a16="http://schemas.microsoft.com/office/drawing/2014/main" id="{66642DCE-7626-4318-3953-0BD865763BB8}"/>
              </a:ext>
            </a:extLst>
          </p:cNvPr>
          <p:cNvSpPr>
            <a:spLocks noChangeArrowheads="1"/>
          </p:cNvSpPr>
          <p:nvPr/>
        </p:nvSpPr>
        <p:spPr bwMode="auto">
          <a:xfrm rot="10800000" flipV="1">
            <a:off x="6346406" y="2886055"/>
            <a:ext cx="107742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6" charset="0"/>
              </a:defRPr>
            </a:lvl1pPr>
            <a:lvl2pPr marL="742950" indent="-285750">
              <a:defRPr sz="2400">
                <a:solidFill>
                  <a:schemeClr val="tx1"/>
                </a:solidFill>
                <a:latin typeface="Times New Roman" pitchFamily="16" charset="0"/>
              </a:defRPr>
            </a:lvl2pPr>
            <a:lvl3pPr marL="1143000" indent="-228600">
              <a:defRPr sz="2400">
                <a:solidFill>
                  <a:schemeClr val="tx1"/>
                </a:solidFill>
                <a:latin typeface="Times New Roman" pitchFamily="16" charset="0"/>
              </a:defRPr>
            </a:lvl3pPr>
            <a:lvl4pPr marL="1600200" indent="-228600">
              <a:defRPr sz="2400">
                <a:solidFill>
                  <a:schemeClr val="tx1"/>
                </a:solidFill>
                <a:latin typeface="Times New Roman" pitchFamily="16" charset="0"/>
              </a:defRPr>
            </a:lvl4pPr>
            <a:lvl5pPr marL="2057400" indent="-228600">
              <a:defRPr sz="2400">
                <a:solidFill>
                  <a:schemeClr val="tx1"/>
                </a:solidFill>
                <a:latin typeface="Times New Roman" pitchFamily="16" charset="0"/>
              </a:defRPr>
            </a:lvl5pPr>
            <a:lvl6pPr marL="2514600" indent="-228600" eaLnBrk="0" fontAlgn="base" hangingPunct="0">
              <a:spcBef>
                <a:spcPct val="0"/>
              </a:spcBef>
              <a:spcAft>
                <a:spcPct val="0"/>
              </a:spcAft>
              <a:defRPr sz="2400">
                <a:solidFill>
                  <a:schemeClr val="tx1"/>
                </a:solidFill>
                <a:latin typeface="Times New Roman" pitchFamily="16" charset="0"/>
              </a:defRPr>
            </a:lvl6pPr>
            <a:lvl7pPr marL="2971800" indent="-228600" eaLnBrk="0" fontAlgn="base" hangingPunct="0">
              <a:spcBef>
                <a:spcPct val="0"/>
              </a:spcBef>
              <a:spcAft>
                <a:spcPct val="0"/>
              </a:spcAft>
              <a:defRPr sz="2400">
                <a:solidFill>
                  <a:schemeClr val="tx1"/>
                </a:solidFill>
                <a:latin typeface="Times New Roman" pitchFamily="16" charset="0"/>
              </a:defRPr>
            </a:lvl7pPr>
            <a:lvl8pPr marL="3429000" indent="-228600" eaLnBrk="0" fontAlgn="base" hangingPunct="0">
              <a:spcBef>
                <a:spcPct val="0"/>
              </a:spcBef>
              <a:spcAft>
                <a:spcPct val="0"/>
              </a:spcAft>
              <a:defRPr sz="2400">
                <a:solidFill>
                  <a:schemeClr val="tx1"/>
                </a:solidFill>
                <a:latin typeface="Times New Roman" pitchFamily="16" charset="0"/>
              </a:defRPr>
            </a:lvl8pPr>
            <a:lvl9pPr marL="3886200" indent="-228600" eaLnBrk="0" fontAlgn="base" hangingPunct="0">
              <a:spcBef>
                <a:spcPct val="0"/>
              </a:spcBef>
              <a:spcAft>
                <a:spcPct val="0"/>
              </a:spcAft>
              <a:defRPr sz="2400">
                <a:solidFill>
                  <a:schemeClr val="tx1"/>
                </a:solidFill>
                <a:latin typeface="Times New Roman" pitchFamily="16" charset="0"/>
              </a:defRPr>
            </a:lvl9pPr>
          </a:lstStyle>
          <a:p>
            <a:pPr algn="ctr"/>
            <a:r>
              <a:rPr lang="en-US" sz="2800" b="1" dirty="0">
                <a:latin typeface="Arial" panose="020B0604020202020204" pitchFamily="34" charset="0"/>
                <a:cs typeface="Arial" panose="020B0604020202020204" pitchFamily="34" charset="0"/>
              </a:rPr>
              <a:t>Proteins That Become Less Enriched on</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Lipid Droplets Following FASN Inhibition</a:t>
            </a:r>
            <a:endParaRPr lang="en-US" altLang="en-US" sz="2800" dirty="0"/>
          </a:p>
        </p:txBody>
      </p:sp>
      <p:grpSp>
        <p:nvGrpSpPr>
          <p:cNvPr id="7" name="Group 6">
            <a:extLst>
              <a:ext uri="{FF2B5EF4-FFF2-40B4-BE49-F238E27FC236}">
                <a16:creationId xmlns:a16="http://schemas.microsoft.com/office/drawing/2014/main" id="{A9DBADF6-9895-4343-D99C-63E10F8902E8}"/>
              </a:ext>
            </a:extLst>
          </p:cNvPr>
          <p:cNvGrpSpPr/>
          <p:nvPr/>
        </p:nvGrpSpPr>
        <p:grpSpPr>
          <a:xfrm>
            <a:off x="6390847" y="3932355"/>
            <a:ext cx="10653609" cy="3449500"/>
            <a:chOff x="24397433" y="28479294"/>
            <a:chExt cx="10653609" cy="3449500"/>
          </a:xfrm>
        </p:grpSpPr>
        <p:pic>
          <p:nvPicPr>
            <p:cNvPr id="8" name="Picture 7">
              <a:extLst>
                <a:ext uri="{FF2B5EF4-FFF2-40B4-BE49-F238E27FC236}">
                  <a16:creationId xmlns:a16="http://schemas.microsoft.com/office/drawing/2014/main" id="{0BBF8BDA-FDB2-D243-984F-D62EA8A87B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8" t="626" r="1256" b="45051"/>
            <a:stretch/>
          </p:blipFill>
          <p:spPr bwMode="auto">
            <a:xfrm>
              <a:off x="24397433" y="28479294"/>
              <a:ext cx="10653609" cy="3449500"/>
            </a:xfrm>
            <a:prstGeom prst="rect">
              <a:avLst/>
            </a:prstGeom>
            <a:noFill/>
          </p:spPr>
        </p:pic>
        <p:sp>
          <p:nvSpPr>
            <p:cNvPr id="9" name="Rectangle 8">
              <a:extLst>
                <a:ext uri="{FF2B5EF4-FFF2-40B4-BE49-F238E27FC236}">
                  <a16:creationId xmlns:a16="http://schemas.microsoft.com/office/drawing/2014/main" id="{D8564FCE-82F1-6F83-0263-B305CC419E69}"/>
                </a:ext>
              </a:extLst>
            </p:cNvPr>
            <p:cNvSpPr/>
            <p:nvPr/>
          </p:nvSpPr>
          <p:spPr bwMode="auto">
            <a:xfrm>
              <a:off x="24911455" y="28652194"/>
              <a:ext cx="417583" cy="206719"/>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Rectangle 9">
              <a:extLst>
                <a:ext uri="{FF2B5EF4-FFF2-40B4-BE49-F238E27FC236}">
                  <a16:creationId xmlns:a16="http://schemas.microsoft.com/office/drawing/2014/main" id="{165F0D39-981B-F42B-E8C1-FB2F52B796D8}"/>
                </a:ext>
              </a:extLst>
            </p:cNvPr>
            <p:cNvSpPr/>
            <p:nvPr/>
          </p:nvSpPr>
          <p:spPr bwMode="auto">
            <a:xfrm>
              <a:off x="28542553" y="28650176"/>
              <a:ext cx="417583" cy="206719"/>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55ACC9B9-D1BF-1424-A9FF-4A284639C756}"/>
                </a:ext>
              </a:extLst>
            </p:cNvPr>
            <p:cNvSpPr/>
            <p:nvPr/>
          </p:nvSpPr>
          <p:spPr bwMode="auto">
            <a:xfrm>
              <a:off x="32042659" y="28610241"/>
              <a:ext cx="417583" cy="206719"/>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15" name="Rectangle 62">
            <a:extLst>
              <a:ext uri="{FF2B5EF4-FFF2-40B4-BE49-F238E27FC236}">
                <a16:creationId xmlns:a16="http://schemas.microsoft.com/office/drawing/2014/main" id="{884AC740-69F9-7046-5F6D-9F563697432E}"/>
              </a:ext>
            </a:extLst>
          </p:cNvPr>
          <p:cNvSpPr>
            <a:spLocks noChangeArrowheads="1"/>
          </p:cNvSpPr>
          <p:nvPr/>
        </p:nvSpPr>
        <p:spPr bwMode="auto">
          <a:xfrm rot="10800000" flipV="1">
            <a:off x="6376456" y="8260080"/>
            <a:ext cx="106303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6" charset="0"/>
              </a:defRPr>
            </a:lvl1pPr>
            <a:lvl2pPr marL="742950" indent="-285750">
              <a:defRPr sz="2400">
                <a:solidFill>
                  <a:schemeClr val="tx1"/>
                </a:solidFill>
                <a:latin typeface="Times New Roman" pitchFamily="16" charset="0"/>
              </a:defRPr>
            </a:lvl2pPr>
            <a:lvl3pPr marL="1143000" indent="-228600">
              <a:defRPr sz="2400">
                <a:solidFill>
                  <a:schemeClr val="tx1"/>
                </a:solidFill>
                <a:latin typeface="Times New Roman" pitchFamily="16" charset="0"/>
              </a:defRPr>
            </a:lvl3pPr>
            <a:lvl4pPr marL="1600200" indent="-228600">
              <a:defRPr sz="2400">
                <a:solidFill>
                  <a:schemeClr val="tx1"/>
                </a:solidFill>
                <a:latin typeface="Times New Roman" pitchFamily="16" charset="0"/>
              </a:defRPr>
            </a:lvl4pPr>
            <a:lvl5pPr marL="2057400" indent="-228600">
              <a:defRPr sz="2400">
                <a:solidFill>
                  <a:schemeClr val="tx1"/>
                </a:solidFill>
                <a:latin typeface="Times New Roman" pitchFamily="16" charset="0"/>
              </a:defRPr>
            </a:lvl5pPr>
            <a:lvl6pPr marL="2514600" indent="-228600" eaLnBrk="0" fontAlgn="base" hangingPunct="0">
              <a:spcBef>
                <a:spcPct val="0"/>
              </a:spcBef>
              <a:spcAft>
                <a:spcPct val="0"/>
              </a:spcAft>
              <a:defRPr sz="2400">
                <a:solidFill>
                  <a:schemeClr val="tx1"/>
                </a:solidFill>
                <a:latin typeface="Times New Roman" pitchFamily="16" charset="0"/>
              </a:defRPr>
            </a:lvl6pPr>
            <a:lvl7pPr marL="2971800" indent="-228600" eaLnBrk="0" fontAlgn="base" hangingPunct="0">
              <a:spcBef>
                <a:spcPct val="0"/>
              </a:spcBef>
              <a:spcAft>
                <a:spcPct val="0"/>
              </a:spcAft>
              <a:defRPr sz="2400">
                <a:solidFill>
                  <a:schemeClr val="tx1"/>
                </a:solidFill>
                <a:latin typeface="Times New Roman" pitchFamily="16" charset="0"/>
              </a:defRPr>
            </a:lvl7pPr>
            <a:lvl8pPr marL="3429000" indent="-228600" eaLnBrk="0" fontAlgn="base" hangingPunct="0">
              <a:spcBef>
                <a:spcPct val="0"/>
              </a:spcBef>
              <a:spcAft>
                <a:spcPct val="0"/>
              </a:spcAft>
              <a:defRPr sz="2400">
                <a:solidFill>
                  <a:schemeClr val="tx1"/>
                </a:solidFill>
                <a:latin typeface="Times New Roman" pitchFamily="16" charset="0"/>
              </a:defRPr>
            </a:lvl8pPr>
            <a:lvl9pPr marL="3886200" indent="-228600" eaLnBrk="0" fontAlgn="base" hangingPunct="0">
              <a:spcBef>
                <a:spcPct val="0"/>
              </a:spcBef>
              <a:spcAft>
                <a:spcPct val="0"/>
              </a:spcAft>
              <a:defRPr sz="2400">
                <a:solidFill>
                  <a:schemeClr val="tx1"/>
                </a:solidFill>
                <a:latin typeface="Times New Roman" pitchFamily="16" charset="0"/>
              </a:defRPr>
            </a:lvl9pPr>
          </a:lstStyle>
          <a:p>
            <a:pPr algn="ctr"/>
            <a:r>
              <a:rPr lang="en-US" altLang="en-US" sz="2800" b="1" dirty="0">
                <a:latin typeface="Arial" panose="020B0604020202020204" pitchFamily="34" charset="0"/>
                <a:cs typeface="Arial" panose="020B0604020202020204" pitchFamily="34" charset="0"/>
              </a:rPr>
              <a:t>Ferroptosis-Related Proteins are Less Abundant on LDs</a:t>
            </a:r>
            <a:br>
              <a:rPr lang="en-US" altLang="en-US" sz="2800" b="1" dirty="0">
                <a:latin typeface="Arial" panose="020B0604020202020204" pitchFamily="34" charset="0"/>
                <a:cs typeface="Arial" panose="020B0604020202020204" pitchFamily="34" charset="0"/>
              </a:rPr>
            </a:br>
            <a:r>
              <a:rPr lang="en-US" altLang="en-US" sz="2800" b="1" dirty="0">
                <a:latin typeface="Arial" panose="020B0604020202020204" pitchFamily="34" charset="0"/>
                <a:cs typeface="Arial" panose="020B0604020202020204" pitchFamily="34" charset="0"/>
              </a:rPr>
              <a:t>of FASN-Inhibited Cells Compared to Vehicle-Treated Cells</a:t>
            </a:r>
          </a:p>
        </p:txBody>
      </p:sp>
      <p:sp>
        <p:nvSpPr>
          <p:cNvPr id="33" name="Rectangle 32">
            <a:extLst>
              <a:ext uri="{FF2B5EF4-FFF2-40B4-BE49-F238E27FC236}">
                <a16:creationId xmlns:a16="http://schemas.microsoft.com/office/drawing/2014/main" id="{E1619011-9E83-93E4-8AD4-0EEDE91FA37A}"/>
              </a:ext>
            </a:extLst>
          </p:cNvPr>
          <p:cNvSpPr/>
          <p:nvPr/>
        </p:nvSpPr>
        <p:spPr bwMode="auto">
          <a:xfrm>
            <a:off x="7290856" y="4105255"/>
            <a:ext cx="2057400" cy="276813"/>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Vehicle</a:t>
            </a:r>
            <a:endParaRPr kumimoji="0" 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FAD5C4C6-A72A-BF8A-20E5-5D08AEA1CA9E}"/>
              </a:ext>
            </a:extLst>
          </p:cNvPr>
          <p:cNvSpPr/>
          <p:nvPr/>
        </p:nvSpPr>
        <p:spPr bwMode="auto">
          <a:xfrm>
            <a:off x="11009845" y="4068189"/>
            <a:ext cx="2057400" cy="276813"/>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FASN-Inhibited</a:t>
            </a:r>
            <a:endParaRPr kumimoji="0" 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4B48F959-71A7-BD76-40B9-1B09C5430C52}"/>
              </a:ext>
            </a:extLst>
          </p:cNvPr>
          <p:cNvSpPr/>
          <p:nvPr/>
        </p:nvSpPr>
        <p:spPr bwMode="auto">
          <a:xfrm>
            <a:off x="14473910" y="4051759"/>
            <a:ext cx="2057400" cy="255894"/>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solidFill>
                  <a:schemeClr val="tx1"/>
                </a:solidFill>
                <a:effectLst/>
                <a:latin typeface="Arial" panose="020B0604020202020204" pitchFamily="34" charset="0"/>
                <a:cs typeface="Arial" panose="020B0604020202020204" pitchFamily="34" charset="0"/>
              </a:rPr>
              <a:t>Zoomed in of overlay</a:t>
            </a:r>
            <a:endParaRPr kumimoji="0" lang="en-US" sz="240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3A67BF39-7C82-FF64-2BC1-EAE2D9BB9BF7}"/>
              </a:ext>
            </a:extLst>
          </p:cNvPr>
          <p:cNvSpPr/>
          <p:nvPr/>
        </p:nvSpPr>
        <p:spPr bwMode="auto">
          <a:xfrm>
            <a:off x="6757456" y="7564167"/>
            <a:ext cx="2057400" cy="276813"/>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solidFill>
                  <a:schemeClr val="tx1"/>
                </a:solidFill>
                <a:effectLst/>
                <a:latin typeface="Arial" panose="020B0604020202020204" pitchFamily="34" charset="0"/>
                <a:cs typeface="Arial" panose="020B0604020202020204" pitchFamily="34" charset="0"/>
              </a:rPr>
              <a:t>=  proteins more enriched in vehicle LD fraction than WCL</a:t>
            </a:r>
          </a:p>
        </p:txBody>
      </p:sp>
      <p:sp>
        <p:nvSpPr>
          <p:cNvPr id="37" name="Oval 36">
            <a:extLst>
              <a:ext uri="{FF2B5EF4-FFF2-40B4-BE49-F238E27FC236}">
                <a16:creationId xmlns:a16="http://schemas.microsoft.com/office/drawing/2014/main" id="{B0F5F682-6B96-6DF6-640C-2020FF938675}"/>
              </a:ext>
            </a:extLst>
          </p:cNvPr>
          <p:cNvSpPr/>
          <p:nvPr/>
        </p:nvSpPr>
        <p:spPr bwMode="auto">
          <a:xfrm>
            <a:off x="6616550" y="7656483"/>
            <a:ext cx="137160" cy="137160"/>
          </a:xfrm>
          <a:prstGeom prst="ellipse">
            <a:avLst/>
          </a:prstGeom>
          <a:solidFill>
            <a:srgbClr val="2E91FE"/>
          </a:solidFill>
          <a:ln w="9525" cap="flat" cmpd="sng" algn="ctr">
            <a:solidFill>
              <a:srgbClr val="0173F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p:txBody>
      </p:sp>
      <p:sp>
        <p:nvSpPr>
          <p:cNvPr id="38" name="Rectangle 37">
            <a:extLst>
              <a:ext uri="{FF2B5EF4-FFF2-40B4-BE49-F238E27FC236}">
                <a16:creationId xmlns:a16="http://schemas.microsoft.com/office/drawing/2014/main" id="{4D51C480-7604-DC2B-B105-2560132B97BB}"/>
              </a:ext>
            </a:extLst>
          </p:cNvPr>
          <p:cNvSpPr/>
          <p:nvPr/>
        </p:nvSpPr>
        <p:spPr bwMode="auto">
          <a:xfrm>
            <a:off x="11877247" y="7536180"/>
            <a:ext cx="2057400" cy="276813"/>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solidFill>
                  <a:schemeClr val="tx1"/>
                </a:solidFill>
                <a:effectLst/>
                <a:latin typeface="Arial" panose="020B0604020202020204" pitchFamily="34" charset="0"/>
                <a:cs typeface="Arial" panose="020B0604020202020204" pitchFamily="34" charset="0"/>
              </a:rPr>
              <a:t>=  proteins more enriched in vehicle LD fraction than WCL that</a:t>
            </a:r>
            <a:br>
              <a:rPr kumimoji="0" lang="en-US" sz="1400" i="1"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sz="1400" i="1" u="none" strike="noStrike" cap="none" normalizeH="0" baseline="0" dirty="0">
                <a:ln>
                  <a:noFill/>
                </a:ln>
                <a:solidFill>
                  <a:schemeClr val="tx1"/>
                </a:solidFill>
                <a:effectLst/>
                <a:latin typeface="Arial" panose="020B0604020202020204" pitchFamily="34" charset="0"/>
                <a:cs typeface="Arial" panose="020B0604020202020204" pitchFamily="34" charset="0"/>
              </a:rPr>
              <a:t>    are less enriched in FASN-inhibited LD fraction than WCL</a:t>
            </a:r>
            <a:endParaRPr kumimoji="0" lang="en-US" sz="280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9" name="Oval 38">
            <a:extLst>
              <a:ext uri="{FF2B5EF4-FFF2-40B4-BE49-F238E27FC236}">
                <a16:creationId xmlns:a16="http://schemas.microsoft.com/office/drawing/2014/main" id="{5E3927C0-E08E-D6CC-F792-A4E54C5E1FE0}"/>
              </a:ext>
            </a:extLst>
          </p:cNvPr>
          <p:cNvSpPr/>
          <p:nvPr/>
        </p:nvSpPr>
        <p:spPr bwMode="auto">
          <a:xfrm>
            <a:off x="11729267" y="7612380"/>
            <a:ext cx="137160" cy="137160"/>
          </a:xfrm>
          <a:prstGeom prst="ellipse">
            <a:avLst/>
          </a:prstGeom>
          <a:solidFill>
            <a:srgbClr val="16D436"/>
          </a:solidFill>
          <a:ln w="9525" cap="flat" cmpd="sng" algn="ctr">
            <a:solidFill>
              <a:srgbClr val="0EBE3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aphicFrame>
        <p:nvGraphicFramePr>
          <p:cNvPr id="40" name="Table 39">
            <a:extLst>
              <a:ext uri="{FF2B5EF4-FFF2-40B4-BE49-F238E27FC236}">
                <a16:creationId xmlns:a16="http://schemas.microsoft.com/office/drawing/2014/main" id="{9F7B651A-26FD-D304-8762-C302D2DAB5CF}"/>
              </a:ext>
            </a:extLst>
          </p:cNvPr>
          <p:cNvGraphicFramePr>
            <a:graphicFrameLocks noGrp="1"/>
          </p:cNvGraphicFramePr>
          <p:nvPr>
            <p:extLst>
              <p:ext uri="{D42A27DB-BD31-4B8C-83A1-F6EECF244321}">
                <p14:modId xmlns:p14="http://schemas.microsoft.com/office/powerpoint/2010/main" val="3386880778"/>
              </p:ext>
            </p:extLst>
          </p:nvPr>
        </p:nvGraphicFramePr>
        <p:xfrm>
          <a:off x="6800850" y="9418320"/>
          <a:ext cx="5105423" cy="7223760"/>
        </p:xfrm>
        <a:graphic>
          <a:graphicData uri="http://schemas.openxmlformats.org/drawingml/2006/table">
            <a:tbl>
              <a:tblPr/>
              <a:tblGrid>
                <a:gridCol w="1524318">
                  <a:extLst>
                    <a:ext uri="{9D8B030D-6E8A-4147-A177-3AD203B41FA5}">
                      <a16:colId xmlns:a16="http://schemas.microsoft.com/office/drawing/2014/main" val="259119572"/>
                    </a:ext>
                  </a:extLst>
                </a:gridCol>
                <a:gridCol w="1752305">
                  <a:extLst>
                    <a:ext uri="{9D8B030D-6E8A-4147-A177-3AD203B41FA5}">
                      <a16:colId xmlns:a16="http://schemas.microsoft.com/office/drawing/2014/main" val="79933413"/>
                    </a:ext>
                  </a:extLst>
                </a:gridCol>
                <a:gridCol w="1828800">
                  <a:extLst>
                    <a:ext uri="{9D8B030D-6E8A-4147-A177-3AD203B41FA5}">
                      <a16:colId xmlns:a16="http://schemas.microsoft.com/office/drawing/2014/main" val="183778423"/>
                    </a:ext>
                  </a:extLst>
                </a:gridCol>
              </a:tblGrid>
              <a:tr h="238125">
                <a:tc>
                  <a:txBody>
                    <a:bodyPr/>
                    <a:lstStyle/>
                    <a:p>
                      <a:pPr algn="ctr" fontAlgn="base"/>
                      <a:r>
                        <a:rPr lang="en-US" sz="1400" b="1" i="1" u="none" strike="noStrike" dirty="0">
                          <a:solidFill>
                            <a:srgbClr val="FFFFFF"/>
                          </a:solidFill>
                          <a:effectLst/>
                          <a:latin typeface="Arial" panose="020B0604020202020204" pitchFamily="34" charset="0"/>
                        </a:rPr>
                        <a:t>Pro-ferroptotic</a:t>
                      </a:r>
                      <a:r>
                        <a:rPr lang="en-US" sz="1400" b="0" i="0" dirty="0">
                          <a:solidFill>
                            <a:srgbClr val="FFFFFF"/>
                          </a:solidFill>
                          <a:effectLst/>
                          <a:latin typeface="Arial" panose="020B0604020202020204" pitchFamily="34" charset="0"/>
                        </a:rPr>
                        <a:t>​</a:t>
                      </a:r>
                      <a:endParaRPr lang="en-US" b="0" i="0" dirty="0">
                        <a:solidFill>
                          <a:srgbClr val="000000"/>
                        </a:solidFill>
                        <a:effectLst/>
                      </a:endParaRPr>
                    </a:p>
                  </a:txBody>
                  <a:tcPr anchor="ctr">
                    <a:lnL w="12700" cap="flat" cmpd="sng" algn="ctr">
                      <a:solidFill>
                        <a:schemeClr val="tx1"/>
                      </a:solidFill>
                      <a:prstDash val="solid"/>
                      <a:round/>
                      <a:headEnd type="none" w="med" len="med"/>
                      <a:tailEnd type="none" w="med" len="med"/>
                    </a:lnL>
                    <a:lnR w="1143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8E0000"/>
                    </a:solidFill>
                  </a:tcPr>
                </a:tc>
                <a:tc>
                  <a:txBody>
                    <a:bodyPr/>
                    <a:lstStyle/>
                    <a:p>
                      <a:pPr algn="ctr" fontAlgn="base"/>
                      <a:r>
                        <a:rPr lang="en-US" sz="1200" b="1" i="0" u="none" strike="noStrike" dirty="0">
                          <a:solidFill>
                            <a:srgbClr val="FFFFFF"/>
                          </a:solidFill>
                          <a:effectLst/>
                          <a:latin typeface="Arial" panose="020B0604020202020204" pitchFamily="34" charset="0"/>
                        </a:rPr>
                        <a:t>t-test result</a:t>
                      </a:r>
                      <a:br>
                        <a:rPr lang="en-US" sz="1200" b="1" i="0" u="none" strike="noStrike" dirty="0">
                          <a:solidFill>
                            <a:srgbClr val="FFFFFF"/>
                          </a:solidFill>
                          <a:effectLst/>
                          <a:latin typeface="Arial" panose="020B0604020202020204" pitchFamily="34" charset="0"/>
                        </a:rPr>
                      </a:br>
                      <a:r>
                        <a:rPr lang="en-US" sz="1200" b="1" i="0" u="none" strike="noStrike" dirty="0">
                          <a:solidFill>
                            <a:srgbClr val="FFFFFF"/>
                          </a:solidFill>
                          <a:effectLst/>
                          <a:latin typeface="Arial" panose="020B0604020202020204" pitchFamily="34" charset="0"/>
                        </a:rPr>
                        <a:t>between LFQ on LD</a:t>
                      </a:r>
                      <a:endParaRPr lang="en-US" b="0" i="0" dirty="0">
                        <a:solidFill>
                          <a:srgbClr val="000000"/>
                        </a:solidFill>
                        <a:effectLst/>
                      </a:endParaRPr>
                    </a:p>
                  </a:txBody>
                  <a:tcPr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8E0000"/>
                    </a:solidFill>
                  </a:tcPr>
                </a:tc>
                <a:tc>
                  <a:txBody>
                    <a:bodyPr/>
                    <a:lstStyle/>
                    <a:p>
                      <a:pPr algn="ctr" fontAlgn="base"/>
                      <a:r>
                        <a:rPr lang="en-US" sz="1200" b="1" i="0" u="none" strike="noStrike" dirty="0">
                          <a:solidFill>
                            <a:srgbClr val="FFFFFF"/>
                          </a:solidFill>
                          <a:effectLst/>
                          <a:latin typeface="Arial" panose="020B0604020202020204" pitchFamily="34" charset="0"/>
                        </a:rPr>
                        <a:t>t-test result</a:t>
                      </a:r>
                      <a:br>
                        <a:rPr lang="en-US" sz="1200" b="1" i="0" u="none" strike="noStrike" dirty="0">
                          <a:solidFill>
                            <a:srgbClr val="FFFFFF"/>
                          </a:solidFill>
                          <a:effectLst/>
                          <a:latin typeface="Arial" panose="020B0604020202020204" pitchFamily="34" charset="0"/>
                        </a:rPr>
                      </a:br>
                      <a:r>
                        <a:rPr lang="en-US" sz="1200" b="1" i="0" u="none" strike="noStrike" dirty="0">
                          <a:solidFill>
                            <a:srgbClr val="FFFFFF"/>
                          </a:solidFill>
                          <a:effectLst/>
                          <a:latin typeface="Arial" panose="020B0604020202020204" pitchFamily="34" charset="0"/>
                        </a:rPr>
                        <a:t>between LFQ in WCL</a:t>
                      </a:r>
                      <a:r>
                        <a:rPr lang="en-US" sz="1200" b="0" i="0" dirty="0">
                          <a:solidFill>
                            <a:srgbClr val="FFFFFF"/>
                          </a:solidFill>
                          <a:effectLst/>
                          <a:latin typeface="Arial" panose="020B0604020202020204" pitchFamily="34" charset="0"/>
                        </a:rPr>
                        <a:t>​</a:t>
                      </a:r>
                      <a:endParaRPr lang="en-US" b="0" i="0" dirty="0">
                        <a:solidFill>
                          <a:srgbClr val="000000"/>
                        </a:solidFill>
                        <a:effectLst/>
                      </a:endParaRPr>
                    </a:p>
                  </a:txBody>
                  <a:tcPr anchor="ctr">
                    <a:lnL w="1143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8E0000"/>
                    </a:solidFill>
                  </a:tcPr>
                </a:tc>
                <a:extLst>
                  <a:ext uri="{0D108BD9-81ED-4DB2-BD59-A6C34878D82A}">
                    <a16:rowId xmlns:a16="http://schemas.microsoft.com/office/drawing/2014/main" val="3434796726"/>
                  </a:ext>
                </a:extLst>
              </a:tr>
              <a:tr h="238125">
                <a:tc>
                  <a:txBody>
                    <a:bodyPr/>
                    <a:lstStyle/>
                    <a:p>
                      <a:pPr algn="ctr" fontAlgn="base"/>
                      <a:r>
                        <a:rPr lang="en-US" sz="1200" b="1" i="0" u="none" strike="noStrike" dirty="0">
                          <a:solidFill>
                            <a:srgbClr val="8E0000"/>
                          </a:solidFill>
                          <a:effectLst/>
                          <a:latin typeface="Arial" panose="020B0604020202020204" pitchFamily="34" charset="0"/>
                        </a:rPr>
                        <a:t>ACSL4</a:t>
                      </a:r>
                      <a:r>
                        <a:rPr lang="en-US" sz="1200" b="0" i="0" dirty="0">
                          <a:solidFill>
                            <a:srgbClr val="8E0000"/>
                          </a:solidFill>
                          <a:effectLst/>
                          <a:latin typeface="Arial" panose="020B0604020202020204" pitchFamily="34" charset="0"/>
                        </a:rPr>
                        <a:t>​</a:t>
                      </a:r>
                      <a:endParaRPr lang="en-US" b="0" i="0" dirty="0">
                        <a:solidFill>
                          <a:srgbClr val="000000"/>
                        </a:solidFill>
                        <a:effectLst/>
                      </a:endParaRPr>
                    </a:p>
                  </a:txBody>
                  <a:tcPr anchor="ctr">
                    <a:lnL w="12700" cap="flat" cmpd="sng" algn="ctr">
                      <a:solidFill>
                        <a:schemeClr val="tx1"/>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200" b="0" i="0" u="none" strike="noStrike" dirty="0">
                          <a:solidFill>
                            <a:srgbClr val="000000"/>
                          </a:solidFill>
                          <a:effectLst/>
                          <a:latin typeface="Arial" panose="020B0604020202020204" pitchFamily="34" charset="0"/>
                        </a:rPr>
                        <a:t>higher in vehicle</a:t>
                      </a:r>
                      <a:r>
                        <a:rPr lang="en-US" sz="12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FFF2CC"/>
                    </a:solidFill>
                  </a:tcPr>
                </a:tc>
                <a:tc>
                  <a:txBody>
                    <a:bodyPr/>
                    <a:lstStyle/>
                    <a:p>
                      <a:pPr algn="ctr" fontAlgn="base"/>
                      <a:r>
                        <a:rPr lang="en-US" sz="1200" b="0" i="0" u="none" strike="noStrike">
                          <a:solidFill>
                            <a:srgbClr val="000000"/>
                          </a:solidFill>
                          <a:effectLst/>
                          <a:latin typeface="Arial" panose="020B0604020202020204" pitchFamily="34" charset="0"/>
                        </a:rPr>
                        <a:t>same</a:t>
                      </a:r>
                      <a:r>
                        <a:rPr lang="en-US" sz="1200" b="0" i="0">
                          <a:solidFill>
                            <a:srgbClr val="000000"/>
                          </a:solidFill>
                          <a:effectLst/>
                          <a:latin typeface="Arial" panose="020B0604020202020204" pitchFamily="34" charset="0"/>
                        </a:rPr>
                        <a:t>​</a:t>
                      </a:r>
                      <a:endParaRPr lang="en-US" b="0" i="0">
                        <a:solidFill>
                          <a:srgbClr val="000000"/>
                        </a:solidFill>
                        <a:effectLst/>
                      </a:endParaRPr>
                    </a:p>
                  </a:txBody>
                  <a:tcPr anchor="ctr">
                    <a:lnL w="1143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26686949"/>
                  </a:ext>
                </a:extLst>
              </a:tr>
              <a:tr h="238125">
                <a:tc>
                  <a:txBody>
                    <a:bodyPr/>
                    <a:lstStyle/>
                    <a:p>
                      <a:pPr algn="ctr" fontAlgn="base"/>
                      <a:r>
                        <a:rPr lang="en-US" sz="1200" b="1" i="0" u="none" strike="noStrike">
                          <a:solidFill>
                            <a:srgbClr val="8E0000"/>
                          </a:solidFill>
                          <a:effectLst/>
                          <a:latin typeface="Arial" panose="020B0604020202020204" pitchFamily="34" charset="0"/>
                        </a:rPr>
                        <a:t>ACSL1</a:t>
                      </a:r>
                      <a:r>
                        <a:rPr lang="en-US" sz="1200" b="0" i="0">
                          <a:solidFill>
                            <a:srgbClr val="8E0000"/>
                          </a:solidFill>
                          <a:effectLst/>
                          <a:latin typeface="Arial" panose="020B0604020202020204" pitchFamily="34" charset="0"/>
                        </a:rPr>
                        <a:t>​</a:t>
                      </a:r>
                      <a:endParaRPr lang="en-US" b="0" i="0">
                        <a:solidFill>
                          <a:srgbClr val="000000"/>
                        </a:solidFill>
                        <a:effectLst/>
                      </a:endParaRPr>
                    </a:p>
                  </a:txBody>
                  <a:tcPr anchor="ctr">
                    <a:lnL w="12700" cap="flat" cmpd="sng" algn="ctr">
                      <a:solidFill>
                        <a:schemeClr val="tx1"/>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tcPr>
                </a:tc>
                <a:tc>
                  <a:txBody>
                    <a:bodyPr/>
                    <a:lstStyle/>
                    <a:p>
                      <a:pPr algn="ctr" fontAlgn="base"/>
                      <a:r>
                        <a:rPr lang="en-US" sz="1200" b="0" i="0" u="none" strike="noStrike" dirty="0">
                          <a:solidFill>
                            <a:srgbClr val="000000"/>
                          </a:solidFill>
                          <a:effectLst/>
                          <a:latin typeface="Arial" panose="020B0604020202020204" pitchFamily="34" charset="0"/>
                        </a:rPr>
                        <a:t>higher in vehicle</a:t>
                      </a:r>
                      <a:r>
                        <a:rPr lang="en-US" sz="12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FFF2CC"/>
                    </a:solidFill>
                  </a:tcPr>
                </a:tc>
                <a:tc>
                  <a:txBody>
                    <a:bodyPr/>
                    <a:lstStyle/>
                    <a:p>
                      <a:pPr algn="ctr" fontAlgn="base"/>
                      <a:r>
                        <a:rPr lang="en-US" sz="1200" b="0" i="0" u="none" strike="noStrike">
                          <a:solidFill>
                            <a:srgbClr val="000000"/>
                          </a:solidFill>
                          <a:effectLst/>
                          <a:latin typeface="Arial" panose="020B0604020202020204" pitchFamily="34" charset="0"/>
                        </a:rPr>
                        <a:t>same</a:t>
                      </a:r>
                      <a:r>
                        <a:rPr lang="en-US" sz="1200" b="0" i="0">
                          <a:solidFill>
                            <a:srgbClr val="000000"/>
                          </a:solidFill>
                          <a:effectLst/>
                          <a:latin typeface="Arial" panose="020B0604020202020204" pitchFamily="34" charset="0"/>
                        </a:rPr>
                        <a:t>​</a:t>
                      </a:r>
                      <a:endParaRPr lang="en-US" b="0" i="0">
                        <a:solidFill>
                          <a:srgbClr val="000000"/>
                        </a:solidFill>
                        <a:effectLst/>
                      </a:endParaRPr>
                    </a:p>
                  </a:txBody>
                  <a:tcPr anchor="ctr">
                    <a:lnL w="1143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165816965"/>
                  </a:ext>
                </a:extLst>
              </a:tr>
              <a:tr h="238125">
                <a:tc>
                  <a:txBody>
                    <a:bodyPr/>
                    <a:lstStyle/>
                    <a:p>
                      <a:pPr algn="ctr" fontAlgn="base"/>
                      <a:r>
                        <a:rPr lang="en-US" sz="1200" b="1" i="0" u="none" strike="noStrike" dirty="0">
                          <a:solidFill>
                            <a:srgbClr val="8E0000"/>
                          </a:solidFill>
                          <a:effectLst/>
                          <a:latin typeface="Arial" panose="020B0604020202020204" pitchFamily="34" charset="0"/>
                        </a:rPr>
                        <a:t>STEAP3</a:t>
                      </a:r>
                      <a:r>
                        <a:rPr lang="en-US" sz="1200" b="0" i="0" dirty="0">
                          <a:solidFill>
                            <a:srgbClr val="8E0000"/>
                          </a:solidFill>
                          <a:effectLst/>
                          <a:latin typeface="Arial" panose="020B0604020202020204" pitchFamily="34" charset="0"/>
                        </a:rPr>
                        <a:t>​</a:t>
                      </a:r>
                      <a:endParaRPr lang="en-US" b="0" i="0" dirty="0">
                        <a:solidFill>
                          <a:srgbClr val="000000"/>
                        </a:solidFill>
                        <a:effectLst/>
                      </a:endParaRPr>
                    </a:p>
                  </a:txBody>
                  <a:tcPr anchor="ctr">
                    <a:lnL w="12700" cap="flat" cmpd="sng" algn="ctr">
                      <a:solidFill>
                        <a:schemeClr val="tx1"/>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tcPr>
                </a:tc>
                <a:tc>
                  <a:txBody>
                    <a:bodyPr/>
                    <a:lstStyle/>
                    <a:p>
                      <a:pPr algn="ctr" fontAlgn="base"/>
                      <a:r>
                        <a:rPr lang="en-US" sz="1200" b="1" i="0" u="none" strike="noStrike" dirty="0">
                          <a:solidFill>
                            <a:srgbClr val="000000"/>
                          </a:solidFill>
                          <a:effectLst/>
                          <a:latin typeface="Arial" panose="020B0604020202020204" pitchFamily="34" charset="0"/>
                        </a:rPr>
                        <a:t>only in vehicle</a:t>
                      </a:r>
                      <a:r>
                        <a:rPr lang="en-US" sz="12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FFF2CC"/>
                    </a:solidFill>
                  </a:tcPr>
                </a:tc>
                <a:tc>
                  <a:txBody>
                    <a:bodyPr/>
                    <a:lstStyle/>
                    <a:p>
                      <a:pPr algn="ctr" fontAlgn="base"/>
                      <a:r>
                        <a:rPr lang="en-US" sz="1200" b="0" i="0" u="none" strike="noStrike">
                          <a:solidFill>
                            <a:srgbClr val="000000"/>
                          </a:solidFill>
                          <a:effectLst/>
                          <a:latin typeface="Arial" panose="020B0604020202020204" pitchFamily="34" charset="0"/>
                        </a:rPr>
                        <a:t>same</a:t>
                      </a:r>
                      <a:r>
                        <a:rPr lang="en-US" sz="1200" b="0" i="0">
                          <a:solidFill>
                            <a:srgbClr val="000000"/>
                          </a:solidFill>
                          <a:effectLst/>
                          <a:latin typeface="Arial" panose="020B0604020202020204" pitchFamily="34" charset="0"/>
                        </a:rPr>
                        <a:t>​</a:t>
                      </a:r>
                      <a:endParaRPr lang="en-US" b="0" i="0">
                        <a:solidFill>
                          <a:srgbClr val="000000"/>
                        </a:solidFill>
                        <a:effectLst/>
                      </a:endParaRPr>
                    </a:p>
                  </a:txBody>
                  <a:tcPr anchor="ctr">
                    <a:lnL w="1143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967258055"/>
                  </a:ext>
                </a:extLst>
              </a:tr>
              <a:tr h="268605">
                <a:tc>
                  <a:txBody>
                    <a:bodyPr/>
                    <a:lstStyle/>
                    <a:p>
                      <a:pPr algn="ctr" fontAlgn="base"/>
                      <a:r>
                        <a:rPr lang="en-US" sz="1200" b="1" i="0" u="none" strike="noStrike" dirty="0">
                          <a:solidFill>
                            <a:srgbClr val="8E0000"/>
                          </a:solidFill>
                          <a:effectLst/>
                          <a:latin typeface="Arial" panose="020B0604020202020204" pitchFamily="34" charset="0"/>
                        </a:rPr>
                        <a:t>FAR1</a:t>
                      </a:r>
                      <a:r>
                        <a:rPr lang="en-US" sz="1200" b="0" i="0" dirty="0">
                          <a:solidFill>
                            <a:srgbClr val="8E0000"/>
                          </a:solidFill>
                          <a:effectLst/>
                          <a:latin typeface="Arial" panose="020B0604020202020204" pitchFamily="34" charset="0"/>
                        </a:rPr>
                        <a:t>​</a:t>
                      </a:r>
                      <a:endParaRPr lang="en-US" b="0" i="0" dirty="0">
                        <a:solidFill>
                          <a:srgbClr val="000000"/>
                        </a:solidFill>
                        <a:effectLst/>
                      </a:endParaRPr>
                    </a:p>
                  </a:txBody>
                  <a:tcPr anchor="ctr">
                    <a:lnL w="12700" cap="flat" cmpd="sng" algn="ctr">
                      <a:solidFill>
                        <a:schemeClr val="tx1"/>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tcPr>
                </a:tc>
                <a:tc>
                  <a:txBody>
                    <a:bodyPr/>
                    <a:lstStyle/>
                    <a:p>
                      <a:pPr algn="ctr" fontAlgn="base"/>
                      <a:r>
                        <a:rPr lang="en-US" sz="1200" b="0" i="0" u="none" strike="noStrike" dirty="0">
                          <a:solidFill>
                            <a:srgbClr val="000000"/>
                          </a:solidFill>
                          <a:effectLst/>
                          <a:latin typeface="Arial" panose="020B0604020202020204" pitchFamily="34" charset="0"/>
                        </a:rPr>
                        <a:t>higher in vehicle</a:t>
                      </a:r>
                      <a:r>
                        <a:rPr lang="en-US" sz="12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FFF2CC"/>
                    </a:solidFill>
                  </a:tcPr>
                </a:tc>
                <a:tc>
                  <a:txBody>
                    <a:bodyPr/>
                    <a:lstStyle/>
                    <a:p>
                      <a:pPr algn="ctr" fontAlgn="base"/>
                      <a:r>
                        <a:rPr lang="en-US" sz="1200" b="0" i="0" u="none" strike="noStrike" dirty="0">
                          <a:solidFill>
                            <a:srgbClr val="000000"/>
                          </a:solidFill>
                          <a:effectLst/>
                          <a:latin typeface="Arial" panose="020B0604020202020204" pitchFamily="34" charset="0"/>
                        </a:rPr>
                        <a:t>same</a:t>
                      </a:r>
                      <a:r>
                        <a:rPr lang="en-US" sz="12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1143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520790865"/>
                  </a:ext>
                </a:extLst>
              </a:tr>
              <a:tr h="238125">
                <a:tc>
                  <a:txBody>
                    <a:bodyPr/>
                    <a:lstStyle/>
                    <a:p>
                      <a:pPr algn="ctr" fontAlgn="base"/>
                      <a:r>
                        <a:rPr lang="en-US" sz="1200" b="1" i="0" u="none" strike="noStrike">
                          <a:solidFill>
                            <a:srgbClr val="8E0000"/>
                          </a:solidFill>
                          <a:effectLst/>
                          <a:latin typeface="Arial" panose="020B0604020202020204" pitchFamily="34" charset="0"/>
                        </a:rPr>
                        <a:t>POR</a:t>
                      </a:r>
                      <a:r>
                        <a:rPr lang="en-US" sz="1200" b="0" i="0">
                          <a:solidFill>
                            <a:srgbClr val="8E0000"/>
                          </a:solidFill>
                          <a:effectLst/>
                          <a:latin typeface="Arial" panose="020B0604020202020204" pitchFamily="34" charset="0"/>
                        </a:rPr>
                        <a:t>​</a:t>
                      </a:r>
                      <a:endParaRPr lang="en-US" b="0" i="0">
                        <a:solidFill>
                          <a:srgbClr val="000000"/>
                        </a:solidFill>
                        <a:effectLst/>
                      </a:endParaRPr>
                    </a:p>
                  </a:txBody>
                  <a:tcPr anchor="ctr">
                    <a:lnL w="12700" cap="flat" cmpd="sng" algn="ctr">
                      <a:solidFill>
                        <a:schemeClr val="tx1"/>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tcPr>
                </a:tc>
                <a:tc>
                  <a:txBody>
                    <a:bodyPr/>
                    <a:lstStyle/>
                    <a:p>
                      <a:pPr algn="ctr" fontAlgn="base"/>
                      <a:r>
                        <a:rPr lang="en-US" sz="1200" b="0" i="0" u="none" strike="noStrike" dirty="0">
                          <a:solidFill>
                            <a:srgbClr val="000000"/>
                          </a:solidFill>
                          <a:effectLst/>
                          <a:latin typeface="Arial" panose="020B0604020202020204" pitchFamily="34" charset="0"/>
                        </a:rPr>
                        <a:t>higher in vehicle</a:t>
                      </a:r>
                      <a:r>
                        <a:rPr lang="en-US" sz="12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FFF2CC"/>
                    </a:solidFill>
                  </a:tcPr>
                </a:tc>
                <a:tc>
                  <a:txBody>
                    <a:bodyPr/>
                    <a:lstStyle/>
                    <a:p>
                      <a:pPr algn="ctr" fontAlgn="base"/>
                      <a:r>
                        <a:rPr lang="en-US" sz="1200" b="0" i="0" u="none" strike="noStrike" dirty="0">
                          <a:solidFill>
                            <a:srgbClr val="000000"/>
                          </a:solidFill>
                          <a:effectLst/>
                          <a:latin typeface="Arial" panose="020B0604020202020204" pitchFamily="34" charset="0"/>
                        </a:rPr>
                        <a:t>same</a:t>
                      </a:r>
                      <a:r>
                        <a:rPr lang="en-US" sz="12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1143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339855137"/>
                  </a:ext>
                </a:extLst>
              </a:tr>
              <a:tr h="238125">
                <a:tc>
                  <a:txBody>
                    <a:bodyPr/>
                    <a:lstStyle/>
                    <a:p>
                      <a:pPr algn="ctr" fontAlgn="base"/>
                      <a:r>
                        <a:rPr lang="en-US" sz="1200" b="1" i="0" u="none" strike="noStrike">
                          <a:solidFill>
                            <a:srgbClr val="8E0000"/>
                          </a:solidFill>
                          <a:effectLst/>
                          <a:latin typeface="Arial" panose="020B0604020202020204" pitchFamily="34" charset="0"/>
                        </a:rPr>
                        <a:t>TFRC</a:t>
                      </a:r>
                      <a:r>
                        <a:rPr lang="en-US" sz="1200" b="0" i="0">
                          <a:solidFill>
                            <a:srgbClr val="8E0000"/>
                          </a:solidFill>
                          <a:effectLst/>
                          <a:latin typeface="Arial" panose="020B0604020202020204" pitchFamily="34" charset="0"/>
                        </a:rPr>
                        <a:t>​</a:t>
                      </a:r>
                      <a:endParaRPr lang="en-US" b="0" i="0">
                        <a:solidFill>
                          <a:srgbClr val="000000"/>
                        </a:solidFill>
                        <a:effectLst/>
                      </a:endParaRPr>
                    </a:p>
                  </a:txBody>
                  <a:tcPr anchor="ctr">
                    <a:lnL w="12700" cap="flat" cmpd="sng" algn="ctr">
                      <a:solidFill>
                        <a:schemeClr val="tx1"/>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tcPr>
                </a:tc>
                <a:tc>
                  <a:txBody>
                    <a:bodyPr/>
                    <a:lstStyle/>
                    <a:p>
                      <a:pPr algn="ctr" fontAlgn="base"/>
                      <a:r>
                        <a:rPr lang="en-US" sz="1200" b="0" i="0" u="none" strike="noStrike" dirty="0">
                          <a:solidFill>
                            <a:srgbClr val="000000"/>
                          </a:solidFill>
                          <a:effectLst/>
                          <a:latin typeface="Arial" panose="020B0604020202020204" pitchFamily="34" charset="0"/>
                        </a:rPr>
                        <a:t>higher in vehicle</a:t>
                      </a:r>
                      <a:r>
                        <a:rPr lang="en-US" sz="12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FFF2CC"/>
                    </a:solidFill>
                  </a:tcPr>
                </a:tc>
                <a:tc>
                  <a:txBody>
                    <a:bodyPr/>
                    <a:lstStyle/>
                    <a:p>
                      <a:pPr algn="ctr" fontAlgn="base"/>
                      <a:r>
                        <a:rPr lang="en-US" sz="1200" b="0" i="0" u="none" strike="noStrike">
                          <a:solidFill>
                            <a:srgbClr val="000000"/>
                          </a:solidFill>
                          <a:effectLst/>
                          <a:latin typeface="Arial" panose="020B0604020202020204" pitchFamily="34" charset="0"/>
                        </a:rPr>
                        <a:t>same</a:t>
                      </a:r>
                      <a:r>
                        <a:rPr lang="en-US" sz="1200" b="0" i="0">
                          <a:solidFill>
                            <a:srgbClr val="000000"/>
                          </a:solidFill>
                          <a:effectLst/>
                          <a:latin typeface="Arial" panose="020B0604020202020204" pitchFamily="34" charset="0"/>
                        </a:rPr>
                        <a:t>​</a:t>
                      </a:r>
                      <a:endParaRPr lang="en-US" b="0" i="0">
                        <a:solidFill>
                          <a:srgbClr val="000000"/>
                        </a:solidFill>
                        <a:effectLst/>
                      </a:endParaRPr>
                    </a:p>
                  </a:txBody>
                  <a:tcPr anchor="ctr">
                    <a:lnL w="1143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696247616"/>
                  </a:ext>
                </a:extLst>
              </a:tr>
              <a:tr h="238125">
                <a:tc>
                  <a:txBody>
                    <a:bodyPr/>
                    <a:lstStyle/>
                    <a:p>
                      <a:pPr algn="ctr" fontAlgn="base"/>
                      <a:r>
                        <a:rPr lang="en-US" sz="1200" b="1" i="0" u="none" strike="noStrike">
                          <a:solidFill>
                            <a:srgbClr val="8E0000"/>
                          </a:solidFill>
                          <a:effectLst/>
                          <a:latin typeface="Arial" panose="020B0604020202020204" pitchFamily="34" charset="0"/>
                        </a:rPr>
                        <a:t>CARS2</a:t>
                      </a:r>
                      <a:r>
                        <a:rPr lang="en-US" sz="1200" b="0" i="0">
                          <a:solidFill>
                            <a:srgbClr val="8E0000"/>
                          </a:solidFill>
                          <a:effectLst/>
                          <a:latin typeface="Arial" panose="020B0604020202020204" pitchFamily="34" charset="0"/>
                        </a:rPr>
                        <a:t>​</a:t>
                      </a:r>
                      <a:endParaRPr lang="en-US" b="0" i="0">
                        <a:solidFill>
                          <a:srgbClr val="000000"/>
                        </a:solidFill>
                        <a:effectLst/>
                      </a:endParaRPr>
                    </a:p>
                  </a:txBody>
                  <a:tcPr anchor="ctr">
                    <a:lnL w="12700" cap="flat" cmpd="sng" algn="ctr">
                      <a:solidFill>
                        <a:schemeClr val="tx1"/>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tcPr>
                </a:tc>
                <a:tc>
                  <a:txBody>
                    <a:bodyPr/>
                    <a:lstStyle/>
                    <a:p>
                      <a:pPr algn="ctr" fontAlgn="base"/>
                      <a:r>
                        <a:rPr lang="en-US" sz="1200" b="0" i="0" u="none" strike="noStrike" dirty="0">
                          <a:solidFill>
                            <a:srgbClr val="000000"/>
                          </a:solidFill>
                          <a:effectLst/>
                          <a:latin typeface="Arial" panose="020B0604020202020204" pitchFamily="34" charset="0"/>
                        </a:rPr>
                        <a:t>not present</a:t>
                      </a:r>
                      <a:r>
                        <a:rPr lang="en-US" sz="12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DAE3F3"/>
                    </a:solidFill>
                  </a:tcPr>
                </a:tc>
                <a:tc>
                  <a:txBody>
                    <a:bodyPr/>
                    <a:lstStyle/>
                    <a:p>
                      <a:pPr algn="ctr" fontAlgn="base"/>
                      <a:r>
                        <a:rPr lang="en-US" sz="1200" b="0" i="0" u="none" strike="noStrike" dirty="0">
                          <a:solidFill>
                            <a:srgbClr val="000000"/>
                          </a:solidFill>
                          <a:effectLst/>
                          <a:latin typeface="Arial" panose="020B0604020202020204" pitchFamily="34" charset="0"/>
                        </a:rPr>
                        <a:t>higher in FASN</a:t>
                      </a:r>
                      <a:r>
                        <a:rPr lang="en-US" sz="1200" b="0" i="0" dirty="0">
                          <a:solidFill>
                            <a:srgbClr val="000000"/>
                          </a:solidFill>
                          <a:effectLst/>
                          <a:latin typeface="Arial" panose="020B0604020202020204" pitchFamily="34" charset="0"/>
                        </a:rPr>
                        <a:t>​-inhibited</a:t>
                      </a:r>
                      <a:endParaRPr lang="en-US" b="0" i="0" dirty="0">
                        <a:solidFill>
                          <a:srgbClr val="000000"/>
                        </a:solidFill>
                        <a:effectLst/>
                      </a:endParaRPr>
                    </a:p>
                  </a:txBody>
                  <a:tcPr anchor="ctr">
                    <a:lnL w="1143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337647705"/>
                  </a:ext>
                </a:extLst>
              </a:tr>
              <a:tr h="0">
                <a:tc>
                  <a:txBody>
                    <a:bodyPr/>
                    <a:lstStyle/>
                    <a:p>
                      <a:pPr algn="ctr" fontAlgn="base"/>
                      <a:r>
                        <a:rPr lang="en-US" sz="1400" b="1" i="1" u="none" strike="noStrike" dirty="0">
                          <a:solidFill>
                            <a:srgbClr val="FFFFFF"/>
                          </a:solidFill>
                          <a:effectLst/>
                          <a:latin typeface="Arial" panose="020B0604020202020204" pitchFamily="34" charset="0"/>
                        </a:rPr>
                        <a:t>Anti-ferroptotic</a:t>
                      </a:r>
                      <a:r>
                        <a:rPr lang="en-US" sz="1400" b="0" i="0" dirty="0">
                          <a:solidFill>
                            <a:srgbClr val="FFFFFF"/>
                          </a:solidFill>
                          <a:effectLst/>
                          <a:latin typeface="Arial" panose="020B0604020202020204" pitchFamily="34" charset="0"/>
                        </a:rPr>
                        <a:t>​</a:t>
                      </a:r>
                      <a:endParaRPr lang="en-US" b="0" i="0" dirty="0">
                        <a:solidFill>
                          <a:srgbClr val="000000"/>
                        </a:solidFill>
                        <a:effectLst/>
                      </a:endParaRPr>
                    </a:p>
                  </a:txBody>
                  <a:tcPr anchor="ctr">
                    <a:lnL w="12700" cap="flat" cmpd="sng" algn="ctr">
                      <a:solidFill>
                        <a:schemeClr val="tx1"/>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548235"/>
                    </a:solidFill>
                  </a:tcPr>
                </a:tc>
                <a:tc>
                  <a:txBody>
                    <a:bodyPr/>
                    <a:lstStyle/>
                    <a:p>
                      <a:pPr algn="ctr" fontAlgn="base"/>
                      <a:r>
                        <a:rPr lang="en-US" sz="1200" b="1" i="0" u="none" strike="noStrike" dirty="0">
                          <a:solidFill>
                            <a:srgbClr val="FFFFFF"/>
                          </a:solidFill>
                          <a:effectLst/>
                          <a:latin typeface="Arial" panose="020B0604020202020204" pitchFamily="34" charset="0"/>
                        </a:rPr>
                        <a:t>t-test result</a:t>
                      </a:r>
                      <a:br>
                        <a:rPr lang="en-US" sz="1200" b="1" i="0" u="none" strike="noStrike" dirty="0">
                          <a:solidFill>
                            <a:srgbClr val="FFFFFF"/>
                          </a:solidFill>
                          <a:effectLst/>
                          <a:latin typeface="Arial" panose="020B0604020202020204" pitchFamily="34" charset="0"/>
                        </a:rPr>
                      </a:br>
                      <a:r>
                        <a:rPr lang="en-US" sz="1200" b="1" i="0" u="none" strike="noStrike" dirty="0">
                          <a:solidFill>
                            <a:srgbClr val="FFFFFF"/>
                          </a:solidFill>
                          <a:effectLst/>
                          <a:latin typeface="Arial" panose="020B0604020202020204" pitchFamily="34" charset="0"/>
                        </a:rPr>
                        <a:t>between LFQ on LD</a:t>
                      </a:r>
                      <a:r>
                        <a:rPr lang="en-US" sz="1200" b="0" i="0" dirty="0">
                          <a:solidFill>
                            <a:srgbClr val="FFFFFF"/>
                          </a:solidFill>
                          <a:effectLst/>
                          <a:latin typeface="Arial" panose="020B0604020202020204" pitchFamily="34" charset="0"/>
                        </a:rPr>
                        <a:t>​</a:t>
                      </a:r>
                      <a:endParaRPr lang="en-US" b="0" i="0" dirty="0">
                        <a:solidFill>
                          <a:srgbClr val="000000"/>
                        </a:solidFill>
                        <a:effectLst/>
                      </a:endParaRPr>
                    </a:p>
                  </a:txBody>
                  <a:tcPr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548235"/>
                    </a:solidFill>
                  </a:tcPr>
                </a:tc>
                <a:tc>
                  <a:txBody>
                    <a:bodyPr/>
                    <a:lstStyle/>
                    <a:p>
                      <a:pPr algn="ctr" fontAlgn="base"/>
                      <a:r>
                        <a:rPr lang="en-US" sz="1200" b="1" i="0" u="none" strike="noStrike" dirty="0">
                          <a:solidFill>
                            <a:srgbClr val="FFFFFF"/>
                          </a:solidFill>
                          <a:effectLst/>
                          <a:latin typeface="Arial" panose="020B0604020202020204" pitchFamily="34" charset="0"/>
                        </a:rPr>
                        <a:t>t-test result</a:t>
                      </a:r>
                      <a:br>
                        <a:rPr lang="en-US" sz="1200" b="1" i="0" u="none" strike="noStrike" dirty="0">
                          <a:solidFill>
                            <a:srgbClr val="FFFFFF"/>
                          </a:solidFill>
                          <a:effectLst/>
                          <a:latin typeface="Arial" panose="020B0604020202020204" pitchFamily="34" charset="0"/>
                        </a:rPr>
                      </a:br>
                      <a:r>
                        <a:rPr lang="en-US" sz="1200" b="1" i="0" u="none" strike="noStrike" dirty="0">
                          <a:solidFill>
                            <a:srgbClr val="FFFFFF"/>
                          </a:solidFill>
                          <a:effectLst/>
                          <a:latin typeface="Arial" panose="020B0604020202020204" pitchFamily="34" charset="0"/>
                        </a:rPr>
                        <a:t>between LFQ in WCL</a:t>
                      </a:r>
                      <a:r>
                        <a:rPr lang="en-US" sz="1200" b="0" i="0" dirty="0">
                          <a:solidFill>
                            <a:srgbClr val="FFFFFF"/>
                          </a:solidFill>
                          <a:effectLst/>
                          <a:latin typeface="Arial" panose="020B0604020202020204" pitchFamily="34" charset="0"/>
                        </a:rPr>
                        <a:t>​</a:t>
                      </a:r>
                      <a:endParaRPr lang="en-US" b="0" i="0" dirty="0">
                        <a:solidFill>
                          <a:srgbClr val="000000"/>
                        </a:solidFill>
                        <a:effectLst/>
                      </a:endParaRPr>
                    </a:p>
                  </a:txBody>
                  <a:tcPr anchor="ctr">
                    <a:lnL w="1143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2831065376"/>
                  </a:ext>
                </a:extLst>
              </a:tr>
              <a:tr h="238125">
                <a:tc>
                  <a:txBody>
                    <a:bodyPr/>
                    <a:lstStyle/>
                    <a:p>
                      <a:pPr algn="ctr" fontAlgn="base"/>
                      <a:r>
                        <a:rPr lang="en-US" sz="1200" b="1" i="0" u="none" strike="noStrike">
                          <a:solidFill>
                            <a:srgbClr val="548235"/>
                          </a:solidFill>
                          <a:effectLst/>
                          <a:latin typeface="Arial" panose="020B0604020202020204" pitchFamily="34" charset="0"/>
                        </a:rPr>
                        <a:t>SLC3A2 </a:t>
                      </a:r>
                      <a:r>
                        <a:rPr lang="en-US" sz="1000" b="0" i="1" u="none" strike="noStrike">
                          <a:solidFill>
                            <a:srgbClr val="548235"/>
                          </a:solidFill>
                          <a:effectLst/>
                          <a:latin typeface="Arial" panose="020B0604020202020204" pitchFamily="34" charset="0"/>
                        </a:rPr>
                        <a:t>(system x</a:t>
                      </a:r>
                      <a:r>
                        <a:rPr lang="en-US" sz="650" b="0" i="1" u="none" strike="noStrike" baseline="-25000">
                          <a:solidFill>
                            <a:srgbClr val="548235"/>
                          </a:solidFill>
                          <a:effectLst/>
                          <a:latin typeface="Arial" panose="020B0604020202020204" pitchFamily="34" charset="0"/>
                        </a:rPr>
                        <a:t>c</a:t>
                      </a:r>
                      <a:r>
                        <a:rPr lang="en-US" sz="650" b="0" i="1" u="none" strike="noStrike" baseline="30000">
                          <a:solidFill>
                            <a:srgbClr val="548235"/>
                          </a:solidFill>
                          <a:effectLst/>
                          <a:latin typeface="Arial" panose="020B0604020202020204" pitchFamily="34" charset="0"/>
                        </a:rPr>
                        <a:t>-</a:t>
                      </a:r>
                      <a:r>
                        <a:rPr lang="en-US" sz="1000" b="0" i="1" u="none" strike="noStrike">
                          <a:solidFill>
                            <a:srgbClr val="548235"/>
                          </a:solidFill>
                          <a:effectLst/>
                          <a:latin typeface="Arial" panose="020B0604020202020204" pitchFamily="34" charset="0"/>
                        </a:rPr>
                        <a:t>)</a:t>
                      </a:r>
                      <a:r>
                        <a:rPr lang="en-US" sz="1000" b="0" i="0">
                          <a:solidFill>
                            <a:srgbClr val="548235"/>
                          </a:solidFill>
                          <a:effectLst/>
                          <a:latin typeface="Arial" panose="020B0604020202020204" pitchFamily="34" charset="0"/>
                        </a:rPr>
                        <a:t>​</a:t>
                      </a:r>
                      <a:endParaRPr lang="en-US" b="0" i="0">
                        <a:solidFill>
                          <a:srgbClr val="000000"/>
                        </a:solidFill>
                        <a:effectLst/>
                      </a:endParaRPr>
                    </a:p>
                  </a:txBody>
                  <a:tcPr anchor="ctr">
                    <a:lnL w="12700" cap="flat" cmpd="sng" algn="ctr">
                      <a:solidFill>
                        <a:schemeClr val="tx1"/>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tcPr>
                </a:tc>
                <a:tc>
                  <a:txBody>
                    <a:bodyPr/>
                    <a:lstStyle/>
                    <a:p>
                      <a:pPr algn="ctr" fontAlgn="base"/>
                      <a:r>
                        <a:rPr lang="en-US" sz="1200" b="0" i="0" u="none" strike="noStrike">
                          <a:solidFill>
                            <a:srgbClr val="000000"/>
                          </a:solidFill>
                          <a:effectLst/>
                          <a:latin typeface="Arial" panose="020B0604020202020204" pitchFamily="34" charset="0"/>
                        </a:rPr>
                        <a:t>same</a:t>
                      </a:r>
                      <a:r>
                        <a:rPr lang="en-US" sz="1200" b="0" i="0">
                          <a:solidFill>
                            <a:srgbClr val="000000"/>
                          </a:solidFill>
                          <a:effectLst/>
                          <a:latin typeface="Arial" panose="020B0604020202020204" pitchFamily="34" charset="0"/>
                        </a:rPr>
                        <a:t>​</a:t>
                      </a:r>
                      <a:endParaRPr lang="en-US" b="0" i="0">
                        <a:solidFill>
                          <a:srgbClr val="000000"/>
                        </a:solidFill>
                        <a:effectLst/>
                      </a:endParaRPr>
                    </a:p>
                  </a:txBody>
                  <a:tcPr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E7E6E6"/>
                    </a:solidFill>
                  </a:tcPr>
                </a:tc>
                <a:tc>
                  <a:txBody>
                    <a:bodyPr/>
                    <a:lstStyle/>
                    <a:p>
                      <a:pPr algn="ctr" fontAlgn="base"/>
                      <a:r>
                        <a:rPr lang="en-US" sz="1200" b="0" i="0" u="none" strike="noStrike">
                          <a:solidFill>
                            <a:srgbClr val="000000"/>
                          </a:solidFill>
                          <a:effectLst/>
                          <a:latin typeface="Arial" panose="020B0604020202020204" pitchFamily="34" charset="0"/>
                        </a:rPr>
                        <a:t>same</a:t>
                      </a:r>
                      <a:r>
                        <a:rPr lang="en-US" sz="1200" b="0" i="0">
                          <a:solidFill>
                            <a:srgbClr val="000000"/>
                          </a:solidFill>
                          <a:effectLst/>
                          <a:latin typeface="Arial" panose="020B0604020202020204" pitchFamily="34" charset="0"/>
                        </a:rPr>
                        <a:t>​</a:t>
                      </a:r>
                      <a:endParaRPr lang="en-US" b="0" i="0">
                        <a:solidFill>
                          <a:srgbClr val="000000"/>
                        </a:solidFill>
                        <a:effectLst/>
                      </a:endParaRPr>
                    </a:p>
                  </a:txBody>
                  <a:tcPr anchor="ctr">
                    <a:lnL w="1143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954209872"/>
                  </a:ext>
                </a:extLst>
              </a:tr>
              <a:tr h="238125">
                <a:tc>
                  <a:txBody>
                    <a:bodyPr/>
                    <a:lstStyle/>
                    <a:p>
                      <a:pPr algn="ctr" fontAlgn="base"/>
                      <a:r>
                        <a:rPr lang="en-US" sz="1200" b="1" i="0" u="none" strike="noStrike" dirty="0">
                          <a:solidFill>
                            <a:srgbClr val="548235"/>
                          </a:solidFill>
                          <a:effectLst/>
                          <a:latin typeface="Arial" panose="020B0604020202020204" pitchFamily="34" charset="0"/>
                        </a:rPr>
                        <a:t>GPX4</a:t>
                      </a:r>
                      <a:r>
                        <a:rPr lang="en-US" sz="1200" b="0" i="0" dirty="0">
                          <a:solidFill>
                            <a:srgbClr val="548235"/>
                          </a:solidFill>
                          <a:effectLst/>
                          <a:highlight>
                            <a:srgbClr val="FFFF00"/>
                          </a:highlight>
                          <a:latin typeface="Arial" panose="020B0604020202020204" pitchFamily="34" charset="0"/>
                        </a:rPr>
                        <a:t>​</a:t>
                      </a:r>
                      <a:endParaRPr lang="en-US" b="0" i="0" dirty="0">
                        <a:solidFill>
                          <a:srgbClr val="000000"/>
                        </a:solidFill>
                        <a:effectLst/>
                        <a:highlight>
                          <a:srgbClr val="FFFF00"/>
                        </a:highlight>
                      </a:endParaRPr>
                    </a:p>
                  </a:txBody>
                  <a:tcPr anchor="ctr">
                    <a:lnL w="12700" cap="flat" cmpd="sng" algn="ctr">
                      <a:solidFill>
                        <a:schemeClr val="tx1"/>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tcPr>
                </a:tc>
                <a:tc>
                  <a:txBody>
                    <a:bodyPr/>
                    <a:lstStyle/>
                    <a:p>
                      <a:pPr algn="ctr" fontAlgn="base"/>
                      <a:r>
                        <a:rPr lang="en-US" sz="1200" b="1" i="0" u="none" strike="noStrike" dirty="0">
                          <a:solidFill>
                            <a:srgbClr val="000000"/>
                          </a:solidFill>
                          <a:effectLst/>
                          <a:latin typeface="Arial" panose="020B0604020202020204" pitchFamily="34" charset="0"/>
                        </a:rPr>
                        <a:t>only in vehicle</a:t>
                      </a:r>
                      <a:r>
                        <a:rPr lang="en-US" sz="12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FFF2CC"/>
                    </a:solidFill>
                  </a:tcPr>
                </a:tc>
                <a:tc>
                  <a:txBody>
                    <a:bodyPr/>
                    <a:lstStyle/>
                    <a:p>
                      <a:pPr algn="ctr" fontAlgn="base"/>
                      <a:r>
                        <a:rPr lang="en-US" sz="1200" b="1" i="0" u="none" strike="noStrike" dirty="0">
                          <a:solidFill>
                            <a:srgbClr val="000000"/>
                          </a:solidFill>
                          <a:effectLst/>
                          <a:latin typeface="Arial" panose="020B0604020202020204" pitchFamily="34" charset="0"/>
                        </a:rPr>
                        <a:t>only in vehicle</a:t>
                      </a:r>
                      <a:r>
                        <a:rPr lang="en-US" sz="12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1143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516140115"/>
                  </a:ext>
                </a:extLst>
              </a:tr>
              <a:tr h="238125">
                <a:tc>
                  <a:txBody>
                    <a:bodyPr/>
                    <a:lstStyle/>
                    <a:p>
                      <a:pPr algn="ctr" fontAlgn="base"/>
                      <a:r>
                        <a:rPr lang="en-US" sz="1200" b="1" i="0" u="none" strike="noStrike">
                          <a:solidFill>
                            <a:srgbClr val="548235"/>
                          </a:solidFill>
                          <a:effectLst/>
                          <a:latin typeface="Arial" panose="020B0604020202020204" pitchFamily="34" charset="0"/>
                        </a:rPr>
                        <a:t>AIFM2 </a:t>
                      </a:r>
                      <a:r>
                        <a:rPr lang="en-US" sz="1000" b="0" i="1" u="none" strike="noStrike">
                          <a:solidFill>
                            <a:srgbClr val="548235"/>
                          </a:solidFill>
                          <a:effectLst/>
                          <a:latin typeface="Arial" panose="020B0604020202020204" pitchFamily="34" charset="0"/>
                        </a:rPr>
                        <a:t>(FSP1)</a:t>
                      </a:r>
                      <a:r>
                        <a:rPr lang="en-US" sz="1000" b="0" i="0">
                          <a:solidFill>
                            <a:srgbClr val="548235"/>
                          </a:solidFill>
                          <a:effectLst/>
                          <a:latin typeface="Arial" panose="020B0604020202020204" pitchFamily="34" charset="0"/>
                        </a:rPr>
                        <a:t>​</a:t>
                      </a:r>
                      <a:endParaRPr lang="en-US" b="0" i="0">
                        <a:solidFill>
                          <a:srgbClr val="000000"/>
                        </a:solidFill>
                        <a:effectLst/>
                      </a:endParaRPr>
                    </a:p>
                  </a:txBody>
                  <a:tcPr anchor="ctr">
                    <a:lnL w="12700" cap="flat" cmpd="sng" algn="ctr">
                      <a:solidFill>
                        <a:schemeClr val="tx1"/>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tcPr>
                </a:tc>
                <a:tc>
                  <a:txBody>
                    <a:bodyPr/>
                    <a:lstStyle/>
                    <a:p>
                      <a:pPr algn="ctr" fontAlgn="base"/>
                      <a:r>
                        <a:rPr lang="en-US" sz="1200" b="1" i="0" u="none" strike="noStrike" dirty="0">
                          <a:solidFill>
                            <a:srgbClr val="000000"/>
                          </a:solidFill>
                          <a:effectLst/>
                          <a:latin typeface="Arial" panose="020B0604020202020204" pitchFamily="34" charset="0"/>
                        </a:rPr>
                        <a:t>only in vehicle</a:t>
                      </a:r>
                      <a:r>
                        <a:rPr lang="en-US" sz="12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FFF2CC"/>
                    </a:solidFill>
                  </a:tcPr>
                </a:tc>
                <a:tc>
                  <a:txBody>
                    <a:bodyPr/>
                    <a:lstStyle/>
                    <a:p>
                      <a:pPr algn="ctr" fontAlgn="base"/>
                      <a:r>
                        <a:rPr lang="en-US" sz="1200" b="0" i="0" u="none" strike="noStrike">
                          <a:solidFill>
                            <a:srgbClr val="000000"/>
                          </a:solidFill>
                          <a:effectLst/>
                          <a:latin typeface="Arial" panose="020B0604020202020204" pitchFamily="34" charset="0"/>
                        </a:rPr>
                        <a:t>same</a:t>
                      </a:r>
                      <a:r>
                        <a:rPr lang="en-US" sz="1200" b="0" i="0">
                          <a:solidFill>
                            <a:srgbClr val="000000"/>
                          </a:solidFill>
                          <a:effectLst/>
                          <a:latin typeface="Arial" panose="020B0604020202020204" pitchFamily="34" charset="0"/>
                        </a:rPr>
                        <a:t>​</a:t>
                      </a:r>
                      <a:endParaRPr lang="en-US" b="0" i="0">
                        <a:solidFill>
                          <a:srgbClr val="000000"/>
                        </a:solidFill>
                        <a:effectLst/>
                      </a:endParaRPr>
                    </a:p>
                  </a:txBody>
                  <a:tcPr anchor="ctr">
                    <a:lnL w="1143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600245524"/>
                  </a:ext>
                </a:extLst>
              </a:tr>
              <a:tr h="238125">
                <a:tc>
                  <a:txBody>
                    <a:bodyPr/>
                    <a:lstStyle/>
                    <a:p>
                      <a:pPr algn="ctr" fontAlgn="base"/>
                      <a:r>
                        <a:rPr lang="en-US" sz="1200" b="1" i="0" u="none" strike="noStrike">
                          <a:solidFill>
                            <a:srgbClr val="548235"/>
                          </a:solidFill>
                          <a:effectLst/>
                          <a:latin typeface="Arial" panose="020B0604020202020204" pitchFamily="34" charset="0"/>
                        </a:rPr>
                        <a:t>GCLM</a:t>
                      </a:r>
                      <a:r>
                        <a:rPr lang="en-US" sz="1200" b="0" i="0">
                          <a:solidFill>
                            <a:srgbClr val="548235"/>
                          </a:solidFill>
                          <a:effectLst/>
                          <a:latin typeface="Arial" panose="020B0604020202020204" pitchFamily="34" charset="0"/>
                        </a:rPr>
                        <a:t>​</a:t>
                      </a:r>
                      <a:endParaRPr lang="en-US" b="0" i="0">
                        <a:solidFill>
                          <a:srgbClr val="000000"/>
                        </a:solidFill>
                        <a:effectLst/>
                      </a:endParaRPr>
                    </a:p>
                  </a:txBody>
                  <a:tcPr anchor="ctr">
                    <a:lnL w="12700" cap="flat" cmpd="sng" algn="ctr">
                      <a:solidFill>
                        <a:schemeClr val="tx1"/>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tcPr>
                </a:tc>
                <a:tc>
                  <a:txBody>
                    <a:bodyPr/>
                    <a:lstStyle/>
                    <a:p>
                      <a:pPr algn="ctr" fontAlgn="base"/>
                      <a:r>
                        <a:rPr lang="en-US" sz="1200" b="0" i="0" u="none" strike="noStrike">
                          <a:solidFill>
                            <a:srgbClr val="000000"/>
                          </a:solidFill>
                          <a:effectLst/>
                          <a:latin typeface="Arial" panose="020B0604020202020204" pitchFamily="34" charset="0"/>
                        </a:rPr>
                        <a:t>same</a:t>
                      </a:r>
                      <a:r>
                        <a:rPr lang="en-US" sz="1200" b="0" i="0">
                          <a:solidFill>
                            <a:srgbClr val="000000"/>
                          </a:solidFill>
                          <a:effectLst/>
                          <a:latin typeface="Arial" panose="020B0604020202020204" pitchFamily="34" charset="0"/>
                        </a:rPr>
                        <a:t>​</a:t>
                      </a:r>
                      <a:endParaRPr lang="en-US" b="0" i="0">
                        <a:solidFill>
                          <a:srgbClr val="000000"/>
                        </a:solidFill>
                        <a:effectLst/>
                      </a:endParaRPr>
                    </a:p>
                  </a:txBody>
                  <a:tcPr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E7E6E6"/>
                    </a:solidFill>
                  </a:tcPr>
                </a:tc>
                <a:tc>
                  <a:txBody>
                    <a:bodyPr/>
                    <a:lstStyle/>
                    <a:p>
                      <a:pPr algn="ctr" fontAlgn="base"/>
                      <a:r>
                        <a:rPr lang="en-US" sz="1200" b="0" i="0" u="none" strike="noStrike">
                          <a:solidFill>
                            <a:srgbClr val="000000"/>
                          </a:solidFill>
                          <a:effectLst/>
                          <a:latin typeface="Arial" panose="020B0604020202020204" pitchFamily="34" charset="0"/>
                        </a:rPr>
                        <a:t>same</a:t>
                      </a:r>
                      <a:r>
                        <a:rPr lang="en-US" sz="1200" b="0" i="0">
                          <a:solidFill>
                            <a:srgbClr val="000000"/>
                          </a:solidFill>
                          <a:effectLst/>
                          <a:latin typeface="Arial" panose="020B0604020202020204" pitchFamily="34" charset="0"/>
                        </a:rPr>
                        <a:t>​</a:t>
                      </a:r>
                      <a:endParaRPr lang="en-US" b="0" i="0">
                        <a:solidFill>
                          <a:srgbClr val="000000"/>
                        </a:solidFill>
                        <a:effectLst/>
                      </a:endParaRPr>
                    </a:p>
                  </a:txBody>
                  <a:tcPr anchor="ctr">
                    <a:lnL w="1143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09081633"/>
                  </a:ext>
                </a:extLst>
              </a:tr>
              <a:tr h="238125">
                <a:tc>
                  <a:txBody>
                    <a:bodyPr/>
                    <a:lstStyle/>
                    <a:p>
                      <a:pPr algn="ctr" fontAlgn="base"/>
                      <a:r>
                        <a:rPr lang="en-US" sz="1200" b="1" i="0" u="none" strike="noStrike">
                          <a:solidFill>
                            <a:srgbClr val="548235"/>
                          </a:solidFill>
                          <a:effectLst/>
                          <a:latin typeface="Arial" panose="020B0604020202020204" pitchFamily="34" charset="0"/>
                        </a:rPr>
                        <a:t>GSS</a:t>
                      </a:r>
                      <a:r>
                        <a:rPr lang="en-US" sz="1200" b="0" i="0">
                          <a:solidFill>
                            <a:srgbClr val="548235"/>
                          </a:solidFill>
                          <a:effectLst/>
                          <a:latin typeface="Arial" panose="020B0604020202020204" pitchFamily="34" charset="0"/>
                        </a:rPr>
                        <a:t>​</a:t>
                      </a:r>
                      <a:endParaRPr lang="en-US" b="0" i="0">
                        <a:solidFill>
                          <a:srgbClr val="000000"/>
                        </a:solidFill>
                        <a:effectLst/>
                      </a:endParaRPr>
                    </a:p>
                  </a:txBody>
                  <a:tcPr anchor="ctr">
                    <a:lnL w="12700" cap="flat" cmpd="sng" algn="ctr">
                      <a:solidFill>
                        <a:schemeClr val="tx1"/>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tcPr>
                </a:tc>
                <a:tc>
                  <a:txBody>
                    <a:bodyPr/>
                    <a:lstStyle/>
                    <a:p>
                      <a:pPr algn="ctr" fontAlgn="base"/>
                      <a:r>
                        <a:rPr lang="en-US" sz="1200" b="1" i="0" u="none" strike="noStrike" dirty="0">
                          <a:solidFill>
                            <a:srgbClr val="000000"/>
                          </a:solidFill>
                          <a:effectLst/>
                          <a:latin typeface="Arial" panose="020B0604020202020204" pitchFamily="34" charset="0"/>
                        </a:rPr>
                        <a:t>only in vehicle</a:t>
                      </a:r>
                      <a:r>
                        <a:rPr lang="en-US" sz="12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FFF2CC"/>
                    </a:solidFill>
                  </a:tcPr>
                </a:tc>
                <a:tc>
                  <a:txBody>
                    <a:bodyPr/>
                    <a:lstStyle/>
                    <a:p>
                      <a:pPr algn="ctr" fontAlgn="base"/>
                      <a:r>
                        <a:rPr lang="en-US" sz="1200" b="0" i="0" u="none" strike="noStrike">
                          <a:solidFill>
                            <a:srgbClr val="000000"/>
                          </a:solidFill>
                          <a:effectLst/>
                          <a:latin typeface="Arial" panose="020B0604020202020204" pitchFamily="34" charset="0"/>
                        </a:rPr>
                        <a:t>same</a:t>
                      </a:r>
                      <a:r>
                        <a:rPr lang="en-US" sz="1200" b="0" i="0">
                          <a:solidFill>
                            <a:srgbClr val="000000"/>
                          </a:solidFill>
                          <a:effectLst/>
                          <a:latin typeface="Arial" panose="020B0604020202020204" pitchFamily="34" charset="0"/>
                        </a:rPr>
                        <a:t>​</a:t>
                      </a:r>
                      <a:endParaRPr lang="en-US" b="0" i="0">
                        <a:solidFill>
                          <a:srgbClr val="000000"/>
                        </a:solidFill>
                        <a:effectLst/>
                      </a:endParaRPr>
                    </a:p>
                  </a:txBody>
                  <a:tcPr anchor="ctr">
                    <a:lnL w="1143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87598186"/>
                  </a:ext>
                </a:extLst>
              </a:tr>
              <a:tr h="238125">
                <a:tc>
                  <a:txBody>
                    <a:bodyPr/>
                    <a:lstStyle/>
                    <a:p>
                      <a:pPr algn="ctr" fontAlgn="base"/>
                      <a:r>
                        <a:rPr lang="en-US" sz="1200" b="1" i="0" u="none" strike="noStrike" dirty="0">
                          <a:solidFill>
                            <a:srgbClr val="548235"/>
                          </a:solidFill>
                          <a:effectLst/>
                          <a:latin typeface="Arial" panose="020B0604020202020204" pitchFamily="34" charset="0"/>
                        </a:rPr>
                        <a:t>PROM2</a:t>
                      </a:r>
                      <a:r>
                        <a:rPr lang="en-US" sz="1200" b="0" i="0" dirty="0">
                          <a:solidFill>
                            <a:srgbClr val="548235"/>
                          </a:solidFill>
                          <a:effectLst/>
                          <a:latin typeface="Arial" panose="020B0604020202020204" pitchFamily="34" charset="0"/>
                        </a:rPr>
                        <a:t>​</a:t>
                      </a:r>
                      <a:endParaRPr lang="en-US" b="0" i="0" dirty="0">
                        <a:solidFill>
                          <a:srgbClr val="000000"/>
                        </a:solidFill>
                        <a:effectLst/>
                      </a:endParaRPr>
                    </a:p>
                  </a:txBody>
                  <a:tcPr anchor="ctr">
                    <a:lnL w="12700" cap="flat" cmpd="sng" algn="ctr">
                      <a:solidFill>
                        <a:schemeClr val="tx1"/>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tcPr>
                </a:tc>
                <a:tc>
                  <a:txBody>
                    <a:bodyPr/>
                    <a:lstStyle/>
                    <a:p>
                      <a:pPr algn="ctr" fontAlgn="base"/>
                      <a:r>
                        <a:rPr lang="en-US" sz="1200" b="0" i="0" u="none" strike="noStrike">
                          <a:solidFill>
                            <a:srgbClr val="000000"/>
                          </a:solidFill>
                          <a:effectLst/>
                          <a:latin typeface="Arial" panose="020B0604020202020204" pitchFamily="34" charset="0"/>
                        </a:rPr>
                        <a:t>not present </a:t>
                      </a:r>
                      <a:r>
                        <a:rPr lang="en-US" sz="1200" b="0" i="0">
                          <a:solidFill>
                            <a:srgbClr val="000000"/>
                          </a:solidFill>
                          <a:effectLst/>
                          <a:latin typeface="Arial" panose="020B0604020202020204" pitchFamily="34" charset="0"/>
                        </a:rPr>
                        <a:t>​</a:t>
                      </a:r>
                      <a:endParaRPr lang="en-US" b="0" i="0">
                        <a:solidFill>
                          <a:srgbClr val="000000"/>
                        </a:solidFill>
                        <a:effectLst/>
                      </a:endParaRPr>
                    </a:p>
                  </a:txBody>
                  <a:tcPr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DAE3F3"/>
                    </a:solidFill>
                  </a:tcPr>
                </a:tc>
                <a:tc>
                  <a:txBody>
                    <a:bodyPr/>
                    <a:lstStyle/>
                    <a:p>
                      <a:pPr algn="ctr" fontAlgn="base"/>
                      <a:r>
                        <a:rPr lang="en-US" sz="1200" b="1" i="0" u="none" strike="noStrike" dirty="0">
                          <a:solidFill>
                            <a:srgbClr val="000000"/>
                          </a:solidFill>
                          <a:effectLst/>
                          <a:latin typeface="Arial" panose="020B0604020202020204" pitchFamily="34" charset="0"/>
                        </a:rPr>
                        <a:t>only in vehicle</a:t>
                      </a:r>
                      <a:r>
                        <a:rPr lang="en-US" sz="12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1143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628689716"/>
                  </a:ext>
                </a:extLst>
              </a:tr>
              <a:tr h="238125">
                <a:tc>
                  <a:txBody>
                    <a:bodyPr/>
                    <a:lstStyle/>
                    <a:p>
                      <a:pPr algn="ctr" fontAlgn="base"/>
                      <a:r>
                        <a:rPr lang="en-US" sz="1200" b="1" i="0" u="none" strike="noStrike">
                          <a:solidFill>
                            <a:srgbClr val="548235"/>
                          </a:solidFill>
                          <a:effectLst/>
                          <a:latin typeface="Arial" panose="020B0604020202020204" pitchFamily="34" charset="0"/>
                        </a:rPr>
                        <a:t>FTH1</a:t>
                      </a:r>
                      <a:r>
                        <a:rPr lang="en-US" sz="1200" b="0" i="0">
                          <a:solidFill>
                            <a:srgbClr val="548235"/>
                          </a:solidFill>
                          <a:effectLst/>
                          <a:latin typeface="Arial" panose="020B0604020202020204" pitchFamily="34" charset="0"/>
                        </a:rPr>
                        <a:t>​</a:t>
                      </a:r>
                      <a:endParaRPr lang="en-US" b="0" i="0">
                        <a:solidFill>
                          <a:srgbClr val="000000"/>
                        </a:solidFill>
                        <a:effectLst/>
                      </a:endParaRPr>
                    </a:p>
                  </a:txBody>
                  <a:tcPr anchor="ctr">
                    <a:lnL w="12700" cap="flat" cmpd="sng" algn="ctr">
                      <a:solidFill>
                        <a:schemeClr val="tx1"/>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tcPr>
                </a:tc>
                <a:tc>
                  <a:txBody>
                    <a:bodyPr/>
                    <a:lstStyle/>
                    <a:p>
                      <a:pPr algn="ctr" fontAlgn="base"/>
                      <a:r>
                        <a:rPr lang="en-US" sz="1200" b="0" i="0" u="none" strike="noStrike">
                          <a:solidFill>
                            <a:srgbClr val="000000"/>
                          </a:solidFill>
                          <a:effectLst/>
                          <a:latin typeface="Arial" panose="020B0604020202020204" pitchFamily="34" charset="0"/>
                        </a:rPr>
                        <a:t>same</a:t>
                      </a:r>
                      <a:r>
                        <a:rPr lang="en-US" sz="1200" b="0" i="0">
                          <a:solidFill>
                            <a:srgbClr val="000000"/>
                          </a:solidFill>
                          <a:effectLst/>
                          <a:latin typeface="Arial" panose="020B0604020202020204" pitchFamily="34" charset="0"/>
                        </a:rPr>
                        <a:t>​</a:t>
                      </a:r>
                      <a:endParaRPr lang="en-US" b="0" i="0">
                        <a:solidFill>
                          <a:srgbClr val="000000"/>
                        </a:solidFill>
                        <a:effectLst/>
                      </a:endParaRPr>
                    </a:p>
                  </a:txBody>
                  <a:tcPr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E7E6E6"/>
                    </a:solidFill>
                  </a:tcPr>
                </a:tc>
                <a:tc>
                  <a:txBody>
                    <a:bodyPr/>
                    <a:lstStyle/>
                    <a:p>
                      <a:pPr algn="ctr" fontAlgn="base"/>
                      <a:r>
                        <a:rPr lang="en-US" sz="1200" b="0" i="0" u="none" strike="noStrike" dirty="0">
                          <a:solidFill>
                            <a:srgbClr val="000000"/>
                          </a:solidFill>
                          <a:effectLst/>
                          <a:latin typeface="Arial" panose="020B0604020202020204" pitchFamily="34" charset="0"/>
                        </a:rPr>
                        <a:t>same</a:t>
                      </a:r>
                      <a:r>
                        <a:rPr lang="en-US" sz="12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1143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82683069"/>
                  </a:ext>
                </a:extLst>
              </a:tr>
              <a:tr h="238125">
                <a:tc>
                  <a:txBody>
                    <a:bodyPr/>
                    <a:lstStyle/>
                    <a:p>
                      <a:pPr algn="ctr" fontAlgn="base"/>
                      <a:r>
                        <a:rPr lang="en-US" sz="1200" b="1" i="0" u="none" strike="noStrike">
                          <a:solidFill>
                            <a:srgbClr val="548235"/>
                          </a:solidFill>
                          <a:effectLst/>
                          <a:latin typeface="Arial" panose="020B0604020202020204" pitchFamily="34" charset="0"/>
                        </a:rPr>
                        <a:t>CHMP6 </a:t>
                      </a:r>
                      <a:r>
                        <a:rPr lang="en-US" sz="900" b="0" i="1" u="none" strike="noStrike">
                          <a:solidFill>
                            <a:srgbClr val="548235"/>
                          </a:solidFill>
                          <a:effectLst/>
                          <a:latin typeface="Arial" panose="020B0604020202020204" pitchFamily="34" charset="0"/>
                        </a:rPr>
                        <a:t>(ESCRT-III)</a:t>
                      </a:r>
                      <a:r>
                        <a:rPr lang="en-US" sz="900" b="0" i="0">
                          <a:solidFill>
                            <a:srgbClr val="548235"/>
                          </a:solidFill>
                          <a:effectLst/>
                          <a:latin typeface="Arial" panose="020B0604020202020204" pitchFamily="34" charset="0"/>
                        </a:rPr>
                        <a:t>​</a:t>
                      </a:r>
                      <a:endParaRPr lang="en-US" b="0" i="0">
                        <a:solidFill>
                          <a:srgbClr val="000000"/>
                        </a:solidFill>
                        <a:effectLst/>
                      </a:endParaRPr>
                    </a:p>
                  </a:txBody>
                  <a:tcPr anchor="ctr">
                    <a:lnL w="12700" cap="flat" cmpd="sng" algn="ctr">
                      <a:solidFill>
                        <a:schemeClr val="tx1"/>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tcPr>
                </a:tc>
                <a:tc>
                  <a:txBody>
                    <a:bodyPr/>
                    <a:lstStyle/>
                    <a:p>
                      <a:pPr algn="ctr" fontAlgn="base"/>
                      <a:r>
                        <a:rPr lang="en-US" sz="1200" b="1" i="0" u="none" strike="noStrike" dirty="0">
                          <a:solidFill>
                            <a:srgbClr val="000000"/>
                          </a:solidFill>
                          <a:effectLst/>
                          <a:latin typeface="Arial" panose="020B0604020202020204" pitchFamily="34" charset="0"/>
                        </a:rPr>
                        <a:t>only in vehicle</a:t>
                      </a:r>
                      <a:r>
                        <a:rPr lang="en-US" sz="12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FFF2CC"/>
                    </a:solidFill>
                  </a:tcPr>
                </a:tc>
                <a:tc>
                  <a:txBody>
                    <a:bodyPr/>
                    <a:lstStyle/>
                    <a:p>
                      <a:pPr algn="ctr" fontAlgn="base"/>
                      <a:r>
                        <a:rPr lang="en-US" sz="1200" b="0" i="0" u="none" strike="noStrike">
                          <a:solidFill>
                            <a:srgbClr val="000000"/>
                          </a:solidFill>
                          <a:effectLst/>
                          <a:latin typeface="Arial" panose="020B0604020202020204" pitchFamily="34" charset="0"/>
                        </a:rPr>
                        <a:t>not present</a:t>
                      </a:r>
                      <a:r>
                        <a:rPr lang="en-US" sz="1200" b="0" i="0">
                          <a:solidFill>
                            <a:srgbClr val="000000"/>
                          </a:solidFill>
                          <a:effectLst/>
                          <a:latin typeface="Arial" panose="020B0604020202020204" pitchFamily="34" charset="0"/>
                        </a:rPr>
                        <a:t>​</a:t>
                      </a:r>
                      <a:endParaRPr lang="en-US" b="0" i="0">
                        <a:solidFill>
                          <a:srgbClr val="000000"/>
                        </a:solidFill>
                        <a:effectLst/>
                      </a:endParaRPr>
                    </a:p>
                  </a:txBody>
                  <a:tcPr anchor="ctr">
                    <a:lnL w="1143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DAE3F3"/>
                    </a:solidFill>
                  </a:tcPr>
                </a:tc>
                <a:extLst>
                  <a:ext uri="{0D108BD9-81ED-4DB2-BD59-A6C34878D82A}">
                    <a16:rowId xmlns:a16="http://schemas.microsoft.com/office/drawing/2014/main" val="376235047"/>
                  </a:ext>
                </a:extLst>
              </a:tr>
              <a:tr h="238125">
                <a:tc>
                  <a:txBody>
                    <a:bodyPr/>
                    <a:lstStyle/>
                    <a:p>
                      <a:pPr algn="ctr" fontAlgn="base"/>
                      <a:r>
                        <a:rPr lang="en-US" sz="1200" b="1" i="0" u="none" strike="noStrike">
                          <a:solidFill>
                            <a:srgbClr val="548235"/>
                          </a:solidFill>
                          <a:effectLst/>
                          <a:latin typeface="Arial" panose="020B0604020202020204" pitchFamily="34" charset="0"/>
                        </a:rPr>
                        <a:t>CHMP2B </a:t>
                      </a:r>
                      <a:r>
                        <a:rPr lang="en-US" sz="900" b="0" i="1" u="none" strike="noStrike">
                          <a:solidFill>
                            <a:srgbClr val="548235"/>
                          </a:solidFill>
                          <a:effectLst/>
                          <a:latin typeface="Arial" panose="020B0604020202020204" pitchFamily="34" charset="0"/>
                        </a:rPr>
                        <a:t>(ESCRT-III)</a:t>
                      </a:r>
                      <a:r>
                        <a:rPr lang="en-US" sz="900" b="1" i="0" u="none" strike="noStrike">
                          <a:solidFill>
                            <a:srgbClr val="548235"/>
                          </a:solidFill>
                          <a:effectLst/>
                          <a:latin typeface="Arial" panose="020B0604020202020204" pitchFamily="34" charset="0"/>
                        </a:rPr>
                        <a:t> </a:t>
                      </a:r>
                      <a:r>
                        <a:rPr lang="en-US" sz="900" b="0" i="0">
                          <a:solidFill>
                            <a:srgbClr val="548235"/>
                          </a:solidFill>
                          <a:effectLst/>
                          <a:latin typeface="Arial" panose="020B0604020202020204" pitchFamily="34" charset="0"/>
                        </a:rPr>
                        <a:t>​</a:t>
                      </a:r>
                      <a:endParaRPr lang="en-US" b="0" i="0">
                        <a:solidFill>
                          <a:srgbClr val="000000"/>
                        </a:solidFill>
                        <a:effectLst/>
                      </a:endParaRPr>
                    </a:p>
                  </a:txBody>
                  <a:tcPr anchor="ctr">
                    <a:lnL w="12700" cap="flat" cmpd="sng" algn="ctr">
                      <a:solidFill>
                        <a:schemeClr val="tx1"/>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tcPr>
                </a:tc>
                <a:tc>
                  <a:txBody>
                    <a:bodyPr/>
                    <a:lstStyle/>
                    <a:p>
                      <a:pPr algn="ctr" fontAlgn="base"/>
                      <a:r>
                        <a:rPr lang="en-US" sz="1200" b="1" i="0" u="none" strike="noStrike" dirty="0">
                          <a:solidFill>
                            <a:srgbClr val="000000"/>
                          </a:solidFill>
                          <a:effectLst/>
                          <a:latin typeface="Arial" panose="020B0604020202020204" pitchFamily="34" charset="0"/>
                        </a:rPr>
                        <a:t>only in vehicle</a:t>
                      </a:r>
                      <a:r>
                        <a:rPr lang="en-US" sz="12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FFF2CC"/>
                    </a:solidFill>
                  </a:tcPr>
                </a:tc>
                <a:tc>
                  <a:txBody>
                    <a:bodyPr/>
                    <a:lstStyle/>
                    <a:p>
                      <a:pPr algn="ctr" fontAlgn="base"/>
                      <a:r>
                        <a:rPr lang="en-US" sz="1200" b="1" i="0" u="none" strike="noStrike" dirty="0">
                          <a:solidFill>
                            <a:srgbClr val="000000"/>
                          </a:solidFill>
                          <a:effectLst/>
                          <a:latin typeface="Arial" panose="020B0604020202020204" pitchFamily="34" charset="0"/>
                        </a:rPr>
                        <a:t>only in vehicle</a:t>
                      </a:r>
                      <a:r>
                        <a:rPr lang="en-US" sz="12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1143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644643401"/>
                  </a:ext>
                </a:extLst>
              </a:tr>
              <a:tr h="238125">
                <a:tc>
                  <a:txBody>
                    <a:bodyPr/>
                    <a:lstStyle/>
                    <a:p>
                      <a:pPr algn="ctr" fontAlgn="base"/>
                      <a:r>
                        <a:rPr lang="en-US" sz="1200" b="1" i="0" u="none" strike="noStrike">
                          <a:solidFill>
                            <a:srgbClr val="548235"/>
                          </a:solidFill>
                          <a:effectLst/>
                          <a:latin typeface="Arial" panose="020B0604020202020204" pitchFamily="34" charset="0"/>
                        </a:rPr>
                        <a:t>CHMP4B </a:t>
                      </a:r>
                      <a:r>
                        <a:rPr lang="en-US" sz="900" b="0" i="1" u="none" strike="noStrike">
                          <a:solidFill>
                            <a:srgbClr val="548235"/>
                          </a:solidFill>
                          <a:effectLst/>
                          <a:latin typeface="Arial" panose="020B0604020202020204" pitchFamily="34" charset="0"/>
                        </a:rPr>
                        <a:t>(ESCRT-III)</a:t>
                      </a:r>
                      <a:r>
                        <a:rPr lang="en-US" sz="900" b="0" i="0">
                          <a:solidFill>
                            <a:srgbClr val="548235"/>
                          </a:solidFill>
                          <a:effectLst/>
                          <a:latin typeface="Arial" panose="020B0604020202020204" pitchFamily="34" charset="0"/>
                        </a:rPr>
                        <a:t>​</a:t>
                      </a:r>
                      <a:endParaRPr lang="en-US" b="0" i="0">
                        <a:solidFill>
                          <a:srgbClr val="000000"/>
                        </a:solidFill>
                        <a:effectLst/>
                      </a:endParaRPr>
                    </a:p>
                  </a:txBody>
                  <a:tcPr anchor="ctr">
                    <a:lnL w="12700" cap="flat" cmpd="sng" algn="ctr">
                      <a:solidFill>
                        <a:schemeClr val="tx1"/>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tcPr>
                </a:tc>
                <a:tc>
                  <a:txBody>
                    <a:bodyPr/>
                    <a:lstStyle/>
                    <a:p>
                      <a:pPr algn="ctr" fontAlgn="base"/>
                      <a:r>
                        <a:rPr lang="en-US" sz="1200" b="1" i="0" u="none" strike="noStrike" dirty="0">
                          <a:solidFill>
                            <a:srgbClr val="000000"/>
                          </a:solidFill>
                          <a:effectLst/>
                          <a:latin typeface="Arial" panose="020B0604020202020204" pitchFamily="34" charset="0"/>
                        </a:rPr>
                        <a:t>only in vehicle</a:t>
                      </a:r>
                      <a:r>
                        <a:rPr lang="en-US" sz="12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FFF2CC"/>
                    </a:solidFill>
                  </a:tcPr>
                </a:tc>
                <a:tc>
                  <a:txBody>
                    <a:bodyPr/>
                    <a:lstStyle/>
                    <a:p>
                      <a:pPr algn="ctr" fontAlgn="base"/>
                      <a:r>
                        <a:rPr lang="en-US" sz="1200" b="0" i="0" u="none" strike="noStrike">
                          <a:solidFill>
                            <a:srgbClr val="000000"/>
                          </a:solidFill>
                          <a:effectLst/>
                          <a:latin typeface="Arial" panose="020B0604020202020204" pitchFamily="34" charset="0"/>
                        </a:rPr>
                        <a:t>same</a:t>
                      </a:r>
                      <a:r>
                        <a:rPr lang="en-US" sz="1200" b="0" i="0">
                          <a:solidFill>
                            <a:srgbClr val="000000"/>
                          </a:solidFill>
                          <a:effectLst/>
                          <a:latin typeface="Arial" panose="020B0604020202020204" pitchFamily="34" charset="0"/>
                        </a:rPr>
                        <a:t>​</a:t>
                      </a:r>
                      <a:endParaRPr lang="en-US" b="0" i="0">
                        <a:solidFill>
                          <a:srgbClr val="000000"/>
                        </a:solidFill>
                        <a:effectLst/>
                      </a:endParaRPr>
                    </a:p>
                  </a:txBody>
                  <a:tcPr anchor="ctr">
                    <a:lnL w="1143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85837643"/>
                  </a:ext>
                </a:extLst>
              </a:tr>
              <a:tr h="238125">
                <a:tc>
                  <a:txBody>
                    <a:bodyPr/>
                    <a:lstStyle/>
                    <a:p>
                      <a:pPr algn="ctr" fontAlgn="base"/>
                      <a:r>
                        <a:rPr lang="en-US" sz="1200" b="1" i="0" u="none" strike="noStrike">
                          <a:solidFill>
                            <a:srgbClr val="548235"/>
                          </a:solidFill>
                          <a:effectLst/>
                          <a:latin typeface="Arial" panose="020B0604020202020204" pitchFamily="34" charset="0"/>
                        </a:rPr>
                        <a:t>CHMP5 </a:t>
                      </a:r>
                      <a:r>
                        <a:rPr lang="en-US" sz="900" b="0" i="1" u="none" strike="noStrike">
                          <a:solidFill>
                            <a:srgbClr val="548235"/>
                          </a:solidFill>
                          <a:effectLst/>
                          <a:latin typeface="Arial" panose="020B0604020202020204" pitchFamily="34" charset="0"/>
                        </a:rPr>
                        <a:t>(ESCRT-III)</a:t>
                      </a:r>
                      <a:r>
                        <a:rPr lang="en-US" sz="900" b="0" i="0">
                          <a:solidFill>
                            <a:srgbClr val="548235"/>
                          </a:solidFill>
                          <a:effectLst/>
                          <a:latin typeface="Arial" panose="020B0604020202020204" pitchFamily="34" charset="0"/>
                        </a:rPr>
                        <a:t>​</a:t>
                      </a:r>
                      <a:endParaRPr lang="en-US" b="0" i="0">
                        <a:solidFill>
                          <a:srgbClr val="000000"/>
                        </a:solidFill>
                        <a:effectLst/>
                      </a:endParaRPr>
                    </a:p>
                  </a:txBody>
                  <a:tcPr anchor="ctr">
                    <a:lnL w="12700" cap="flat" cmpd="sng" algn="ctr">
                      <a:solidFill>
                        <a:schemeClr val="tx1"/>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tcPr>
                </a:tc>
                <a:tc>
                  <a:txBody>
                    <a:bodyPr/>
                    <a:lstStyle/>
                    <a:p>
                      <a:pPr algn="ctr" fontAlgn="base"/>
                      <a:r>
                        <a:rPr lang="en-US" sz="1200" b="1" i="0" u="none" strike="noStrike" dirty="0">
                          <a:solidFill>
                            <a:srgbClr val="000000"/>
                          </a:solidFill>
                          <a:effectLst/>
                          <a:latin typeface="Arial" panose="020B0604020202020204" pitchFamily="34" charset="0"/>
                        </a:rPr>
                        <a:t>only in vehicle</a:t>
                      </a:r>
                      <a:r>
                        <a:rPr lang="en-US" sz="12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FFF2CC"/>
                    </a:solidFill>
                  </a:tcPr>
                </a:tc>
                <a:tc>
                  <a:txBody>
                    <a:bodyPr/>
                    <a:lstStyle/>
                    <a:p>
                      <a:pPr algn="ctr" fontAlgn="base"/>
                      <a:r>
                        <a:rPr lang="en-US" sz="1200" b="1" i="0" u="none" strike="noStrike" dirty="0">
                          <a:solidFill>
                            <a:srgbClr val="000000"/>
                          </a:solidFill>
                          <a:effectLst/>
                          <a:latin typeface="Arial" panose="020B0604020202020204" pitchFamily="34" charset="0"/>
                        </a:rPr>
                        <a:t>only in vehicle</a:t>
                      </a:r>
                      <a:r>
                        <a:rPr lang="en-US" sz="12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1143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26596718"/>
                  </a:ext>
                </a:extLst>
              </a:tr>
              <a:tr h="238125">
                <a:tc>
                  <a:txBody>
                    <a:bodyPr/>
                    <a:lstStyle/>
                    <a:p>
                      <a:pPr algn="ctr" fontAlgn="base"/>
                      <a:r>
                        <a:rPr lang="en-US" sz="1200" b="1" i="0" u="none" strike="noStrike">
                          <a:solidFill>
                            <a:srgbClr val="548235"/>
                          </a:solidFill>
                          <a:effectLst/>
                          <a:latin typeface="Arial" panose="020B0604020202020204" pitchFamily="34" charset="0"/>
                        </a:rPr>
                        <a:t>IST1 </a:t>
                      </a:r>
                      <a:r>
                        <a:rPr lang="en-US" sz="900" b="0" i="1" u="none" strike="noStrike">
                          <a:solidFill>
                            <a:srgbClr val="548235"/>
                          </a:solidFill>
                          <a:effectLst/>
                          <a:latin typeface="Arial" panose="020B0604020202020204" pitchFamily="34" charset="0"/>
                        </a:rPr>
                        <a:t>(ESCRT-III)</a:t>
                      </a:r>
                      <a:r>
                        <a:rPr lang="en-US" sz="900" b="0" i="0">
                          <a:solidFill>
                            <a:srgbClr val="548235"/>
                          </a:solidFill>
                          <a:effectLst/>
                          <a:latin typeface="Arial" panose="020B0604020202020204" pitchFamily="34" charset="0"/>
                        </a:rPr>
                        <a:t>​</a:t>
                      </a:r>
                      <a:endParaRPr lang="en-US" b="0" i="0">
                        <a:solidFill>
                          <a:srgbClr val="000000"/>
                        </a:solidFill>
                        <a:effectLst/>
                      </a:endParaRPr>
                    </a:p>
                  </a:txBody>
                  <a:tcPr anchor="ctr">
                    <a:lnL w="12700" cap="flat" cmpd="sng" algn="ctr">
                      <a:solidFill>
                        <a:schemeClr val="tx1"/>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tcPr>
                </a:tc>
                <a:tc>
                  <a:txBody>
                    <a:bodyPr/>
                    <a:lstStyle/>
                    <a:p>
                      <a:pPr algn="ctr" fontAlgn="base"/>
                      <a:r>
                        <a:rPr lang="en-US" sz="1200" b="1" i="0" u="none" strike="noStrike" dirty="0">
                          <a:solidFill>
                            <a:srgbClr val="000000"/>
                          </a:solidFill>
                          <a:effectLst/>
                          <a:latin typeface="Arial" panose="020B0604020202020204" pitchFamily="34" charset="0"/>
                        </a:rPr>
                        <a:t>only in vehicle</a:t>
                      </a:r>
                      <a:r>
                        <a:rPr lang="en-US" sz="12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FFF2CC"/>
                    </a:solidFill>
                  </a:tcPr>
                </a:tc>
                <a:tc>
                  <a:txBody>
                    <a:bodyPr/>
                    <a:lstStyle/>
                    <a:p>
                      <a:pPr algn="ctr" fontAlgn="base"/>
                      <a:r>
                        <a:rPr lang="en-US" sz="1200" b="1" i="0" u="none" strike="noStrike" dirty="0">
                          <a:solidFill>
                            <a:srgbClr val="000000"/>
                          </a:solidFill>
                          <a:effectLst/>
                          <a:latin typeface="Arial" panose="020B0604020202020204" pitchFamily="34" charset="0"/>
                        </a:rPr>
                        <a:t>only in vehicle</a:t>
                      </a:r>
                      <a:r>
                        <a:rPr lang="en-US" sz="12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1143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806388228"/>
                  </a:ext>
                </a:extLst>
              </a:tr>
              <a:tr h="238125">
                <a:tc>
                  <a:txBody>
                    <a:bodyPr/>
                    <a:lstStyle/>
                    <a:p>
                      <a:pPr algn="ctr" fontAlgn="base"/>
                      <a:r>
                        <a:rPr lang="en-US" sz="1200" b="1" i="0" u="none" strike="noStrike">
                          <a:solidFill>
                            <a:srgbClr val="548235"/>
                          </a:solidFill>
                          <a:effectLst/>
                          <a:latin typeface="Arial" panose="020B0604020202020204" pitchFamily="34" charset="0"/>
                        </a:rPr>
                        <a:t>NEDD4L</a:t>
                      </a:r>
                      <a:r>
                        <a:rPr lang="en-US" sz="1200" b="0" i="0">
                          <a:solidFill>
                            <a:srgbClr val="548235"/>
                          </a:solidFill>
                          <a:effectLst/>
                          <a:latin typeface="Arial" panose="020B0604020202020204" pitchFamily="34" charset="0"/>
                        </a:rPr>
                        <a:t>​</a:t>
                      </a:r>
                      <a:endParaRPr lang="en-US" b="0" i="0">
                        <a:solidFill>
                          <a:srgbClr val="000000"/>
                        </a:solidFill>
                        <a:effectLst/>
                      </a:endParaRPr>
                    </a:p>
                  </a:txBody>
                  <a:tcPr anchor="ctr">
                    <a:lnL w="12700" cap="flat" cmpd="sng" algn="ctr">
                      <a:solidFill>
                        <a:schemeClr val="tx1"/>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tcPr>
                </a:tc>
                <a:tc>
                  <a:txBody>
                    <a:bodyPr/>
                    <a:lstStyle/>
                    <a:p>
                      <a:pPr algn="ctr" fontAlgn="base"/>
                      <a:r>
                        <a:rPr lang="en-US" sz="1200" b="1" i="0" u="none" strike="noStrike" dirty="0">
                          <a:solidFill>
                            <a:srgbClr val="000000"/>
                          </a:solidFill>
                          <a:effectLst/>
                          <a:latin typeface="Arial" panose="020B0604020202020204" pitchFamily="34" charset="0"/>
                        </a:rPr>
                        <a:t>only in vehicle</a:t>
                      </a:r>
                      <a:r>
                        <a:rPr lang="en-US" sz="12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FFF2CC"/>
                    </a:solidFill>
                  </a:tcPr>
                </a:tc>
                <a:tc>
                  <a:txBody>
                    <a:bodyPr/>
                    <a:lstStyle/>
                    <a:p>
                      <a:pPr algn="ctr" fontAlgn="base"/>
                      <a:r>
                        <a:rPr lang="en-US" sz="1200" b="0" i="0" u="none" strike="noStrike">
                          <a:solidFill>
                            <a:srgbClr val="000000"/>
                          </a:solidFill>
                          <a:effectLst/>
                          <a:latin typeface="Arial" panose="020B0604020202020204" pitchFamily="34" charset="0"/>
                        </a:rPr>
                        <a:t>same</a:t>
                      </a:r>
                      <a:r>
                        <a:rPr lang="en-US" sz="1200" b="0" i="0">
                          <a:solidFill>
                            <a:srgbClr val="000000"/>
                          </a:solidFill>
                          <a:effectLst/>
                          <a:latin typeface="Arial" panose="020B0604020202020204" pitchFamily="34" charset="0"/>
                        </a:rPr>
                        <a:t>​</a:t>
                      </a:r>
                      <a:endParaRPr lang="en-US" b="0" i="0">
                        <a:solidFill>
                          <a:srgbClr val="000000"/>
                        </a:solidFill>
                        <a:effectLst/>
                      </a:endParaRPr>
                    </a:p>
                  </a:txBody>
                  <a:tcPr anchor="ctr">
                    <a:lnL w="1143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74316353"/>
                  </a:ext>
                </a:extLst>
              </a:tr>
              <a:tr h="238125">
                <a:tc>
                  <a:txBody>
                    <a:bodyPr/>
                    <a:lstStyle/>
                    <a:p>
                      <a:pPr algn="ctr" fontAlgn="base"/>
                      <a:r>
                        <a:rPr lang="en-US" sz="1200" b="1" i="0" u="none" strike="noStrike">
                          <a:solidFill>
                            <a:srgbClr val="548235"/>
                          </a:solidFill>
                          <a:effectLst/>
                          <a:latin typeface="Arial" panose="020B0604020202020204" pitchFamily="34" charset="0"/>
                        </a:rPr>
                        <a:t>PCBP1</a:t>
                      </a:r>
                      <a:r>
                        <a:rPr lang="en-US" sz="1200" b="0" i="0">
                          <a:solidFill>
                            <a:srgbClr val="548235"/>
                          </a:solidFill>
                          <a:effectLst/>
                          <a:latin typeface="Arial" panose="020B0604020202020204" pitchFamily="34" charset="0"/>
                        </a:rPr>
                        <a:t>​</a:t>
                      </a:r>
                      <a:endParaRPr lang="en-US" b="0" i="0">
                        <a:solidFill>
                          <a:srgbClr val="000000"/>
                        </a:solidFill>
                        <a:effectLst/>
                      </a:endParaRPr>
                    </a:p>
                  </a:txBody>
                  <a:tcPr anchor="ctr">
                    <a:lnL w="12700" cap="flat" cmpd="sng" algn="ctr">
                      <a:solidFill>
                        <a:schemeClr val="tx1"/>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tcPr>
                </a:tc>
                <a:tc>
                  <a:txBody>
                    <a:bodyPr/>
                    <a:lstStyle/>
                    <a:p>
                      <a:pPr algn="ctr" fontAlgn="base"/>
                      <a:r>
                        <a:rPr lang="en-US" sz="1200" b="0" i="0" u="none" strike="noStrike">
                          <a:solidFill>
                            <a:srgbClr val="000000"/>
                          </a:solidFill>
                          <a:effectLst/>
                          <a:latin typeface="Arial" panose="020B0604020202020204" pitchFamily="34" charset="0"/>
                        </a:rPr>
                        <a:t>same</a:t>
                      </a:r>
                      <a:r>
                        <a:rPr lang="en-US" sz="1200" b="0" i="0">
                          <a:solidFill>
                            <a:srgbClr val="000000"/>
                          </a:solidFill>
                          <a:effectLst/>
                          <a:latin typeface="Arial" panose="020B0604020202020204" pitchFamily="34" charset="0"/>
                        </a:rPr>
                        <a:t>​</a:t>
                      </a:r>
                      <a:endParaRPr lang="en-US" b="0" i="0">
                        <a:solidFill>
                          <a:srgbClr val="000000"/>
                        </a:solidFill>
                        <a:effectLst/>
                      </a:endParaRPr>
                    </a:p>
                  </a:txBody>
                  <a:tcPr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F2F2F2"/>
                    </a:solidFill>
                  </a:tcPr>
                </a:tc>
                <a:tc>
                  <a:txBody>
                    <a:bodyPr/>
                    <a:lstStyle/>
                    <a:p>
                      <a:pPr algn="ctr" fontAlgn="base"/>
                      <a:r>
                        <a:rPr lang="en-US" sz="1200" b="0" i="0" u="none" strike="noStrike" dirty="0">
                          <a:solidFill>
                            <a:srgbClr val="000000"/>
                          </a:solidFill>
                          <a:effectLst/>
                          <a:latin typeface="Arial" panose="020B0604020202020204" pitchFamily="34" charset="0"/>
                        </a:rPr>
                        <a:t>higher in vehicle</a:t>
                      </a:r>
                      <a:r>
                        <a:rPr lang="en-US" sz="12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1143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058147508"/>
                  </a:ext>
                </a:extLst>
              </a:tr>
              <a:tr h="238125">
                <a:tc>
                  <a:txBody>
                    <a:bodyPr/>
                    <a:lstStyle/>
                    <a:p>
                      <a:pPr algn="ctr" fontAlgn="base"/>
                      <a:r>
                        <a:rPr lang="en-US" sz="1200" b="1" i="0" u="none" strike="noStrike">
                          <a:solidFill>
                            <a:srgbClr val="548235"/>
                          </a:solidFill>
                          <a:effectLst/>
                          <a:latin typeface="Arial" panose="020B0604020202020204" pitchFamily="34" charset="0"/>
                        </a:rPr>
                        <a:t>PCBP2</a:t>
                      </a:r>
                      <a:r>
                        <a:rPr lang="en-US" sz="1200" b="0" i="0">
                          <a:solidFill>
                            <a:srgbClr val="548235"/>
                          </a:solidFill>
                          <a:effectLst/>
                          <a:latin typeface="Arial" panose="020B0604020202020204" pitchFamily="34" charset="0"/>
                        </a:rPr>
                        <a:t>​</a:t>
                      </a:r>
                      <a:endParaRPr lang="en-US" b="0" i="0">
                        <a:solidFill>
                          <a:srgbClr val="000000"/>
                        </a:solidFill>
                        <a:effectLst/>
                      </a:endParaRPr>
                    </a:p>
                  </a:txBody>
                  <a:tcPr anchor="ctr">
                    <a:lnL w="12700" cap="flat" cmpd="sng" algn="ctr">
                      <a:solidFill>
                        <a:schemeClr val="tx1"/>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tcPr>
                </a:tc>
                <a:tc>
                  <a:txBody>
                    <a:bodyPr/>
                    <a:lstStyle/>
                    <a:p>
                      <a:pPr algn="ctr" fontAlgn="base"/>
                      <a:r>
                        <a:rPr lang="en-US" sz="1200" b="0" i="0" u="none" strike="noStrike">
                          <a:solidFill>
                            <a:srgbClr val="000000"/>
                          </a:solidFill>
                          <a:effectLst/>
                          <a:latin typeface="Arial" panose="020B0604020202020204" pitchFamily="34" charset="0"/>
                        </a:rPr>
                        <a:t>same</a:t>
                      </a:r>
                      <a:r>
                        <a:rPr lang="en-US" sz="1200" b="0" i="0">
                          <a:solidFill>
                            <a:srgbClr val="000000"/>
                          </a:solidFill>
                          <a:effectLst/>
                          <a:latin typeface="Arial" panose="020B0604020202020204" pitchFamily="34" charset="0"/>
                        </a:rPr>
                        <a:t>​</a:t>
                      </a:r>
                      <a:endParaRPr lang="en-US" b="0" i="0">
                        <a:solidFill>
                          <a:srgbClr val="000000"/>
                        </a:solidFill>
                        <a:effectLst/>
                      </a:endParaRPr>
                    </a:p>
                  </a:txBody>
                  <a:tcPr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F2F2F2"/>
                    </a:solidFill>
                  </a:tcPr>
                </a:tc>
                <a:tc>
                  <a:txBody>
                    <a:bodyPr/>
                    <a:lstStyle/>
                    <a:p>
                      <a:pPr algn="ctr" fontAlgn="base"/>
                      <a:r>
                        <a:rPr lang="en-US" sz="1200" b="0" i="0" u="none" strike="noStrike" dirty="0">
                          <a:solidFill>
                            <a:srgbClr val="000000"/>
                          </a:solidFill>
                          <a:effectLst/>
                          <a:latin typeface="Arial" panose="020B0604020202020204" pitchFamily="34" charset="0"/>
                        </a:rPr>
                        <a:t>higher in vehicle</a:t>
                      </a:r>
                      <a:r>
                        <a:rPr lang="en-US" sz="12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1143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1430" cap="flat" cmpd="sng" algn="ctr">
                      <a:solidFill>
                        <a:srgbClr val="000000"/>
                      </a:solidFill>
                      <a:prstDash val="solid"/>
                      <a:round/>
                      <a:headEnd type="none" w="med" len="med"/>
                      <a:tailEnd type="none" w="med" len="med"/>
                    </a:lnT>
                    <a:lnB w="1143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158367572"/>
                  </a:ext>
                </a:extLst>
              </a:tr>
              <a:tr h="238125">
                <a:tc>
                  <a:txBody>
                    <a:bodyPr/>
                    <a:lstStyle/>
                    <a:p>
                      <a:pPr algn="ctr" fontAlgn="base"/>
                      <a:r>
                        <a:rPr lang="en-US" sz="1200" b="1" i="0" u="none" strike="noStrike" dirty="0">
                          <a:solidFill>
                            <a:srgbClr val="548235"/>
                          </a:solidFill>
                          <a:effectLst/>
                          <a:latin typeface="Arial" panose="020B0604020202020204" pitchFamily="34" charset="0"/>
                        </a:rPr>
                        <a:t>ACSL3</a:t>
                      </a:r>
                      <a:r>
                        <a:rPr lang="en-US" sz="1200" b="0" i="0" dirty="0">
                          <a:solidFill>
                            <a:srgbClr val="548235"/>
                          </a:solidFill>
                          <a:effectLst/>
                          <a:latin typeface="Arial" panose="020B0604020202020204" pitchFamily="34" charset="0"/>
                        </a:rPr>
                        <a:t>​</a:t>
                      </a:r>
                      <a:endParaRPr lang="en-US" b="0" i="0" dirty="0">
                        <a:solidFill>
                          <a:srgbClr val="000000"/>
                        </a:solidFill>
                        <a:effectLst/>
                      </a:endParaRPr>
                    </a:p>
                  </a:txBody>
                  <a:tcPr anchor="ctr">
                    <a:lnL w="12700" cap="flat" cmpd="sng" algn="ctr">
                      <a:solidFill>
                        <a:schemeClr val="tx1"/>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1200" b="0" i="0" u="none" strike="noStrike" dirty="0">
                          <a:solidFill>
                            <a:srgbClr val="000000"/>
                          </a:solidFill>
                          <a:effectLst/>
                          <a:latin typeface="Arial" panose="020B0604020202020204" pitchFamily="34" charset="0"/>
                        </a:rPr>
                        <a:t>same</a:t>
                      </a:r>
                      <a:r>
                        <a:rPr lang="en-US" sz="12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11430" cap="flat" cmpd="sng" algn="ctr">
                      <a:solidFill>
                        <a:srgbClr val="000000"/>
                      </a:solidFill>
                      <a:prstDash val="solid"/>
                      <a:round/>
                      <a:headEnd type="none" w="med" len="med"/>
                      <a:tailEnd type="none" w="med" len="med"/>
                    </a:lnL>
                    <a:lnR w="11430" cap="flat" cmpd="sng" algn="ctr">
                      <a:solidFill>
                        <a:srgbClr val="000000"/>
                      </a:solidFill>
                      <a:prstDash val="solid"/>
                      <a:round/>
                      <a:headEnd type="none" w="med" len="med"/>
                      <a:tailEnd type="none" w="med" len="med"/>
                    </a:lnR>
                    <a:lnT w="1143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ase"/>
                      <a:r>
                        <a:rPr lang="en-US" sz="1200" b="0" i="0" u="none" strike="noStrike" dirty="0">
                          <a:solidFill>
                            <a:srgbClr val="000000"/>
                          </a:solidFill>
                          <a:effectLst/>
                          <a:latin typeface="Arial" panose="020B0604020202020204" pitchFamily="34" charset="0"/>
                        </a:rPr>
                        <a:t>same</a:t>
                      </a:r>
                      <a:r>
                        <a:rPr lang="en-US" sz="12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1143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143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461210880"/>
                  </a:ext>
                </a:extLst>
              </a:tr>
            </a:tbl>
          </a:graphicData>
        </a:graphic>
      </p:graphicFrame>
      <p:grpSp>
        <p:nvGrpSpPr>
          <p:cNvPr id="41" name="Group 40">
            <a:extLst>
              <a:ext uri="{FF2B5EF4-FFF2-40B4-BE49-F238E27FC236}">
                <a16:creationId xmlns:a16="http://schemas.microsoft.com/office/drawing/2014/main" id="{7AB4BAAF-2B0E-1441-B2EE-948AB139F7A4}"/>
              </a:ext>
            </a:extLst>
          </p:cNvPr>
          <p:cNvGrpSpPr/>
          <p:nvPr/>
        </p:nvGrpSpPr>
        <p:grpSpPr>
          <a:xfrm>
            <a:off x="11371479" y="9431524"/>
            <a:ext cx="5241162" cy="7197643"/>
            <a:chOff x="42019264" y="8305874"/>
            <a:chExt cx="5241162" cy="7197643"/>
          </a:xfrm>
        </p:grpSpPr>
        <p:pic>
          <p:nvPicPr>
            <p:cNvPr id="42" name="Picture 41">
              <a:extLst>
                <a:ext uri="{FF2B5EF4-FFF2-40B4-BE49-F238E27FC236}">
                  <a16:creationId xmlns:a16="http://schemas.microsoft.com/office/drawing/2014/main" id="{A4A5D4A3-FAA7-CF6B-65A6-61BC24064F59}"/>
                </a:ext>
              </a:extLst>
            </p:cNvPr>
            <p:cNvPicPr>
              <a:picLocks noChangeAspect="1"/>
            </p:cNvPicPr>
            <p:nvPr/>
          </p:nvPicPr>
          <p:blipFill>
            <a:blip r:embed="rId4"/>
            <a:stretch>
              <a:fillRect/>
            </a:stretch>
          </p:blipFill>
          <p:spPr>
            <a:xfrm>
              <a:off x="42733641" y="8855470"/>
              <a:ext cx="3149075" cy="6648047"/>
            </a:xfrm>
            <a:prstGeom prst="rect">
              <a:avLst/>
            </a:prstGeom>
            <a:ln>
              <a:noFill/>
            </a:ln>
          </p:spPr>
        </p:pic>
        <p:sp>
          <p:nvSpPr>
            <p:cNvPr id="43" name="TextBox 42">
              <a:extLst>
                <a:ext uri="{FF2B5EF4-FFF2-40B4-BE49-F238E27FC236}">
                  <a16:creationId xmlns:a16="http://schemas.microsoft.com/office/drawing/2014/main" id="{AAD4EB59-4028-4FC1-EAB0-09D04040D767}"/>
                </a:ext>
              </a:extLst>
            </p:cNvPr>
            <p:cNvSpPr txBox="1"/>
            <p:nvPr/>
          </p:nvSpPr>
          <p:spPr>
            <a:xfrm>
              <a:off x="42733641" y="8305874"/>
              <a:ext cx="4526785" cy="384721"/>
            </a:xfrm>
            <a:prstGeom prst="rect">
              <a:avLst/>
            </a:prstGeom>
            <a:noFill/>
          </p:spPr>
          <p:txBody>
            <a:bodyPr wrap="square" anchor="ctr">
              <a:spAutoFit/>
            </a:bodyPr>
            <a:lstStyle/>
            <a:p>
              <a:pPr algn="ctr"/>
              <a:r>
                <a:rPr lang="en-US" sz="1900" b="1" i="1" u="sng" dirty="0">
                  <a:solidFill>
                    <a:srgbClr val="12124A"/>
                  </a:solidFill>
                  <a:latin typeface="Arial" charset="0"/>
                  <a:cs typeface="Arial" charset="0"/>
                </a:rPr>
                <a:t>Hypothetical Model</a:t>
              </a:r>
              <a:endParaRPr lang="en-US" sz="1900" b="1" i="1" u="sng" dirty="0">
                <a:solidFill>
                  <a:srgbClr val="12124A"/>
                </a:solidFill>
              </a:endParaRPr>
            </a:p>
          </p:txBody>
        </p:sp>
        <p:sp>
          <p:nvSpPr>
            <p:cNvPr id="44" name="TextBox 43">
              <a:extLst>
                <a:ext uri="{FF2B5EF4-FFF2-40B4-BE49-F238E27FC236}">
                  <a16:creationId xmlns:a16="http://schemas.microsoft.com/office/drawing/2014/main" id="{909BF698-CFE5-04AB-E0C3-D50C8F8F3A41}"/>
                </a:ext>
              </a:extLst>
            </p:cNvPr>
            <p:cNvSpPr txBox="1"/>
            <p:nvPr/>
          </p:nvSpPr>
          <p:spPr>
            <a:xfrm>
              <a:off x="42019264" y="8855470"/>
              <a:ext cx="4682377" cy="492443"/>
            </a:xfrm>
            <a:prstGeom prst="rect">
              <a:avLst/>
            </a:prstGeom>
            <a:noFill/>
          </p:spPr>
          <p:txBody>
            <a:bodyPr wrap="square" anchor="ctr">
              <a:spAutoFit/>
            </a:bodyPr>
            <a:lstStyle/>
            <a:p>
              <a:pPr algn="ctr"/>
              <a:r>
                <a:rPr lang="en-US" sz="1400" b="1" dirty="0">
                  <a:latin typeface="Arial" charset="0"/>
                  <a:cs typeface="Arial" charset="0"/>
                </a:rPr>
                <a:t>Vehicle-Treated MCF10CA1a</a:t>
              </a:r>
              <a:br>
                <a:rPr lang="en-US" sz="1400" b="1" dirty="0">
                  <a:latin typeface="Arial" charset="0"/>
                  <a:cs typeface="Arial" charset="0"/>
                </a:rPr>
              </a:br>
              <a:r>
                <a:rPr lang="en-US" sz="1200" i="1" dirty="0">
                  <a:latin typeface="Arial" charset="0"/>
                  <a:cs typeface="Arial" charset="0"/>
                </a:rPr>
                <a:t>More TAG in LDs</a:t>
              </a:r>
              <a:endParaRPr lang="en-US" sz="1400" i="1" dirty="0"/>
            </a:p>
          </p:txBody>
        </p:sp>
        <p:sp>
          <p:nvSpPr>
            <p:cNvPr id="45" name="TextBox 44">
              <a:extLst>
                <a:ext uri="{FF2B5EF4-FFF2-40B4-BE49-F238E27FC236}">
                  <a16:creationId xmlns:a16="http://schemas.microsoft.com/office/drawing/2014/main" id="{64AF79F0-BC38-D4F7-FBE2-97485523F556}"/>
                </a:ext>
              </a:extLst>
            </p:cNvPr>
            <p:cNvSpPr txBox="1"/>
            <p:nvPr/>
          </p:nvSpPr>
          <p:spPr>
            <a:xfrm>
              <a:off x="42027954" y="12055870"/>
              <a:ext cx="4682377" cy="492443"/>
            </a:xfrm>
            <a:prstGeom prst="rect">
              <a:avLst/>
            </a:prstGeom>
            <a:noFill/>
          </p:spPr>
          <p:txBody>
            <a:bodyPr wrap="square" anchor="ctr">
              <a:spAutoFit/>
            </a:bodyPr>
            <a:lstStyle/>
            <a:p>
              <a:pPr algn="ctr"/>
              <a:r>
                <a:rPr lang="en-US" sz="1400" b="1" dirty="0">
                  <a:latin typeface="Arial" charset="0"/>
                  <a:cs typeface="Arial" charset="0"/>
                </a:rPr>
                <a:t>FASN-Inhibited MCF10CA1a</a:t>
              </a:r>
              <a:br>
                <a:rPr lang="en-US" sz="1400" b="1" dirty="0">
                  <a:latin typeface="Arial" charset="0"/>
                  <a:cs typeface="Arial" charset="0"/>
                </a:rPr>
              </a:br>
              <a:r>
                <a:rPr lang="en-US" sz="1200" i="1" dirty="0">
                  <a:latin typeface="Arial" charset="0"/>
                  <a:cs typeface="Arial" charset="0"/>
                </a:rPr>
                <a:t>Less TAG in LDs</a:t>
              </a:r>
              <a:endParaRPr lang="en-US" sz="1400" i="1" dirty="0"/>
            </a:p>
          </p:txBody>
        </p:sp>
      </p:grpSp>
      <p:pic>
        <p:nvPicPr>
          <p:cNvPr id="46" name="Picture 45">
            <a:extLst>
              <a:ext uri="{FF2B5EF4-FFF2-40B4-BE49-F238E27FC236}">
                <a16:creationId xmlns:a16="http://schemas.microsoft.com/office/drawing/2014/main" id="{BFFCEB8D-FFC5-39B6-9B2B-B5119C0F08B7}"/>
              </a:ext>
            </a:extLst>
          </p:cNvPr>
          <p:cNvPicPr>
            <a:picLocks noChangeAspect="1"/>
          </p:cNvPicPr>
          <p:nvPr/>
        </p:nvPicPr>
        <p:blipFill rotWithShape="1">
          <a:blip r:embed="rId5"/>
          <a:srcRect l="80802" t="24038" r="3278" b="27534"/>
          <a:stretch/>
        </p:blipFill>
        <p:spPr>
          <a:xfrm>
            <a:off x="15202165" y="12238218"/>
            <a:ext cx="1252052" cy="1541413"/>
          </a:xfrm>
          <a:prstGeom prst="rect">
            <a:avLst/>
          </a:prstGeom>
          <a:ln>
            <a:noFill/>
          </a:ln>
        </p:spPr>
      </p:pic>
      <p:grpSp>
        <p:nvGrpSpPr>
          <p:cNvPr id="47" name="Group 46">
            <a:extLst>
              <a:ext uri="{FF2B5EF4-FFF2-40B4-BE49-F238E27FC236}">
                <a16:creationId xmlns:a16="http://schemas.microsoft.com/office/drawing/2014/main" id="{E9BEE28E-6824-97AA-8114-E7E621E85104}"/>
              </a:ext>
            </a:extLst>
          </p:cNvPr>
          <p:cNvGrpSpPr/>
          <p:nvPr/>
        </p:nvGrpSpPr>
        <p:grpSpPr>
          <a:xfrm>
            <a:off x="6833656" y="16905996"/>
            <a:ext cx="9744925" cy="5222484"/>
            <a:chOff x="35873023" y="15579522"/>
            <a:chExt cx="10261974" cy="5455760"/>
          </a:xfrm>
        </p:grpSpPr>
        <p:grpSp>
          <p:nvGrpSpPr>
            <p:cNvPr id="48" name="Group 47">
              <a:extLst>
                <a:ext uri="{FF2B5EF4-FFF2-40B4-BE49-F238E27FC236}">
                  <a16:creationId xmlns:a16="http://schemas.microsoft.com/office/drawing/2014/main" id="{57521E4A-6040-9528-DD08-F248C27D01F6}"/>
                </a:ext>
              </a:extLst>
            </p:cNvPr>
            <p:cNvGrpSpPr/>
            <p:nvPr/>
          </p:nvGrpSpPr>
          <p:grpSpPr>
            <a:xfrm>
              <a:off x="35873023" y="15579522"/>
              <a:ext cx="10261974" cy="5451678"/>
              <a:chOff x="35696236" y="8108572"/>
              <a:chExt cx="10522107" cy="5790803"/>
            </a:xfrm>
          </p:grpSpPr>
          <p:pic>
            <p:nvPicPr>
              <p:cNvPr id="53" name="Picture 52" descr="Timeline&#10;&#10;Description automatically generated with medium confidence">
                <a:extLst>
                  <a:ext uri="{FF2B5EF4-FFF2-40B4-BE49-F238E27FC236}">
                    <a16:creationId xmlns:a16="http://schemas.microsoft.com/office/drawing/2014/main" id="{3EC1E2D6-55BA-919C-5CF3-11685DD7403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76" t="54793" r="1194" b="1645"/>
              <a:stretch/>
            </p:blipFill>
            <p:spPr bwMode="auto">
              <a:xfrm>
                <a:off x="35696236" y="8108572"/>
                <a:ext cx="10522107" cy="579080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54" name="Oval 53">
                <a:extLst>
                  <a:ext uri="{FF2B5EF4-FFF2-40B4-BE49-F238E27FC236}">
                    <a16:creationId xmlns:a16="http://schemas.microsoft.com/office/drawing/2014/main" id="{84FD23C4-9ED4-1787-1F8B-DD9666869911}"/>
                  </a:ext>
                </a:extLst>
              </p:cNvPr>
              <p:cNvSpPr/>
              <p:nvPr/>
            </p:nvSpPr>
            <p:spPr bwMode="auto">
              <a:xfrm>
                <a:off x="35737800" y="8128438"/>
                <a:ext cx="495272" cy="329762"/>
              </a:xfrm>
              <a:prstGeom prst="ellipse">
                <a:avLst/>
              </a:prstGeom>
              <a:solidFill>
                <a:srgbClr val="E7E6E6"/>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49" name="Rectangle 62">
              <a:extLst>
                <a:ext uri="{FF2B5EF4-FFF2-40B4-BE49-F238E27FC236}">
                  <a16:creationId xmlns:a16="http://schemas.microsoft.com/office/drawing/2014/main" id="{FB7510E4-B208-41E4-9D3B-4D2D9BE53FD7}"/>
                </a:ext>
              </a:extLst>
            </p:cNvPr>
            <p:cNvSpPr>
              <a:spLocks noChangeArrowheads="1"/>
            </p:cNvSpPr>
            <p:nvPr/>
          </p:nvSpPr>
          <p:spPr bwMode="auto">
            <a:xfrm rot="10800000" flipV="1">
              <a:off x="40062558" y="20656803"/>
              <a:ext cx="6038442" cy="37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6" charset="0"/>
                </a:defRPr>
              </a:lvl1pPr>
              <a:lvl2pPr marL="742950" indent="-285750">
                <a:defRPr sz="2400">
                  <a:solidFill>
                    <a:schemeClr val="tx1"/>
                  </a:solidFill>
                  <a:latin typeface="Times New Roman" pitchFamily="16" charset="0"/>
                </a:defRPr>
              </a:lvl2pPr>
              <a:lvl3pPr marL="1143000" indent="-228600">
                <a:defRPr sz="2400">
                  <a:solidFill>
                    <a:schemeClr val="tx1"/>
                  </a:solidFill>
                  <a:latin typeface="Times New Roman" pitchFamily="16" charset="0"/>
                </a:defRPr>
              </a:lvl3pPr>
              <a:lvl4pPr marL="1600200" indent="-228600">
                <a:defRPr sz="2400">
                  <a:solidFill>
                    <a:schemeClr val="tx1"/>
                  </a:solidFill>
                  <a:latin typeface="Times New Roman" pitchFamily="16" charset="0"/>
                </a:defRPr>
              </a:lvl4pPr>
              <a:lvl5pPr marL="2057400" indent="-228600">
                <a:defRPr sz="2400">
                  <a:solidFill>
                    <a:schemeClr val="tx1"/>
                  </a:solidFill>
                  <a:latin typeface="Times New Roman" pitchFamily="16" charset="0"/>
                </a:defRPr>
              </a:lvl5pPr>
              <a:lvl6pPr marL="2514600" indent="-228600" eaLnBrk="0" fontAlgn="base" hangingPunct="0">
                <a:spcBef>
                  <a:spcPct val="0"/>
                </a:spcBef>
                <a:spcAft>
                  <a:spcPct val="0"/>
                </a:spcAft>
                <a:defRPr sz="2400">
                  <a:solidFill>
                    <a:schemeClr val="tx1"/>
                  </a:solidFill>
                  <a:latin typeface="Times New Roman" pitchFamily="16" charset="0"/>
                </a:defRPr>
              </a:lvl6pPr>
              <a:lvl7pPr marL="2971800" indent="-228600" eaLnBrk="0" fontAlgn="base" hangingPunct="0">
                <a:spcBef>
                  <a:spcPct val="0"/>
                </a:spcBef>
                <a:spcAft>
                  <a:spcPct val="0"/>
                </a:spcAft>
                <a:defRPr sz="2400">
                  <a:solidFill>
                    <a:schemeClr val="tx1"/>
                  </a:solidFill>
                  <a:latin typeface="Times New Roman" pitchFamily="16" charset="0"/>
                </a:defRPr>
              </a:lvl7pPr>
              <a:lvl8pPr marL="3429000" indent="-228600" eaLnBrk="0" fontAlgn="base" hangingPunct="0">
                <a:spcBef>
                  <a:spcPct val="0"/>
                </a:spcBef>
                <a:spcAft>
                  <a:spcPct val="0"/>
                </a:spcAft>
                <a:defRPr sz="2400">
                  <a:solidFill>
                    <a:schemeClr val="tx1"/>
                  </a:solidFill>
                  <a:latin typeface="Times New Roman" pitchFamily="16" charset="0"/>
                </a:defRPr>
              </a:lvl8pPr>
              <a:lvl9pPr marL="3886200" indent="-228600" eaLnBrk="0" fontAlgn="base" hangingPunct="0">
                <a:spcBef>
                  <a:spcPct val="0"/>
                </a:spcBef>
                <a:spcAft>
                  <a:spcPct val="0"/>
                </a:spcAft>
                <a:defRPr sz="2400">
                  <a:solidFill>
                    <a:schemeClr val="tx1"/>
                  </a:solidFill>
                  <a:latin typeface="Times New Roman" pitchFamily="16" charset="0"/>
                </a:defRPr>
              </a:lvl9pPr>
            </a:lstStyle>
            <a:p>
              <a:pPr algn="r"/>
              <a:r>
                <a:rPr lang="en-US" sz="1800" b="1" i="1" dirty="0">
                  <a:latin typeface="Arial" panose="020B0604020202020204" pitchFamily="34" charset="0"/>
                  <a:cs typeface="Arial" panose="020B0604020202020204" pitchFamily="34" charset="0"/>
                </a:rPr>
                <a:t>Schematic Model of Ferroptosis</a:t>
              </a:r>
              <a:endParaRPr lang="en-US" altLang="en-US" sz="1800" b="1" i="1" dirty="0"/>
            </a:p>
          </p:txBody>
        </p:sp>
        <p:sp>
          <p:nvSpPr>
            <p:cNvPr id="50" name="Oval 49">
              <a:extLst>
                <a:ext uri="{FF2B5EF4-FFF2-40B4-BE49-F238E27FC236}">
                  <a16:creationId xmlns:a16="http://schemas.microsoft.com/office/drawing/2014/main" id="{218F3A52-74ED-29AE-7937-B1903F8FDBF6}"/>
                </a:ext>
              </a:extLst>
            </p:cNvPr>
            <p:cNvSpPr/>
            <p:nvPr/>
          </p:nvSpPr>
          <p:spPr>
            <a:xfrm>
              <a:off x="38317835" y="18569149"/>
              <a:ext cx="838200" cy="457200"/>
            </a:xfrm>
            <a:prstGeom prst="ellipse">
              <a:avLst/>
            </a:prstGeom>
            <a:solidFill>
              <a:srgbClr val="92D05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Oval 50">
              <a:extLst>
                <a:ext uri="{FF2B5EF4-FFF2-40B4-BE49-F238E27FC236}">
                  <a16:creationId xmlns:a16="http://schemas.microsoft.com/office/drawing/2014/main" id="{B2E019F4-1E6B-0257-D4F3-B6898C06DD2B}"/>
                </a:ext>
              </a:extLst>
            </p:cNvPr>
            <p:cNvSpPr/>
            <p:nvPr/>
          </p:nvSpPr>
          <p:spPr>
            <a:xfrm>
              <a:off x="39055293" y="17788220"/>
              <a:ext cx="838200" cy="457200"/>
            </a:xfrm>
            <a:prstGeom prst="ellipse">
              <a:avLst/>
            </a:prstGeom>
            <a:solidFill>
              <a:srgbClr val="92D05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Oval 51">
              <a:extLst>
                <a:ext uri="{FF2B5EF4-FFF2-40B4-BE49-F238E27FC236}">
                  <a16:creationId xmlns:a16="http://schemas.microsoft.com/office/drawing/2014/main" id="{5B84B719-AC46-6255-B1F4-C217445A22D8}"/>
                </a:ext>
              </a:extLst>
            </p:cNvPr>
            <p:cNvSpPr/>
            <p:nvPr/>
          </p:nvSpPr>
          <p:spPr>
            <a:xfrm>
              <a:off x="36728400" y="16471239"/>
              <a:ext cx="990600" cy="457200"/>
            </a:xfrm>
            <a:prstGeom prst="ellipse">
              <a:avLst/>
            </a:prstGeom>
            <a:solidFill>
              <a:srgbClr val="C00000">
                <a:alpha val="3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55" name="Oval 54">
            <a:extLst>
              <a:ext uri="{FF2B5EF4-FFF2-40B4-BE49-F238E27FC236}">
                <a16:creationId xmlns:a16="http://schemas.microsoft.com/office/drawing/2014/main" id="{6EC7FBDD-59A6-E059-1DDE-295F50B310FD}"/>
              </a:ext>
            </a:extLst>
          </p:cNvPr>
          <p:cNvSpPr/>
          <p:nvPr/>
        </p:nvSpPr>
        <p:spPr>
          <a:xfrm>
            <a:off x="7152444" y="11518808"/>
            <a:ext cx="788627" cy="273886"/>
          </a:xfrm>
          <a:prstGeom prst="ellipse">
            <a:avLst/>
          </a:prstGeom>
          <a:solidFill>
            <a:srgbClr val="C00000">
              <a:alpha val="3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6" name="Oval 55">
            <a:extLst>
              <a:ext uri="{FF2B5EF4-FFF2-40B4-BE49-F238E27FC236}">
                <a16:creationId xmlns:a16="http://schemas.microsoft.com/office/drawing/2014/main" id="{E851E36A-E72F-8C0B-0237-5EEDA8069ECB}"/>
              </a:ext>
            </a:extLst>
          </p:cNvPr>
          <p:cNvSpPr/>
          <p:nvPr/>
        </p:nvSpPr>
        <p:spPr>
          <a:xfrm>
            <a:off x="7203789" y="12527280"/>
            <a:ext cx="707019" cy="273886"/>
          </a:xfrm>
          <a:prstGeom prst="ellipse">
            <a:avLst/>
          </a:prstGeom>
          <a:solidFill>
            <a:srgbClr val="92D05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7" name="Oval 56">
            <a:extLst>
              <a:ext uri="{FF2B5EF4-FFF2-40B4-BE49-F238E27FC236}">
                <a16:creationId xmlns:a16="http://schemas.microsoft.com/office/drawing/2014/main" id="{1CCEC9C2-E258-1A9F-A45E-F1BA9BE49EAC}"/>
              </a:ext>
            </a:extLst>
          </p:cNvPr>
          <p:cNvSpPr/>
          <p:nvPr/>
        </p:nvSpPr>
        <p:spPr>
          <a:xfrm>
            <a:off x="6948837" y="12803544"/>
            <a:ext cx="1195842" cy="273886"/>
          </a:xfrm>
          <a:prstGeom prst="ellipse">
            <a:avLst/>
          </a:prstGeom>
          <a:solidFill>
            <a:srgbClr val="92D05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7" name="Text Box 783">
            <a:extLst>
              <a:ext uri="{FF2B5EF4-FFF2-40B4-BE49-F238E27FC236}">
                <a16:creationId xmlns:a16="http://schemas.microsoft.com/office/drawing/2014/main" id="{034F6565-11BD-413C-865F-347048D6DF19}"/>
              </a:ext>
            </a:extLst>
          </p:cNvPr>
          <p:cNvSpPr txBox="1">
            <a:spLocks noChangeArrowheads="1"/>
          </p:cNvSpPr>
          <p:nvPr/>
        </p:nvSpPr>
        <p:spPr bwMode="auto">
          <a:xfrm>
            <a:off x="17607115" y="17149284"/>
            <a:ext cx="10798175" cy="5603450"/>
          </a:xfrm>
          <a:prstGeom prst="rect">
            <a:avLst/>
          </a:prstGeom>
          <a:solidFill>
            <a:schemeClr val="bg1"/>
          </a:solidFill>
          <a:ln w="38100">
            <a:solidFill>
              <a:srgbClr val="000000"/>
            </a:solidFill>
            <a:miter lim="800000"/>
            <a:headEnd/>
            <a:tailEnd/>
          </a:ln>
        </p:spPr>
        <p:txBody>
          <a:bodyPr lIns="731028" tIns="731028" rIns="731028" bIns="731028"/>
          <a:lstStyle>
            <a:defPPr>
              <a:defRPr lang="en-US"/>
            </a:defPPr>
            <a:lvl1pPr algn="l" rtl="0" eaLnBrk="0" fontAlgn="base" hangingPunct="0">
              <a:spcBef>
                <a:spcPct val="0"/>
              </a:spcBef>
              <a:spcAft>
                <a:spcPct val="0"/>
              </a:spcAft>
              <a:defRPr sz="2400" kern="1200">
                <a:solidFill>
                  <a:schemeClr val="tx1"/>
                </a:solidFill>
                <a:latin typeface="Times New Roman" pitchFamily="16"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6"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6"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6"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a:lstStyle>
          <a:p>
            <a:pPr algn="just" eaLnBrk="1" hangingPunct="1">
              <a:spcBef>
                <a:spcPct val="50000"/>
              </a:spcBef>
              <a:buFontTx/>
              <a:buNone/>
            </a:pPr>
            <a:endParaRPr lang="en-US" altLang="en-US" sz="2500" dirty="0"/>
          </a:p>
        </p:txBody>
      </p:sp>
      <p:sp>
        <p:nvSpPr>
          <p:cNvPr id="108" name="Rectangle 107">
            <a:extLst>
              <a:ext uri="{FF2B5EF4-FFF2-40B4-BE49-F238E27FC236}">
                <a16:creationId xmlns:a16="http://schemas.microsoft.com/office/drawing/2014/main" id="{F8CA0AB6-B99B-4956-B2A0-320CA29210D2}"/>
              </a:ext>
            </a:extLst>
          </p:cNvPr>
          <p:cNvSpPr>
            <a:spLocks noChangeArrowheads="1"/>
          </p:cNvSpPr>
          <p:nvPr/>
        </p:nvSpPr>
        <p:spPr bwMode="auto">
          <a:xfrm rot="10800000" flipV="1">
            <a:off x="17754584" y="17647592"/>
            <a:ext cx="10574506" cy="51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6"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6"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6"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6"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a:lstStyle>
          <a:p>
            <a:pPr marL="457200" indent="-457200">
              <a:buFont typeface="Wingdings" panose="05000000000000000000" pitchFamily="2" charset="2"/>
              <a:buChar char="Ø"/>
            </a:pPr>
            <a:r>
              <a:rPr lang="en-US" sz="2600" dirty="0">
                <a:latin typeface="Arial" panose="020B0604020202020204" pitchFamily="34" charset="0"/>
                <a:cs typeface="Arial" panose="020B0604020202020204" pitchFamily="34" charset="0"/>
              </a:rPr>
              <a:t>Anti-ferroptosis proteins are more abundant in migratory, vehicle-treated MCF10CA1a cells compared to FASN-inhibited cells</a:t>
            </a:r>
            <a:br>
              <a:rPr lang="en-US" sz="28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d</a:t>
            </a:r>
          </a:p>
          <a:p>
            <a:pPr marL="457200" indent="-457200">
              <a:buFont typeface="Wingdings" panose="05000000000000000000" pitchFamily="2" charset="2"/>
              <a:buChar char="Ø"/>
            </a:pPr>
            <a:r>
              <a:rPr lang="en-US" sz="2600" dirty="0">
                <a:latin typeface="Arial" panose="020B0604020202020204" pitchFamily="34" charset="0"/>
                <a:cs typeface="Arial" panose="020B0604020202020204" pitchFamily="34" charset="0"/>
              </a:rPr>
              <a:t>Pro-ferroptotic, anti-cancer proteins are more abundant on the LDs of vehicle-treated cells compared to FASN-inhibited cells, despite similar protein levels within the whole cell</a:t>
            </a:r>
          </a:p>
          <a:p>
            <a:pPr marL="1200150" lvl="1"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Such proteins liberated from LDs following TAG depletion may be free to function in their typical locations to exhibit anti-cancer effects</a:t>
            </a:r>
            <a:br>
              <a:rPr lang="en-US" sz="2800" dirty="0">
                <a:solidFill>
                  <a:srgbClr val="12124A"/>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d</a:t>
            </a:r>
            <a:br>
              <a:rPr lang="en-US" sz="1800" dirty="0">
                <a:solidFill>
                  <a:srgbClr val="12124A"/>
                </a:solidFill>
                <a:latin typeface="Arial" panose="020B0604020202020204" pitchFamily="34" charset="0"/>
                <a:cs typeface="Arial" panose="020B0604020202020204" pitchFamily="34" charset="0"/>
              </a:rPr>
            </a:br>
            <a:r>
              <a:rPr lang="en-US" sz="500" dirty="0">
                <a:solidFill>
                  <a:schemeClr val="bg1"/>
                </a:solidFill>
                <a:latin typeface="Arial" panose="020B0604020202020204" pitchFamily="34" charset="0"/>
                <a:cs typeface="Arial" panose="020B0604020202020204" pitchFamily="34" charset="0"/>
              </a:rPr>
              <a:t>d</a:t>
            </a:r>
          </a:p>
          <a:p>
            <a:pPr algn="ctr"/>
            <a:r>
              <a:rPr lang="en-US" sz="3200" b="1" dirty="0">
                <a:solidFill>
                  <a:srgbClr val="12124A"/>
                </a:solidFill>
                <a:latin typeface="Arial" panose="020B0604020202020204" pitchFamily="34" charset="0"/>
                <a:cs typeface="Arial" panose="020B0604020202020204" pitchFamily="34" charset="0"/>
              </a:rPr>
              <a:t>Our results suggest that LD accumulation</a:t>
            </a:r>
            <a:br>
              <a:rPr lang="en-US" sz="3200" b="1" dirty="0">
                <a:solidFill>
                  <a:srgbClr val="12124A"/>
                </a:solidFill>
                <a:latin typeface="Arial" panose="020B0604020202020204" pitchFamily="34" charset="0"/>
                <a:cs typeface="Arial" panose="020B0604020202020204" pitchFamily="34" charset="0"/>
              </a:rPr>
            </a:br>
            <a:r>
              <a:rPr lang="en-US" sz="3200" b="1" dirty="0">
                <a:solidFill>
                  <a:srgbClr val="12124A"/>
                </a:solidFill>
                <a:latin typeface="Arial" panose="020B0604020202020204" pitchFamily="34" charset="0"/>
                <a:cs typeface="Arial" panose="020B0604020202020204" pitchFamily="34" charset="0"/>
              </a:rPr>
              <a:t>may protect against lipid peroxidation-mediated cell death in metastatic breast cancer cells.</a:t>
            </a:r>
          </a:p>
        </p:txBody>
      </p:sp>
      <p:sp>
        <p:nvSpPr>
          <p:cNvPr id="109" name="Text Box 1742">
            <a:extLst>
              <a:ext uri="{FF2B5EF4-FFF2-40B4-BE49-F238E27FC236}">
                <a16:creationId xmlns:a16="http://schemas.microsoft.com/office/drawing/2014/main" id="{76B24C6C-CB39-4DC3-8C3C-ADB8085B8FB2}"/>
              </a:ext>
            </a:extLst>
          </p:cNvPr>
          <p:cNvSpPr txBox="1">
            <a:spLocks noChangeArrowheads="1"/>
          </p:cNvSpPr>
          <p:nvPr/>
        </p:nvSpPr>
        <p:spPr bwMode="auto">
          <a:xfrm>
            <a:off x="18423090" y="16798290"/>
            <a:ext cx="9144000" cy="822960"/>
          </a:xfrm>
          <a:prstGeom prst="rect">
            <a:avLst/>
          </a:prstGeom>
          <a:solidFill>
            <a:srgbClr val="E6CD9A"/>
          </a:solidFill>
          <a:ln w="38100">
            <a:solidFill>
              <a:schemeClr val="tx1"/>
            </a:solidFill>
            <a:miter lim="800000"/>
            <a:headEnd/>
            <a:tailEnd/>
          </a:ln>
          <a:effectLst/>
        </p:spPr>
        <p:txBody>
          <a:bodyPr lIns="94732" tIns="47363" rIns="94732" bIns="47363" anchor="ctr">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6"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6"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6"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6"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a:lstStyle>
          <a:p>
            <a:pPr algn="ctr" defTabSz="941388">
              <a:defRPr/>
            </a:pPr>
            <a:r>
              <a:rPr lang="en-US" sz="4800" b="1" dirty="0">
                <a:latin typeface="Arial" panose="020B0604020202020204" pitchFamily="34" charset="0"/>
                <a:cs typeface="Arial" panose="020B0604020202020204" pitchFamily="34" charset="0"/>
              </a:rPr>
              <a:t>CONCLUSIONS</a:t>
            </a:r>
            <a:endParaRPr lang="en-US" sz="5000" b="1" dirty="0">
              <a:latin typeface="Arial" panose="020B0604020202020204" pitchFamily="34" charset="0"/>
              <a:cs typeface="Arial" panose="020B0604020202020204" pitchFamily="34" charset="0"/>
            </a:endParaRPr>
          </a:p>
        </p:txBody>
      </p:sp>
      <p:sp>
        <p:nvSpPr>
          <p:cNvPr id="110" name="Text Box 622">
            <a:extLst>
              <a:ext uri="{FF2B5EF4-FFF2-40B4-BE49-F238E27FC236}">
                <a16:creationId xmlns:a16="http://schemas.microsoft.com/office/drawing/2014/main" id="{1E43F595-06A9-D842-1C52-F6E36A92FE51}"/>
              </a:ext>
            </a:extLst>
          </p:cNvPr>
          <p:cNvSpPr txBox="1">
            <a:spLocks noChangeArrowheads="1"/>
          </p:cNvSpPr>
          <p:nvPr/>
        </p:nvSpPr>
        <p:spPr bwMode="auto">
          <a:xfrm>
            <a:off x="18346890" y="1885950"/>
            <a:ext cx="9144000" cy="822960"/>
          </a:xfrm>
          <a:prstGeom prst="rect">
            <a:avLst/>
          </a:prstGeom>
          <a:solidFill>
            <a:srgbClr val="E6CD9A"/>
          </a:solidFill>
          <a:ln w="38100">
            <a:solidFill>
              <a:schemeClr val="tx1"/>
            </a:solidFill>
            <a:miter lim="800000"/>
            <a:headEnd/>
            <a:tailEnd/>
          </a:ln>
          <a:effectLst/>
        </p:spPr>
        <p:txBody>
          <a:bodyPr wrap="square" lIns="94732" tIns="47363" rIns="94732" bIns="47363" anchor="ctr">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6"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6"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6"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6"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a:lstStyle>
          <a:p>
            <a:pPr algn="ctr" defTabSz="941388">
              <a:defRPr/>
            </a:pPr>
            <a:r>
              <a:rPr lang="en-US" sz="4800" b="1" dirty="0">
                <a:latin typeface="Arial" panose="020B0604020202020204" pitchFamily="34" charset="0"/>
                <a:cs typeface="Arial" panose="020B0604020202020204" pitchFamily="34" charset="0"/>
              </a:rPr>
              <a:t>RESULTS</a:t>
            </a:r>
          </a:p>
        </p:txBody>
      </p:sp>
      <p:sp>
        <p:nvSpPr>
          <p:cNvPr id="111" name="Rectangle 110">
            <a:extLst>
              <a:ext uri="{FF2B5EF4-FFF2-40B4-BE49-F238E27FC236}">
                <a16:creationId xmlns:a16="http://schemas.microsoft.com/office/drawing/2014/main" id="{566A28A4-F616-6135-9517-5848645BE043}"/>
              </a:ext>
            </a:extLst>
          </p:cNvPr>
          <p:cNvSpPr>
            <a:spLocks noChangeArrowheads="1"/>
          </p:cNvSpPr>
          <p:nvPr/>
        </p:nvSpPr>
        <p:spPr bwMode="auto">
          <a:xfrm rot="10800000" flipV="1">
            <a:off x="17596002" y="2857501"/>
            <a:ext cx="106303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6"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6"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6"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6"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a:lstStyle>
          <a:p>
            <a:pPr algn="ctr"/>
            <a:r>
              <a:rPr lang="en-US" altLang="en-US" sz="2800" b="1" dirty="0">
                <a:latin typeface="Arial" panose="020B0604020202020204" pitchFamily="34" charset="0"/>
                <a:cs typeface="Arial" panose="020B0604020202020204" pitchFamily="34" charset="0"/>
              </a:rPr>
              <a:t>Vehicle-Treated MCF10CA1a Cells Have Lower Levels of Ferroptosis than FASN-Inhibited, TAG-Depleted Cells</a:t>
            </a:r>
          </a:p>
        </p:txBody>
      </p:sp>
      <p:pic>
        <p:nvPicPr>
          <p:cNvPr id="112" name="Picture 111">
            <a:extLst>
              <a:ext uri="{FF2B5EF4-FFF2-40B4-BE49-F238E27FC236}">
                <a16:creationId xmlns:a16="http://schemas.microsoft.com/office/drawing/2014/main" id="{404D4C61-9820-F175-522E-7A6F8D0A0ED0}"/>
              </a:ext>
            </a:extLst>
          </p:cNvPr>
          <p:cNvPicPr>
            <a:picLocks noChangeAspect="1"/>
          </p:cNvPicPr>
          <p:nvPr/>
        </p:nvPicPr>
        <p:blipFill>
          <a:blip r:embed="rId7"/>
          <a:stretch>
            <a:fillRect/>
          </a:stretch>
        </p:blipFill>
        <p:spPr>
          <a:xfrm>
            <a:off x="23192838" y="3924300"/>
            <a:ext cx="4738791" cy="2550266"/>
          </a:xfrm>
          <a:prstGeom prst="rect">
            <a:avLst/>
          </a:prstGeom>
        </p:spPr>
      </p:pic>
      <p:sp>
        <p:nvSpPr>
          <p:cNvPr id="113" name="TextBox 70">
            <a:extLst>
              <a:ext uri="{FF2B5EF4-FFF2-40B4-BE49-F238E27FC236}">
                <a16:creationId xmlns:a16="http://schemas.microsoft.com/office/drawing/2014/main" id="{96DF1CB6-F5FC-D508-FFBB-62B9FE95F2A3}"/>
              </a:ext>
            </a:extLst>
          </p:cNvPr>
          <p:cNvSpPr txBox="1"/>
          <p:nvPr/>
        </p:nvSpPr>
        <p:spPr>
          <a:xfrm>
            <a:off x="19066884" y="6658831"/>
            <a:ext cx="8991600" cy="430887"/>
          </a:xfrm>
          <a:prstGeom prst="rect">
            <a:avLst/>
          </a:prstGeom>
          <a:no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6"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6"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6"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6"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a:lstStyle>
          <a:p>
            <a:pPr algn="r"/>
            <a:r>
              <a:rPr lang="en-US" altLang="en-US" sz="1100" i="1" dirty="0">
                <a:latin typeface="Arial" charset="0"/>
                <a:cs typeface="Arial" charset="0"/>
              </a:rPr>
              <a:t>Asterisk indicates p &lt; 0.05 compared to DMSO by Student’s T-test;</a:t>
            </a:r>
            <a:br>
              <a:rPr lang="en-US" altLang="en-US" sz="1100" i="1" dirty="0">
                <a:latin typeface="Arial" charset="0"/>
                <a:cs typeface="Arial" charset="0"/>
              </a:rPr>
            </a:br>
            <a:r>
              <a:rPr lang="en-US" altLang="en-US" sz="1100" i="1" dirty="0">
                <a:latin typeface="Arial" charset="0"/>
                <a:cs typeface="Arial" charset="0"/>
              </a:rPr>
              <a:t>TVB-3166 = FASN-Inhibitor (20 µM) and Ammonium Iron (100 µM) = positive control</a:t>
            </a:r>
            <a:endParaRPr lang="en-US" sz="1100" i="1" dirty="0"/>
          </a:p>
        </p:txBody>
      </p:sp>
      <p:pic>
        <p:nvPicPr>
          <p:cNvPr id="115" name="Picture 114">
            <a:extLst>
              <a:ext uri="{FF2B5EF4-FFF2-40B4-BE49-F238E27FC236}">
                <a16:creationId xmlns:a16="http://schemas.microsoft.com/office/drawing/2014/main" id="{A2756A6C-8E61-748B-38E0-D42384AA6DE6}"/>
              </a:ext>
            </a:extLst>
          </p:cNvPr>
          <p:cNvPicPr>
            <a:picLocks noChangeAspect="1"/>
          </p:cNvPicPr>
          <p:nvPr/>
        </p:nvPicPr>
        <p:blipFill>
          <a:blip r:embed="rId8"/>
          <a:stretch>
            <a:fillRect/>
          </a:stretch>
        </p:blipFill>
        <p:spPr>
          <a:xfrm>
            <a:off x="19439418" y="8612210"/>
            <a:ext cx="6561006" cy="3432813"/>
          </a:xfrm>
          <a:prstGeom prst="rect">
            <a:avLst/>
          </a:prstGeom>
        </p:spPr>
      </p:pic>
      <p:sp>
        <p:nvSpPr>
          <p:cNvPr id="117" name="TextBox 68">
            <a:extLst>
              <a:ext uri="{FF2B5EF4-FFF2-40B4-BE49-F238E27FC236}">
                <a16:creationId xmlns:a16="http://schemas.microsoft.com/office/drawing/2014/main" id="{A3E24825-6717-7FC1-3E45-2EA8308DB8AF}"/>
              </a:ext>
            </a:extLst>
          </p:cNvPr>
          <p:cNvSpPr txBox="1"/>
          <p:nvPr/>
        </p:nvSpPr>
        <p:spPr>
          <a:xfrm>
            <a:off x="25662090" y="4027436"/>
            <a:ext cx="557057" cy="369332"/>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6"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6"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6"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6"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a:lstStyle>
          <a:p>
            <a:r>
              <a:rPr lang="en-US" sz="1800" dirty="0"/>
              <a:t>   *</a:t>
            </a:r>
          </a:p>
        </p:txBody>
      </p:sp>
      <p:sp>
        <p:nvSpPr>
          <p:cNvPr id="118" name="TextBox 68">
            <a:extLst>
              <a:ext uri="{FF2B5EF4-FFF2-40B4-BE49-F238E27FC236}">
                <a16:creationId xmlns:a16="http://schemas.microsoft.com/office/drawing/2014/main" id="{391A45AD-31FF-4F66-880F-49BB64CC4BDF}"/>
              </a:ext>
            </a:extLst>
          </p:cNvPr>
          <p:cNvSpPr txBox="1"/>
          <p:nvPr/>
        </p:nvSpPr>
        <p:spPr>
          <a:xfrm>
            <a:off x="26936767" y="4000729"/>
            <a:ext cx="598776" cy="369332"/>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6"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6"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6"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6"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a:lstStyle>
          <a:p>
            <a:r>
              <a:rPr lang="en-US" sz="1800" dirty="0"/>
              <a:t>   *</a:t>
            </a:r>
          </a:p>
        </p:txBody>
      </p:sp>
      <p:pic>
        <p:nvPicPr>
          <p:cNvPr id="119" name="Picture 118" descr="A close-up of a microscope">
            <a:extLst>
              <a:ext uri="{FF2B5EF4-FFF2-40B4-BE49-F238E27FC236}">
                <a16:creationId xmlns:a16="http://schemas.microsoft.com/office/drawing/2014/main" id="{EBC75BF5-C855-F7F1-C82A-179A35651B97}"/>
              </a:ext>
            </a:extLst>
          </p:cNvPr>
          <p:cNvPicPr>
            <a:picLocks noChangeAspect="1"/>
          </p:cNvPicPr>
          <p:nvPr/>
        </p:nvPicPr>
        <p:blipFill rotWithShape="1">
          <a:blip r:embed="rId9">
            <a:extLst>
              <a:ext uri="{28A0092B-C50C-407E-A947-70E740481C1C}">
                <a14:useLocalDpi xmlns:a14="http://schemas.microsoft.com/office/drawing/2010/main" val="0"/>
              </a:ext>
            </a:extLst>
          </a:blip>
          <a:srcRect l="14749" t="7858" r="39119" b="47033"/>
          <a:stretch/>
        </p:blipFill>
        <p:spPr>
          <a:xfrm>
            <a:off x="20405053" y="4029788"/>
            <a:ext cx="2249818" cy="2199901"/>
          </a:xfrm>
          <a:prstGeom prst="rect">
            <a:avLst/>
          </a:prstGeom>
        </p:spPr>
      </p:pic>
      <p:cxnSp>
        <p:nvCxnSpPr>
          <p:cNvPr id="120" name="Straight Connector 119">
            <a:extLst>
              <a:ext uri="{FF2B5EF4-FFF2-40B4-BE49-F238E27FC236}">
                <a16:creationId xmlns:a16="http://schemas.microsoft.com/office/drawing/2014/main" id="{65E21E97-4BE0-22D8-73CE-B0235D9FA08B}"/>
              </a:ext>
            </a:extLst>
          </p:cNvPr>
          <p:cNvCxnSpPr>
            <a:cxnSpLocks/>
          </p:cNvCxnSpPr>
          <p:nvPr/>
        </p:nvCxnSpPr>
        <p:spPr bwMode="auto">
          <a:xfrm flipH="1">
            <a:off x="21429476" y="6061405"/>
            <a:ext cx="1051560" cy="0"/>
          </a:xfrm>
          <a:prstGeom prst="line">
            <a:avLst/>
          </a:prstGeom>
          <a:solidFill>
            <a:schemeClr val="accent1"/>
          </a:solidFill>
          <a:ln w="19050" cap="flat" cmpd="sng" algn="ctr">
            <a:solidFill>
              <a:schemeClr val="bg1"/>
            </a:solidFill>
            <a:prstDash val="solid"/>
            <a:miter lim="800000"/>
            <a:headEnd type="none" w="med" len="med"/>
            <a:tailEnd type="none" w="med" len="med"/>
          </a:ln>
          <a:effectLst/>
        </p:spPr>
      </p:cxnSp>
      <p:sp>
        <p:nvSpPr>
          <p:cNvPr id="121" name="TextBox 25">
            <a:extLst>
              <a:ext uri="{FF2B5EF4-FFF2-40B4-BE49-F238E27FC236}">
                <a16:creationId xmlns:a16="http://schemas.microsoft.com/office/drawing/2014/main" id="{DCB7D280-A11C-CCC0-BBE0-7216066B49D7}"/>
              </a:ext>
            </a:extLst>
          </p:cNvPr>
          <p:cNvSpPr txBox="1"/>
          <p:nvPr/>
        </p:nvSpPr>
        <p:spPr>
          <a:xfrm>
            <a:off x="21654245" y="5782026"/>
            <a:ext cx="622286" cy="276999"/>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6"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6"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6"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6"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a:lstStyle>
          <a:p>
            <a:r>
              <a:rPr lang="en-US" sz="1200" b="1" dirty="0">
                <a:solidFill>
                  <a:schemeClr val="bg1"/>
                </a:solidFill>
                <a:latin typeface="Arial" panose="020B0604020202020204" pitchFamily="34" charset="0"/>
                <a:cs typeface="Arial" panose="020B0604020202020204" pitchFamily="34" charset="0"/>
              </a:rPr>
              <a:t>50 µm</a:t>
            </a:r>
          </a:p>
        </p:txBody>
      </p:sp>
      <p:pic>
        <p:nvPicPr>
          <p:cNvPr id="122" name="Picture 121" descr="A close-up of a microscope&#10;&#10;Description automatically generated">
            <a:extLst>
              <a:ext uri="{FF2B5EF4-FFF2-40B4-BE49-F238E27FC236}">
                <a16:creationId xmlns:a16="http://schemas.microsoft.com/office/drawing/2014/main" id="{6BFB5D59-0BC6-0B42-FABE-1F9FF6546DAF}"/>
              </a:ext>
            </a:extLst>
          </p:cNvPr>
          <p:cNvPicPr>
            <a:picLocks noChangeAspect="1"/>
          </p:cNvPicPr>
          <p:nvPr/>
        </p:nvPicPr>
        <p:blipFill rotWithShape="1">
          <a:blip r:embed="rId10">
            <a:extLst>
              <a:ext uri="{28A0092B-C50C-407E-A947-70E740481C1C}">
                <a14:useLocalDpi xmlns:a14="http://schemas.microsoft.com/office/drawing/2010/main" val="0"/>
              </a:ext>
            </a:extLst>
          </a:blip>
          <a:srcRect l="42753" t="19724" r="11113" b="35166"/>
          <a:stretch/>
        </p:blipFill>
        <p:spPr>
          <a:xfrm>
            <a:off x="18056204" y="4021717"/>
            <a:ext cx="2249818" cy="2199901"/>
          </a:xfrm>
          <a:prstGeom prst="rect">
            <a:avLst/>
          </a:prstGeom>
        </p:spPr>
      </p:pic>
      <p:cxnSp>
        <p:nvCxnSpPr>
          <p:cNvPr id="123" name="Straight Connector 122">
            <a:extLst>
              <a:ext uri="{FF2B5EF4-FFF2-40B4-BE49-F238E27FC236}">
                <a16:creationId xmlns:a16="http://schemas.microsoft.com/office/drawing/2014/main" id="{0912F7EF-0291-0CF4-CD64-52856A6CDDDF}"/>
              </a:ext>
            </a:extLst>
          </p:cNvPr>
          <p:cNvCxnSpPr>
            <a:cxnSpLocks/>
          </p:cNvCxnSpPr>
          <p:nvPr/>
        </p:nvCxnSpPr>
        <p:spPr bwMode="auto">
          <a:xfrm flipH="1">
            <a:off x="19069073" y="6083486"/>
            <a:ext cx="1051560" cy="0"/>
          </a:xfrm>
          <a:prstGeom prst="line">
            <a:avLst/>
          </a:prstGeom>
          <a:solidFill>
            <a:schemeClr val="accent1"/>
          </a:solidFill>
          <a:ln w="19050" cap="flat" cmpd="sng" algn="ctr">
            <a:solidFill>
              <a:schemeClr val="bg1"/>
            </a:solidFill>
            <a:prstDash val="solid"/>
            <a:miter lim="800000"/>
            <a:headEnd type="none" w="med" len="med"/>
            <a:tailEnd type="none" w="med" len="med"/>
          </a:ln>
          <a:effectLst/>
        </p:spPr>
      </p:cxnSp>
      <p:sp>
        <p:nvSpPr>
          <p:cNvPr id="124" name="TextBox 39">
            <a:extLst>
              <a:ext uri="{FF2B5EF4-FFF2-40B4-BE49-F238E27FC236}">
                <a16:creationId xmlns:a16="http://schemas.microsoft.com/office/drawing/2014/main" id="{EA1C1280-B6EE-3F64-94AA-A32E9A755DA7}"/>
              </a:ext>
            </a:extLst>
          </p:cNvPr>
          <p:cNvSpPr txBox="1"/>
          <p:nvPr/>
        </p:nvSpPr>
        <p:spPr>
          <a:xfrm>
            <a:off x="19293842" y="5804107"/>
            <a:ext cx="622286" cy="276999"/>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6"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6"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6"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6"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a:lstStyle>
          <a:p>
            <a:r>
              <a:rPr lang="en-US" sz="1200" b="1" dirty="0">
                <a:solidFill>
                  <a:schemeClr val="bg1"/>
                </a:solidFill>
                <a:latin typeface="Arial" panose="020B0604020202020204" pitchFamily="34" charset="0"/>
                <a:cs typeface="Arial" panose="020B0604020202020204" pitchFamily="34" charset="0"/>
              </a:rPr>
              <a:t>50 µm</a:t>
            </a:r>
          </a:p>
        </p:txBody>
      </p:sp>
      <p:sp>
        <p:nvSpPr>
          <p:cNvPr id="125" name="TextBox 41">
            <a:extLst>
              <a:ext uri="{FF2B5EF4-FFF2-40B4-BE49-F238E27FC236}">
                <a16:creationId xmlns:a16="http://schemas.microsoft.com/office/drawing/2014/main" id="{D88E49F5-BE72-972F-68F9-3BD57A8473B6}"/>
              </a:ext>
            </a:extLst>
          </p:cNvPr>
          <p:cNvSpPr txBox="1"/>
          <p:nvPr/>
        </p:nvSpPr>
        <p:spPr>
          <a:xfrm>
            <a:off x="18717566" y="6245304"/>
            <a:ext cx="877163" cy="369332"/>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6"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6"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6"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6"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a:lstStyle>
          <a:p>
            <a:r>
              <a:rPr lang="en-US" sz="1800" b="1" dirty="0">
                <a:latin typeface="Arial" panose="020B0604020202020204" pitchFamily="34" charset="0"/>
                <a:cs typeface="Arial" panose="020B0604020202020204" pitchFamily="34" charset="0"/>
              </a:rPr>
              <a:t>DMSO</a:t>
            </a:r>
          </a:p>
        </p:txBody>
      </p:sp>
      <p:sp>
        <p:nvSpPr>
          <p:cNvPr id="126" name="TextBox 46">
            <a:extLst>
              <a:ext uri="{FF2B5EF4-FFF2-40B4-BE49-F238E27FC236}">
                <a16:creationId xmlns:a16="http://schemas.microsoft.com/office/drawing/2014/main" id="{DB69B2F8-B0EC-33EA-D6CF-0AEBD488A778}"/>
              </a:ext>
            </a:extLst>
          </p:cNvPr>
          <p:cNvSpPr txBox="1"/>
          <p:nvPr/>
        </p:nvSpPr>
        <p:spPr>
          <a:xfrm>
            <a:off x="20961435" y="6241357"/>
            <a:ext cx="1236236" cy="369332"/>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6"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6"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6"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6"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a:lstStyle>
          <a:p>
            <a:r>
              <a:rPr lang="en-US" sz="1800" b="1" dirty="0">
                <a:latin typeface="Arial" panose="020B0604020202020204" pitchFamily="34" charset="0"/>
                <a:cs typeface="Arial" panose="020B0604020202020204" pitchFamily="34" charset="0"/>
              </a:rPr>
              <a:t>TVB-3166</a:t>
            </a:r>
          </a:p>
        </p:txBody>
      </p:sp>
      <p:sp>
        <p:nvSpPr>
          <p:cNvPr id="127" name="TextBox 47">
            <a:extLst>
              <a:ext uri="{FF2B5EF4-FFF2-40B4-BE49-F238E27FC236}">
                <a16:creationId xmlns:a16="http://schemas.microsoft.com/office/drawing/2014/main" id="{3FD6647C-2129-6400-7687-3900CB1C551D}"/>
              </a:ext>
            </a:extLst>
          </p:cNvPr>
          <p:cNvSpPr txBox="1"/>
          <p:nvPr/>
        </p:nvSpPr>
        <p:spPr>
          <a:xfrm>
            <a:off x="17965890" y="6538436"/>
            <a:ext cx="3348855" cy="646331"/>
          </a:xfrm>
          <a:prstGeom prst="rect">
            <a:avLst/>
          </a:prstGeom>
          <a:no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6"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6"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6"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6"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a:lstStyle>
          <a:p>
            <a:r>
              <a:rPr lang="en-US" altLang="en-US" sz="1200" b="1" dirty="0">
                <a:solidFill>
                  <a:srgbClr val="00009E"/>
                </a:solidFill>
                <a:latin typeface="Arial" charset="0"/>
                <a:cs typeface="Arial" charset="0"/>
              </a:rPr>
              <a:t>DAPI </a:t>
            </a:r>
            <a:r>
              <a:rPr lang="en-US" altLang="en-US" sz="1200" dirty="0">
                <a:latin typeface="Arial" charset="0"/>
                <a:cs typeface="Arial" charset="0"/>
              </a:rPr>
              <a:t>= nuclei stain</a:t>
            </a:r>
            <a:br>
              <a:rPr lang="en-US" altLang="en-US" sz="1200" b="1" dirty="0">
                <a:latin typeface="Arial" charset="0"/>
                <a:cs typeface="Arial" charset="0"/>
              </a:rPr>
            </a:br>
            <a:r>
              <a:rPr lang="en-US" altLang="en-US" sz="1200" b="1" dirty="0" err="1">
                <a:solidFill>
                  <a:srgbClr val="00A404"/>
                </a:solidFill>
                <a:latin typeface="Arial" charset="0"/>
                <a:cs typeface="Arial" charset="0"/>
              </a:rPr>
              <a:t>Bodipy</a:t>
            </a:r>
            <a:r>
              <a:rPr lang="en-US" altLang="en-US" sz="1200" b="1" dirty="0">
                <a:solidFill>
                  <a:srgbClr val="00A404"/>
                </a:solidFill>
                <a:latin typeface="Arial" charset="0"/>
                <a:cs typeface="Arial" charset="0"/>
              </a:rPr>
              <a:t> </a:t>
            </a:r>
            <a:r>
              <a:rPr lang="en-US" altLang="en-US" sz="1200" dirty="0">
                <a:latin typeface="Arial" charset="0"/>
                <a:cs typeface="Arial" charset="0"/>
              </a:rPr>
              <a:t>= neutral lipid stain</a:t>
            </a:r>
            <a:br>
              <a:rPr lang="en-US" altLang="en-US" sz="1200" dirty="0">
                <a:latin typeface="Arial" charset="0"/>
                <a:cs typeface="Arial" charset="0"/>
              </a:rPr>
            </a:br>
            <a:r>
              <a:rPr lang="en-US" altLang="en-US" sz="1200" b="1" dirty="0" err="1">
                <a:solidFill>
                  <a:srgbClr val="FF0040"/>
                </a:solidFill>
                <a:latin typeface="Arial" charset="0"/>
                <a:cs typeface="Arial" charset="0"/>
              </a:rPr>
              <a:t>FerroOrange</a:t>
            </a:r>
            <a:r>
              <a:rPr lang="en-US" altLang="en-US" sz="1200" dirty="0">
                <a:latin typeface="Arial" charset="0"/>
                <a:cs typeface="Arial" charset="0"/>
              </a:rPr>
              <a:t> = intracellular iron stain</a:t>
            </a:r>
            <a:endParaRPr lang="en-US" sz="1200" dirty="0"/>
          </a:p>
        </p:txBody>
      </p:sp>
      <p:sp>
        <p:nvSpPr>
          <p:cNvPr id="128" name="Rectangle 127">
            <a:extLst>
              <a:ext uri="{FF2B5EF4-FFF2-40B4-BE49-F238E27FC236}">
                <a16:creationId xmlns:a16="http://schemas.microsoft.com/office/drawing/2014/main" id="{0AA55969-C601-05C4-12E0-FFB4A7FA3E89}"/>
              </a:ext>
            </a:extLst>
          </p:cNvPr>
          <p:cNvSpPr/>
          <p:nvPr/>
        </p:nvSpPr>
        <p:spPr bwMode="auto">
          <a:xfrm>
            <a:off x="22995090" y="3998381"/>
            <a:ext cx="680906" cy="2327826"/>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itchFamily="16"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6"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6"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6"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9" name="TextBox 50">
            <a:extLst>
              <a:ext uri="{FF2B5EF4-FFF2-40B4-BE49-F238E27FC236}">
                <a16:creationId xmlns:a16="http://schemas.microsoft.com/office/drawing/2014/main" id="{889A90F2-7EEE-391F-A524-CA270DD46A22}"/>
              </a:ext>
            </a:extLst>
          </p:cNvPr>
          <p:cNvSpPr txBox="1"/>
          <p:nvPr/>
        </p:nvSpPr>
        <p:spPr>
          <a:xfrm rot="16200000">
            <a:off x="21448942" y="4783341"/>
            <a:ext cx="3649270" cy="861774"/>
          </a:xfrm>
          <a:prstGeom prst="rect">
            <a:avLst/>
          </a:prstGeom>
          <a:no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6"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6"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6"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6"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a:lstStyle>
          <a:p>
            <a:pPr algn="ctr"/>
            <a:r>
              <a:rPr lang="en-US" sz="1400" b="1" dirty="0">
                <a:latin typeface="Arial" panose="020B0604020202020204" pitchFamily="34" charset="0"/>
                <a:cs typeface="Arial" panose="020B0604020202020204" pitchFamily="34" charset="0"/>
              </a:rPr>
              <a:t>Relative </a:t>
            </a:r>
            <a:r>
              <a:rPr lang="en-US" sz="1400" b="1" dirty="0" err="1">
                <a:latin typeface="Arial" panose="020B0604020202020204" pitchFamily="34" charset="0"/>
                <a:cs typeface="Arial" panose="020B0604020202020204" pitchFamily="34" charset="0"/>
              </a:rPr>
              <a:t>FerroOrange</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Fluorescence </a:t>
            </a:r>
            <a:br>
              <a:rPr lang="en-US" sz="14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(Normalized to Protein;</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Relative to DMSO)</a:t>
            </a:r>
            <a:endParaRPr lang="en-US" sz="1400" dirty="0">
              <a:latin typeface="Arial" panose="020B0604020202020204" pitchFamily="34" charset="0"/>
              <a:cs typeface="Arial" panose="020B0604020202020204" pitchFamily="34" charset="0"/>
            </a:endParaRPr>
          </a:p>
        </p:txBody>
      </p:sp>
      <p:sp>
        <p:nvSpPr>
          <p:cNvPr id="130" name="TextBox 52">
            <a:extLst>
              <a:ext uri="{FF2B5EF4-FFF2-40B4-BE49-F238E27FC236}">
                <a16:creationId xmlns:a16="http://schemas.microsoft.com/office/drawing/2014/main" id="{DA57DD5E-BA1E-FC19-4AD3-F1FCD9D9EE21}"/>
              </a:ext>
            </a:extLst>
          </p:cNvPr>
          <p:cNvSpPr txBox="1"/>
          <p:nvPr/>
        </p:nvSpPr>
        <p:spPr>
          <a:xfrm rot="16200000">
            <a:off x="17920734" y="9824751"/>
            <a:ext cx="3473253" cy="646331"/>
          </a:xfrm>
          <a:prstGeom prst="rect">
            <a:avLst/>
          </a:prstGeom>
          <a:solidFill>
            <a:schemeClr val="bg1"/>
          </a:solidFill>
          <a:ln>
            <a:solidFill>
              <a:schemeClr val="bg1"/>
            </a:solidFill>
          </a:ln>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6"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6"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6"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6"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a:lstStyle>
          <a:p>
            <a:pPr algn="ctr"/>
            <a:endParaRPr lang="en-US" sz="1800" b="1" dirty="0">
              <a:latin typeface="Arial" panose="020B0604020202020204" pitchFamily="34" charset="0"/>
              <a:cs typeface="Arial" panose="020B0604020202020204" pitchFamily="34" charset="0"/>
            </a:endParaRPr>
          </a:p>
          <a:p>
            <a:pPr algn="ctr"/>
            <a:r>
              <a:rPr lang="en-US" sz="1800" b="1" dirty="0">
                <a:latin typeface="Arial" panose="020B0604020202020204" pitchFamily="34" charset="0"/>
                <a:cs typeface="Arial" panose="020B0604020202020204" pitchFamily="34" charset="0"/>
              </a:rPr>
              <a:t>Cell Viability</a:t>
            </a:r>
            <a:endParaRPr lang="en-US" sz="1800" dirty="0">
              <a:latin typeface="Arial" panose="020B0604020202020204" pitchFamily="34" charset="0"/>
              <a:cs typeface="Arial" panose="020B0604020202020204" pitchFamily="34" charset="0"/>
            </a:endParaRPr>
          </a:p>
        </p:txBody>
      </p:sp>
      <p:graphicFrame>
        <p:nvGraphicFramePr>
          <p:cNvPr id="152" name="Chart 151">
            <a:extLst>
              <a:ext uri="{FF2B5EF4-FFF2-40B4-BE49-F238E27FC236}">
                <a16:creationId xmlns:a16="http://schemas.microsoft.com/office/drawing/2014/main" id="{1CC3296B-2F3A-4899-D055-95581F659877}"/>
              </a:ext>
            </a:extLst>
          </p:cNvPr>
          <p:cNvGraphicFramePr>
            <a:graphicFrameLocks/>
          </p:cNvGraphicFramePr>
          <p:nvPr>
            <p:extLst>
              <p:ext uri="{D42A27DB-BD31-4B8C-83A1-F6EECF244321}">
                <p14:modId xmlns:p14="http://schemas.microsoft.com/office/powerpoint/2010/main" val="1270421442"/>
              </p:ext>
            </p:extLst>
          </p:nvPr>
        </p:nvGraphicFramePr>
        <p:xfrm>
          <a:off x="19659600" y="12618460"/>
          <a:ext cx="6286500" cy="3895628"/>
        </p:xfrm>
        <a:graphic>
          <a:graphicData uri="http://schemas.openxmlformats.org/drawingml/2006/chart">
            <c:chart xmlns:c="http://schemas.openxmlformats.org/drawingml/2006/chart" xmlns:r="http://schemas.openxmlformats.org/officeDocument/2006/relationships" r:id="rId11"/>
          </a:graphicData>
        </a:graphic>
      </p:graphicFrame>
      <p:sp>
        <p:nvSpPr>
          <p:cNvPr id="116" name="TextBox 2739">
            <a:extLst>
              <a:ext uri="{FF2B5EF4-FFF2-40B4-BE49-F238E27FC236}">
                <a16:creationId xmlns:a16="http://schemas.microsoft.com/office/drawing/2014/main" id="{E57958CD-3E36-ABA8-7325-CC00D2DF4112}"/>
              </a:ext>
            </a:extLst>
          </p:cNvPr>
          <p:cNvSpPr txBox="1"/>
          <p:nvPr/>
        </p:nvSpPr>
        <p:spPr>
          <a:xfrm>
            <a:off x="20813712" y="15378235"/>
            <a:ext cx="7602690" cy="1277273"/>
          </a:xfrm>
          <a:prstGeom prst="rect">
            <a:avLst/>
          </a:prstGeom>
          <a:no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6"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6"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6"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6"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a:lstStyle>
          <a:p>
            <a:pPr algn="r"/>
            <a:br>
              <a:rPr lang="en-US" altLang="en-US" sz="1100" i="1" dirty="0">
                <a:latin typeface="Arial" charset="0"/>
                <a:cs typeface="Arial" charset="0"/>
              </a:rPr>
            </a:br>
            <a:r>
              <a:rPr lang="en-US" altLang="en-US" sz="1100" i="1" dirty="0">
                <a:latin typeface="Arial" charset="0"/>
                <a:cs typeface="Arial" charset="0"/>
              </a:rPr>
              <a:t>TVB-3166 = FASN-Inhibitor (20 µM)</a:t>
            </a:r>
            <a:br>
              <a:rPr lang="en-US" altLang="en-US" sz="1100" i="1" dirty="0">
                <a:latin typeface="Arial" charset="0"/>
                <a:cs typeface="Arial" charset="0"/>
              </a:rPr>
            </a:br>
            <a:r>
              <a:rPr lang="en-US" altLang="en-US" sz="1100" i="1" dirty="0" err="1">
                <a:latin typeface="Arial" charset="0"/>
                <a:cs typeface="Arial" charset="0"/>
              </a:rPr>
              <a:t>Erastin</a:t>
            </a:r>
            <a:r>
              <a:rPr lang="en-US" altLang="en-US" sz="1100" i="1" dirty="0">
                <a:latin typeface="Arial" charset="0"/>
                <a:cs typeface="Arial" charset="0"/>
              </a:rPr>
              <a:t> = Ferroptosis-Activator (5 µM)</a:t>
            </a:r>
            <a:br>
              <a:rPr lang="en-US" altLang="en-US" sz="1100" i="1" dirty="0">
                <a:latin typeface="Arial" charset="0"/>
                <a:cs typeface="Arial" charset="0"/>
              </a:rPr>
            </a:br>
            <a:r>
              <a:rPr lang="en-US" altLang="en-US" sz="1100" i="1" dirty="0">
                <a:latin typeface="Arial" charset="0"/>
                <a:cs typeface="Arial" charset="0"/>
              </a:rPr>
              <a:t>NAC = N-Acetylcysteine (500 µM)</a:t>
            </a:r>
            <a:br>
              <a:rPr lang="en-US" altLang="en-US" sz="1100" i="1" dirty="0">
                <a:latin typeface="Arial" charset="0"/>
                <a:cs typeface="Arial" charset="0"/>
              </a:rPr>
            </a:br>
            <a:r>
              <a:rPr lang="en-US" altLang="en-US" sz="1100" i="1" dirty="0">
                <a:latin typeface="Arial" charset="0"/>
                <a:cs typeface="Arial" charset="0"/>
              </a:rPr>
              <a:t>Ferrostatin 1 (1 µM)</a:t>
            </a:r>
            <a:br>
              <a:rPr lang="en-US" altLang="en-US" sz="1100" i="1" dirty="0">
                <a:latin typeface="Arial" charset="0"/>
                <a:cs typeface="Arial" charset="0"/>
              </a:rPr>
            </a:br>
            <a:r>
              <a:rPr lang="en-US" altLang="en-US" sz="1100" i="1" dirty="0">
                <a:latin typeface="Arial" charset="0"/>
                <a:cs typeface="Arial" charset="0"/>
              </a:rPr>
              <a:t>Asterisk indicates p &lt; 0.05 compared to respective</a:t>
            </a:r>
            <a:br>
              <a:rPr lang="en-US" altLang="en-US" sz="1100" i="1" dirty="0">
                <a:latin typeface="Arial" charset="0"/>
                <a:cs typeface="Arial" charset="0"/>
              </a:rPr>
            </a:br>
            <a:r>
              <a:rPr lang="en-US" altLang="en-US" sz="1100" i="1" dirty="0">
                <a:latin typeface="Arial" charset="0"/>
                <a:cs typeface="Arial" charset="0"/>
              </a:rPr>
              <a:t>pretreatments by Student’s T-test</a:t>
            </a:r>
            <a:endParaRPr lang="en-US" sz="1100" i="1" dirty="0"/>
          </a:p>
        </p:txBody>
      </p:sp>
      <p:sp>
        <p:nvSpPr>
          <p:cNvPr id="153" name="Rectangle 152">
            <a:extLst>
              <a:ext uri="{FF2B5EF4-FFF2-40B4-BE49-F238E27FC236}">
                <a16:creationId xmlns:a16="http://schemas.microsoft.com/office/drawing/2014/main" id="{6EA0E3EB-396D-4D78-75D5-A57F0D60B8BD}"/>
              </a:ext>
            </a:extLst>
          </p:cNvPr>
          <p:cNvSpPr/>
          <p:nvPr/>
        </p:nvSpPr>
        <p:spPr>
          <a:xfrm>
            <a:off x="22021448" y="15268714"/>
            <a:ext cx="225020" cy="342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a:extLst>
              <a:ext uri="{FF2B5EF4-FFF2-40B4-BE49-F238E27FC236}">
                <a16:creationId xmlns:a16="http://schemas.microsoft.com/office/drawing/2014/main" id="{3D11C012-151F-F419-CC52-AC2E042700FB}"/>
              </a:ext>
            </a:extLst>
          </p:cNvPr>
          <p:cNvSpPr txBox="1"/>
          <p:nvPr/>
        </p:nvSpPr>
        <p:spPr>
          <a:xfrm>
            <a:off x="21711299" y="16125964"/>
            <a:ext cx="800219"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DMSO</a:t>
            </a:r>
          </a:p>
        </p:txBody>
      </p:sp>
      <p:sp>
        <p:nvSpPr>
          <p:cNvPr id="155" name="TextBox 154">
            <a:extLst>
              <a:ext uri="{FF2B5EF4-FFF2-40B4-BE49-F238E27FC236}">
                <a16:creationId xmlns:a16="http://schemas.microsoft.com/office/drawing/2014/main" id="{CCF1E115-0F3A-9220-E58A-4444EC1C0727}"/>
              </a:ext>
            </a:extLst>
          </p:cNvPr>
          <p:cNvSpPr txBox="1"/>
          <p:nvPr/>
        </p:nvSpPr>
        <p:spPr>
          <a:xfrm>
            <a:off x="24052222" y="16122092"/>
            <a:ext cx="1106393"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TVB-3166</a:t>
            </a:r>
          </a:p>
        </p:txBody>
      </p:sp>
      <p:sp>
        <p:nvSpPr>
          <p:cNvPr id="156" name="TextBox 155">
            <a:extLst>
              <a:ext uri="{FF2B5EF4-FFF2-40B4-BE49-F238E27FC236}">
                <a16:creationId xmlns:a16="http://schemas.microsoft.com/office/drawing/2014/main" id="{471740B8-D59B-FC6D-29E3-9C52CEA5F65F}"/>
              </a:ext>
            </a:extLst>
          </p:cNvPr>
          <p:cNvSpPr txBox="1"/>
          <p:nvPr/>
        </p:nvSpPr>
        <p:spPr>
          <a:xfrm>
            <a:off x="21878208" y="15780738"/>
            <a:ext cx="449162"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-4.9</a:t>
            </a:r>
          </a:p>
        </p:txBody>
      </p:sp>
      <p:sp>
        <p:nvSpPr>
          <p:cNvPr id="157" name="TextBox 156">
            <a:extLst>
              <a:ext uri="{FF2B5EF4-FFF2-40B4-BE49-F238E27FC236}">
                <a16:creationId xmlns:a16="http://schemas.microsoft.com/office/drawing/2014/main" id="{A2AE37D8-E288-82D8-23A9-1B4E9C20170A}"/>
              </a:ext>
            </a:extLst>
          </p:cNvPr>
          <p:cNvSpPr txBox="1"/>
          <p:nvPr/>
        </p:nvSpPr>
        <p:spPr>
          <a:xfrm>
            <a:off x="24312669" y="12981620"/>
            <a:ext cx="572593"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+19.8</a:t>
            </a:r>
          </a:p>
        </p:txBody>
      </p:sp>
      <p:sp>
        <p:nvSpPr>
          <p:cNvPr id="158" name="TextBox 157">
            <a:extLst>
              <a:ext uri="{FF2B5EF4-FFF2-40B4-BE49-F238E27FC236}">
                <a16:creationId xmlns:a16="http://schemas.microsoft.com/office/drawing/2014/main" id="{29104FA5-DA75-F4B1-23E4-C7988E18E894}"/>
              </a:ext>
            </a:extLst>
          </p:cNvPr>
          <p:cNvSpPr txBox="1"/>
          <p:nvPr/>
        </p:nvSpPr>
        <p:spPr>
          <a:xfrm>
            <a:off x="21840722" y="12916225"/>
            <a:ext cx="2189010" cy="369332"/>
          </a:xfrm>
          <a:prstGeom prst="rect">
            <a:avLst/>
          </a:prstGeom>
          <a:noFill/>
        </p:spPr>
        <p:txBody>
          <a:bodyPr wrap="square" rtlCol="0">
            <a:spAutoFit/>
          </a:bodyPr>
          <a:lstStyle/>
          <a:p>
            <a:pPr algn="ctr"/>
            <a:r>
              <a:rPr lang="en-US" b="1" i="1" dirty="0">
                <a:latin typeface="Arial" panose="020B0604020202020204" pitchFamily="34" charset="0"/>
                <a:cs typeface="Arial" panose="020B0604020202020204" pitchFamily="34" charset="0"/>
              </a:rPr>
              <a:t>*</a:t>
            </a:r>
            <a:endParaRPr lang="en-US" sz="1400" i="1" dirty="0">
              <a:latin typeface="Arial" panose="020B0604020202020204" pitchFamily="34" charset="0"/>
              <a:cs typeface="Arial" panose="020B0604020202020204" pitchFamily="34" charset="0"/>
            </a:endParaRPr>
          </a:p>
        </p:txBody>
      </p:sp>
      <p:sp>
        <p:nvSpPr>
          <p:cNvPr id="114" name="Rectangle 113">
            <a:extLst>
              <a:ext uri="{FF2B5EF4-FFF2-40B4-BE49-F238E27FC236}">
                <a16:creationId xmlns:a16="http://schemas.microsoft.com/office/drawing/2014/main" id="{57C24E19-7F32-BBC6-38CC-80A6776C6369}"/>
              </a:ext>
            </a:extLst>
          </p:cNvPr>
          <p:cNvSpPr>
            <a:spLocks noChangeArrowheads="1"/>
          </p:cNvSpPr>
          <p:nvPr/>
        </p:nvSpPr>
        <p:spPr bwMode="auto">
          <a:xfrm rot="10800000" flipV="1">
            <a:off x="17637832" y="7258051"/>
            <a:ext cx="1069125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6"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6"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6"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6"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a:lstStyle>
          <a:p>
            <a:pPr algn="ctr"/>
            <a:r>
              <a:rPr lang="en-US" altLang="en-US" sz="2800" b="1" dirty="0">
                <a:latin typeface="Arial" panose="020B0604020202020204" pitchFamily="34" charset="0"/>
                <a:cs typeface="Arial" panose="020B0604020202020204" pitchFamily="34" charset="0"/>
              </a:rPr>
              <a:t>Ferroptosis-Stimulated MCF10CA1a Cells Have Enhanced Rescue in Cell Viability Following NAC Treatment Compared to FASN-Inhibited, TAG-Depleted Cells</a:t>
            </a:r>
          </a:p>
        </p:txBody>
      </p:sp>
      <p:sp>
        <p:nvSpPr>
          <p:cNvPr id="163" name="Rectangle 162">
            <a:extLst>
              <a:ext uri="{FF2B5EF4-FFF2-40B4-BE49-F238E27FC236}">
                <a16:creationId xmlns:a16="http://schemas.microsoft.com/office/drawing/2014/main" id="{7F51AAEC-30EB-D508-33E3-B34268495BDF}"/>
              </a:ext>
            </a:extLst>
          </p:cNvPr>
          <p:cNvSpPr>
            <a:spLocks noChangeArrowheads="1"/>
          </p:cNvSpPr>
          <p:nvPr/>
        </p:nvSpPr>
        <p:spPr bwMode="auto">
          <a:xfrm rot="10800000" flipV="1">
            <a:off x="17607113" y="11944351"/>
            <a:ext cx="1080928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6"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6"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6"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6"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a:lstStyle>
          <a:p>
            <a:pPr algn="ctr"/>
            <a:r>
              <a:rPr lang="en-US" altLang="en-US" sz="2800" b="1" dirty="0">
                <a:latin typeface="Arial" panose="020B0604020202020204" pitchFamily="34" charset="0"/>
                <a:cs typeface="Arial" panose="020B0604020202020204" pitchFamily="34" charset="0"/>
              </a:rPr>
              <a:t>Ferroptosis Contributes to Reduced Migration of</a:t>
            </a:r>
            <a:br>
              <a:rPr lang="en-US" altLang="en-US" sz="2800" b="1" dirty="0">
                <a:latin typeface="Arial" panose="020B0604020202020204" pitchFamily="34" charset="0"/>
                <a:cs typeface="Arial" panose="020B0604020202020204" pitchFamily="34" charset="0"/>
              </a:rPr>
            </a:br>
            <a:r>
              <a:rPr lang="en-US" altLang="en-US" sz="2800" b="1" dirty="0">
                <a:latin typeface="Arial" panose="020B0604020202020204" pitchFamily="34" charset="0"/>
                <a:cs typeface="Arial" panose="020B0604020202020204" pitchFamily="34" charset="0"/>
              </a:rPr>
              <a:t>FASN-Inhibited, TAG-Depleted MCF10CA1a Cells</a:t>
            </a:r>
          </a:p>
        </p:txBody>
      </p:sp>
      <p:sp>
        <p:nvSpPr>
          <p:cNvPr id="164" name="TextBox 163">
            <a:extLst>
              <a:ext uri="{FF2B5EF4-FFF2-40B4-BE49-F238E27FC236}">
                <a16:creationId xmlns:a16="http://schemas.microsoft.com/office/drawing/2014/main" id="{5C1D1A16-3C8B-646D-7323-DBD60EE7F05E}"/>
              </a:ext>
            </a:extLst>
          </p:cNvPr>
          <p:cNvSpPr txBox="1"/>
          <p:nvPr/>
        </p:nvSpPr>
        <p:spPr>
          <a:xfrm>
            <a:off x="22328340" y="12915900"/>
            <a:ext cx="2189010" cy="307777"/>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p = 0.03</a:t>
            </a:r>
          </a:p>
        </p:txBody>
      </p:sp>
    </p:spTree>
    <p:extLst>
      <p:ext uri="{BB962C8B-B14F-4D97-AF65-F5344CB8AC3E}">
        <p14:creationId xmlns:p14="http://schemas.microsoft.com/office/powerpoint/2010/main" val="2533973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14409</TotalTime>
  <Words>917</Words>
  <Application>Microsoft Office PowerPoint</Application>
  <PresentationFormat>Custom</PresentationFormat>
  <Paragraphs>157</Paragraphs>
  <Slides>3</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vt:i4>
      </vt:variant>
    </vt:vector>
  </HeadingPairs>
  <TitlesOfParts>
    <vt:vector size="14" baseType="lpstr">
      <vt:lpstr>Aptos</vt:lpstr>
      <vt:lpstr>Arial</vt:lpstr>
      <vt:lpstr>BentonSans Light</vt:lpstr>
      <vt:lpstr>BentonSans Medium</vt:lpstr>
      <vt:lpstr>BentonSans Regular</vt:lpstr>
      <vt:lpstr>BentonSansCond Medium</vt:lpstr>
      <vt:lpstr>BentonSansCond Regular</vt:lpstr>
      <vt:lpstr>Franklin Gothic Book</vt:lpstr>
      <vt:lpstr>Times New Roman</vt:lpstr>
      <vt:lpstr>Wingdings</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Lynch, Dustin O</dc:creator>
  <cp:lastModifiedBy>Andolino, Chaylen Jade</cp:lastModifiedBy>
  <cp:revision>7</cp:revision>
  <dcterms:created xsi:type="dcterms:W3CDTF">2024-06-11T12:45:25Z</dcterms:created>
  <dcterms:modified xsi:type="dcterms:W3CDTF">2024-08-20T01:14:33Z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2024-08-20T00:51:23Z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b81d2596-32e3-4b53-a85c-8f5b7239a5e7</vt:lpwstr>
  </property>
  <property fmtid="{D5CDD505-2E9C-101B-9397-08002B2CF9AE}" pid="8" name="MSIP_Label_4044bd30-2ed7-4c9d-9d12-46200872a97b_ContentBits">
    <vt:lpwstr>0</vt:lpwstr>
  </property>
</Properties>
</file>