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8"/>
  </p:notesMasterIdLst>
  <p:handoutMasterIdLst>
    <p:handoutMasterId r:id="rId9"/>
  </p:handoutMasterIdLst>
  <p:sldIdLst>
    <p:sldId id="256" r:id="rId3"/>
    <p:sldId id="359" r:id="rId4"/>
    <p:sldId id="360" r:id="rId5"/>
    <p:sldId id="361" r:id="rId6"/>
    <p:sldId id="3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509"/>
    <a:srgbClr val="A90533"/>
    <a:srgbClr val="CCECFF"/>
    <a:srgbClr val="99CCFF"/>
    <a:srgbClr val="CCFFFF"/>
    <a:srgbClr val="0099FF"/>
    <a:srgbClr val="3399FF"/>
    <a:srgbClr val="66CCFF"/>
    <a:srgbClr val="0C23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4" autoAdjust="0"/>
    <p:restoredTop sz="89315" autoAdjust="0"/>
  </p:normalViewPr>
  <p:slideViewPr>
    <p:cSldViewPr snapToGrid="0">
      <p:cViewPr varScale="1">
        <p:scale>
          <a:sx n="115" d="100"/>
          <a:sy n="115" d="100"/>
        </p:scale>
        <p:origin x="472" y="200"/>
      </p:cViewPr>
      <p:guideLst/>
    </p:cSldViewPr>
  </p:slideViewPr>
  <p:outlineViewPr>
    <p:cViewPr>
      <p:scale>
        <a:sx n="33" d="100"/>
        <a:sy n="33" d="100"/>
      </p:scale>
      <p:origin x="0" y="-27523"/>
    </p:cViewPr>
  </p:outlineViewPr>
  <p:notesTextViewPr>
    <p:cViewPr>
      <p:scale>
        <a:sx n="3" d="2"/>
        <a:sy n="3" d="2"/>
      </p:scale>
      <p:origin x="0" y="0"/>
    </p:cViewPr>
  </p:notesTextViewPr>
  <p:sorterViewPr>
    <p:cViewPr>
      <p:scale>
        <a:sx n="100" d="100"/>
        <a:sy n="100" d="100"/>
      </p:scale>
      <p:origin x="0" y="-3115"/>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Lead Levels in Water from Vanderburgh Participant Homes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Sheet1!$J$17</c:f>
              <c:strCache>
                <c:ptCount val="1"/>
                <c:pt idx="0">
                  <c:v>water ppb</c:v>
                </c:pt>
              </c:strCache>
            </c:strRef>
          </c:tx>
          <c:spPr>
            <a:solidFill>
              <a:srgbClr val="00B0F0"/>
            </a:solidFill>
            <a:ln w="38100">
              <a:noFill/>
            </a:ln>
            <a:effectLst/>
          </c:spPr>
          <c:invertIfNegative val="0"/>
          <c:cat>
            <c:numRef>
              <c:f>Sheet1!$I$18:$I$25</c:f>
              <c:numCache>
                <c:formatCode>General</c:formatCode>
                <c:ptCount val="8"/>
                <c:pt idx="0">
                  <c:v>1</c:v>
                </c:pt>
                <c:pt idx="1">
                  <c:v>2</c:v>
                </c:pt>
                <c:pt idx="2">
                  <c:v>3</c:v>
                </c:pt>
                <c:pt idx="3">
                  <c:v>4</c:v>
                </c:pt>
                <c:pt idx="4">
                  <c:v>5</c:v>
                </c:pt>
                <c:pt idx="5">
                  <c:v>6</c:v>
                </c:pt>
                <c:pt idx="6">
                  <c:v>7</c:v>
                </c:pt>
                <c:pt idx="7">
                  <c:v>8</c:v>
                </c:pt>
              </c:numCache>
            </c:numRef>
          </c:cat>
          <c:val>
            <c:numRef>
              <c:f>Sheet1!$J$18:$J$25</c:f>
              <c:numCache>
                <c:formatCode>General</c:formatCode>
                <c:ptCount val="8"/>
                <c:pt idx="0">
                  <c:v>0.26</c:v>
                </c:pt>
                <c:pt idx="1">
                  <c:v>0</c:v>
                </c:pt>
                <c:pt idx="2">
                  <c:v>2.76</c:v>
                </c:pt>
                <c:pt idx="3">
                  <c:v>1.91</c:v>
                </c:pt>
                <c:pt idx="4">
                  <c:v>0.25</c:v>
                </c:pt>
                <c:pt idx="5">
                  <c:v>0.24</c:v>
                </c:pt>
                <c:pt idx="6">
                  <c:v>0</c:v>
                </c:pt>
                <c:pt idx="7">
                  <c:v>0.186</c:v>
                </c:pt>
              </c:numCache>
            </c:numRef>
          </c:val>
          <c:extLst>
            <c:ext xmlns:c16="http://schemas.microsoft.com/office/drawing/2014/chart" uri="{C3380CC4-5D6E-409C-BE32-E72D297353CC}">
              <c16:uniqueId val="{00000000-97A6-3A49-97A9-E4231B8C699E}"/>
            </c:ext>
          </c:extLst>
        </c:ser>
        <c:dLbls>
          <c:showLegendKey val="0"/>
          <c:showVal val="0"/>
          <c:showCatName val="0"/>
          <c:showSerName val="0"/>
          <c:showPercent val="0"/>
          <c:showBubbleSize val="0"/>
        </c:dLbls>
        <c:gapWidth val="150"/>
        <c:axId val="81358672"/>
        <c:axId val="2654896"/>
      </c:barChart>
      <c:catAx>
        <c:axId val="81358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PREDICT Vanderburgh 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4896"/>
        <c:crosses val="autoZero"/>
        <c:auto val="1"/>
        <c:lblAlgn val="ctr"/>
        <c:lblOffset val="100"/>
        <c:noMultiLvlLbl val="0"/>
      </c:catAx>
      <c:valAx>
        <c:axId val="2654896"/>
        <c:scaling>
          <c:orientation val="minMax"/>
          <c:max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Lead</a:t>
                </a:r>
                <a:r>
                  <a:rPr lang="en-US" baseline="0"/>
                  <a:t> Level in PPB</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58672"/>
        <c:crosses val="autoZero"/>
        <c:crossBetween val="between"/>
        <c:majorUnit val="3"/>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u="none" strike="noStrike" kern="1200" spc="0" baseline="0">
                <a:solidFill>
                  <a:sysClr val="windowText" lastClr="000000">
                    <a:lumMod val="65000"/>
                    <a:lumOff val="35000"/>
                  </a:sysClr>
                </a:solidFill>
              </a:rPr>
              <a:t>Lead Levels in Soil from Vanderburgh Participant Homes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Sheet1!$M$17</c:f>
              <c:strCache>
                <c:ptCount val="1"/>
                <c:pt idx="0">
                  <c:v>soil ppm</c:v>
                </c:pt>
              </c:strCache>
            </c:strRef>
          </c:tx>
          <c:spPr>
            <a:solidFill>
              <a:srgbClr val="D2A264"/>
            </a:solidFill>
            <a:ln w="38100">
              <a:noFill/>
            </a:ln>
            <a:effectLst/>
          </c:spPr>
          <c:invertIfNegative val="0"/>
          <c:cat>
            <c:numRef>
              <c:f>Sheet1!$L$18:$L$25</c:f>
              <c:numCache>
                <c:formatCode>General</c:formatCode>
                <c:ptCount val="8"/>
                <c:pt idx="0">
                  <c:v>1</c:v>
                </c:pt>
                <c:pt idx="1">
                  <c:v>2</c:v>
                </c:pt>
                <c:pt idx="2">
                  <c:v>3</c:v>
                </c:pt>
                <c:pt idx="3">
                  <c:v>4</c:v>
                </c:pt>
                <c:pt idx="4">
                  <c:v>5</c:v>
                </c:pt>
                <c:pt idx="5">
                  <c:v>6</c:v>
                </c:pt>
                <c:pt idx="6">
                  <c:v>7</c:v>
                </c:pt>
                <c:pt idx="7">
                  <c:v>8</c:v>
                </c:pt>
              </c:numCache>
            </c:numRef>
          </c:cat>
          <c:val>
            <c:numRef>
              <c:f>Sheet1!$M$18:$M$25</c:f>
              <c:numCache>
                <c:formatCode>General</c:formatCode>
                <c:ptCount val="8"/>
                <c:pt idx="0">
                  <c:v>48</c:v>
                </c:pt>
                <c:pt idx="1">
                  <c:v>20</c:v>
                </c:pt>
                <c:pt idx="2">
                  <c:v>29</c:v>
                </c:pt>
                <c:pt idx="3">
                  <c:v>22</c:v>
                </c:pt>
                <c:pt idx="4">
                  <c:v>20</c:v>
                </c:pt>
                <c:pt idx="5">
                  <c:v>57</c:v>
                </c:pt>
                <c:pt idx="6">
                  <c:v>78</c:v>
                </c:pt>
                <c:pt idx="7">
                  <c:v>1135</c:v>
                </c:pt>
              </c:numCache>
            </c:numRef>
          </c:val>
          <c:extLst>
            <c:ext xmlns:c16="http://schemas.microsoft.com/office/drawing/2014/chart" uri="{C3380CC4-5D6E-409C-BE32-E72D297353CC}">
              <c16:uniqueId val="{00000000-DD5B-E445-B18E-038CBB117B27}"/>
            </c:ext>
          </c:extLst>
        </c:ser>
        <c:dLbls>
          <c:showLegendKey val="0"/>
          <c:showVal val="0"/>
          <c:showCatName val="0"/>
          <c:showSerName val="0"/>
          <c:showPercent val="0"/>
          <c:showBubbleSize val="0"/>
        </c:dLbls>
        <c:gapWidth val="150"/>
        <c:axId val="80929840"/>
        <c:axId val="81034976"/>
      </c:barChart>
      <c:catAx>
        <c:axId val="80929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034976"/>
        <c:crosses val="autoZero"/>
        <c:auto val="1"/>
        <c:lblAlgn val="ctr"/>
        <c:lblOffset val="100"/>
        <c:noMultiLvlLbl val="0"/>
      </c:catAx>
      <c:valAx>
        <c:axId val="81034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Lead</a:t>
                </a:r>
                <a:r>
                  <a:rPr lang="en-US" baseline="0"/>
                  <a:t> Level in PPM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29840"/>
        <c:crosses val="autoZero"/>
        <c:crossBetween val="between"/>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0.12419</cdr:x>
      <cdr:y>0.22323</cdr:y>
    </cdr:from>
    <cdr:to>
      <cdr:x>1</cdr:x>
      <cdr:y>0.22323</cdr:y>
    </cdr:to>
    <cdr:cxnSp macro="">
      <cdr:nvCxnSpPr>
        <cdr:cNvPr id="3" name="Straight Connector 2">
          <a:extLst xmlns:a="http://schemas.openxmlformats.org/drawingml/2006/main">
            <a:ext uri="{FF2B5EF4-FFF2-40B4-BE49-F238E27FC236}">
              <a16:creationId xmlns:a16="http://schemas.microsoft.com/office/drawing/2014/main" id="{BB4A464C-9B0A-6D3F-9F31-7D43B047CDEA}"/>
            </a:ext>
          </a:extLst>
        </cdr:cNvPr>
        <cdr:cNvCxnSpPr/>
      </cdr:nvCxnSpPr>
      <cdr:spPr bwMode="auto">
        <a:xfrm xmlns:a="http://schemas.openxmlformats.org/drawingml/2006/main">
          <a:off x="570448" y="611255"/>
          <a:ext cx="4022719" cy="0"/>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rgbClr val="0070C0"/>
          </a:solidFill>
          <a:prstDash val="solid"/>
          <a:round/>
          <a:headEnd type="none" w="med" len="med"/>
          <a:tailEnd type="none" w="med" len="med"/>
        </a:ln>
        <a:effectLst xmlns:a="http://schemas.openxmlformats.org/drawingml/2006/main"/>
      </cdr:spPr>
    </cdr:cxnSp>
  </cdr:relSizeAnchor>
  <cdr:relSizeAnchor xmlns:cdr="http://schemas.openxmlformats.org/drawingml/2006/chartDrawing">
    <cdr:from>
      <cdr:x>0.12419</cdr:x>
      <cdr:y>0.75586</cdr:y>
    </cdr:from>
    <cdr:to>
      <cdr:x>1</cdr:x>
      <cdr:y>0.75586</cdr:y>
    </cdr:to>
    <cdr:cxnSp macro="">
      <cdr:nvCxnSpPr>
        <cdr:cNvPr id="4" name="Straight Connector 3">
          <a:extLst xmlns:a="http://schemas.openxmlformats.org/drawingml/2006/main">
            <a:ext uri="{FF2B5EF4-FFF2-40B4-BE49-F238E27FC236}">
              <a16:creationId xmlns:a16="http://schemas.microsoft.com/office/drawing/2014/main" id="{4B9432D9-9A55-8AC6-AF56-803B974703A6}"/>
            </a:ext>
          </a:extLst>
        </cdr:cNvPr>
        <cdr:cNvCxnSpPr/>
      </cdr:nvCxnSpPr>
      <cdr:spPr bwMode="auto">
        <a:xfrm xmlns:a="http://schemas.openxmlformats.org/drawingml/2006/main">
          <a:off x="570448" y="2069751"/>
          <a:ext cx="4022719" cy="0"/>
        </a:xfrm>
        <a:prstGeom xmlns:a="http://schemas.openxmlformats.org/drawingml/2006/main" prst="line">
          <a:avLst/>
        </a:prstGeom>
        <a:solidFill xmlns:a="http://schemas.openxmlformats.org/drawingml/2006/main">
          <a:schemeClr val="accent1"/>
        </a:solidFill>
        <a:ln xmlns:a="http://schemas.openxmlformats.org/drawingml/2006/main" w="25400" cap="flat" cmpd="sng" algn="ctr">
          <a:solidFill>
            <a:srgbClr val="0070C0"/>
          </a:solidFill>
          <a:prstDash val="solid"/>
          <a:round/>
          <a:headEnd type="none" w="med" len="med"/>
          <a:tailEnd type="none" w="med" len="med"/>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4B359B7-BFC4-4AD4-A053-0E478061A69E}" type="datetimeFigureOut">
              <a:rPr lang="en-US" smtClean="0"/>
              <a:t>8/16/24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826D61-1F2C-4E92-8181-1D603ACC5DCB}" type="slidenum">
              <a:rPr lang="en-US" smtClean="0"/>
              <a:t>‹#›</a:t>
            </a:fld>
            <a:endParaRPr lang="en-US" dirty="0"/>
          </a:p>
        </p:txBody>
      </p:sp>
    </p:spTree>
    <p:extLst>
      <p:ext uri="{BB962C8B-B14F-4D97-AF65-F5344CB8AC3E}">
        <p14:creationId xmlns:p14="http://schemas.microsoft.com/office/powerpoint/2010/main" val="997447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6E067F1-D140-4293-8129-1B3AA4107C31}" type="datetimeFigureOut">
              <a:rPr lang="en-US" smtClean="0"/>
              <a:t>8/16/24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25542A-9E4E-4CBE-A1BD-CF535B76B973}" type="slidenum">
              <a:rPr lang="en-US" smtClean="0"/>
              <a:t>‹#›</a:t>
            </a:fld>
            <a:endParaRPr lang="en-US" dirty="0"/>
          </a:p>
        </p:txBody>
      </p:sp>
    </p:spTree>
    <p:extLst>
      <p:ext uri="{BB962C8B-B14F-4D97-AF65-F5344CB8AC3E}">
        <p14:creationId xmlns:p14="http://schemas.microsoft.com/office/powerpoint/2010/main" val="268911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25542A-9E4E-4CBE-A1BD-CF535B76B973}" type="slidenum">
              <a:rPr lang="en-US" smtClean="0"/>
              <a:t>1</a:t>
            </a:fld>
            <a:endParaRPr lang="en-US" dirty="0"/>
          </a:p>
        </p:txBody>
      </p:sp>
    </p:spTree>
    <p:extLst>
      <p:ext uri="{BB962C8B-B14F-4D97-AF65-F5344CB8AC3E}">
        <p14:creationId xmlns:p14="http://schemas.microsoft.com/office/powerpoint/2010/main" val="410704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2</a:t>
            </a:fld>
            <a:endParaRPr lang="en-US" dirty="0"/>
          </a:p>
        </p:txBody>
      </p:sp>
    </p:spTree>
    <p:extLst>
      <p:ext uri="{BB962C8B-B14F-4D97-AF65-F5344CB8AC3E}">
        <p14:creationId xmlns:p14="http://schemas.microsoft.com/office/powerpoint/2010/main" val="246576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3</a:t>
            </a:fld>
            <a:endParaRPr lang="en-US" dirty="0"/>
          </a:p>
        </p:txBody>
      </p:sp>
    </p:spTree>
    <p:extLst>
      <p:ext uri="{BB962C8B-B14F-4D97-AF65-F5344CB8AC3E}">
        <p14:creationId xmlns:p14="http://schemas.microsoft.com/office/powerpoint/2010/main" val="403066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4</a:t>
            </a:fld>
            <a:endParaRPr lang="en-US" dirty="0"/>
          </a:p>
        </p:txBody>
      </p:sp>
    </p:spTree>
    <p:extLst>
      <p:ext uri="{BB962C8B-B14F-4D97-AF65-F5344CB8AC3E}">
        <p14:creationId xmlns:p14="http://schemas.microsoft.com/office/powerpoint/2010/main" val="264260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0" i="0" dirty="0">
                <a:solidFill>
                  <a:srgbClr val="000000"/>
                </a:solidFill>
                <a:effectLst/>
              </a:rPr>
              <a:t>If your project or training has been supported by the Indiana CTSI, your poster and PowerPoint presentation should include acknowledgement of the appropriate Indiana CTSI grant.</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For your convenience, we have added this list of award sources to the last slide of the PowerPoint template. Please review the list of award sources and delete those that did not contribute to the conduct of the research reported in your presentation.</a:t>
            </a:r>
          </a:p>
          <a:p>
            <a:pPr marL="0" indent="0" algn="l">
              <a:buNone/>
            </a:pPr>
            <a:endParaRPr lang="en-US" sz="1200" b="0" i="0" dirty="0">
              <a:solidFill>
                <a:srgbClr val="000000"/>
              </a:solidFill>
              <a:effectLst/>
            </a:endParaRPr>
          </a:p>
          <a:p>
            <a:pPr marL="0" indent="0" algn="l">
              <a:buNone/>
            </a:pPr>
            <a:r>
              <a:rPr lang="en-US" sz="1200" b="0" i="0" dirty="0">
                <a:solidFill>
                  <a:srgbClr val="000000"/>
                </a:solidFill>
                <a:effectLst/>
              </a:rPr>
              <a:t>If your project or training was supported by other grants, please remember to acknowledge those grants as well.</a:t>
            </a:r>
          </a:p>
          <a:p>
            <a:pPr marL="0" indent="0" algn="l">
              <a:buNone/>
            </a:pPr>
            <a:endParaRPr lang="en-US" sz="120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5F25542A-9E4E-4CBE-A1BD-CF535B76B973}" type="slidenum">
              <a:rPr lang="en-US" smtClean="0"/>
              <a:t>5</a:t>
            </a:fld>
            <a:endParaRPr lang="en-US" dirty="0"/>
          </a:p>
        </p:txBody>
      </p:sp>
    </p:spTree>
    <p:extLst>
      <p:ext uri="{BB962C8B-B14F-4D97-AF65-F5344CB8AC3E}">
        <p14:creationId xmlns:p14="http://schemas.microsoft.com/office/powerpoint/2010/main" val="175257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581" y="2130559"/>
            <a:ext cx="10362847" cy="1469760"/>
          </a:xfrm>
          <a:prstGeom prst="rect">
            <a:avLst/>
          </a:prstGeom>
        </p:spPr>
        <p:txBody>
          <a:bodyPr lIns="19047" tIns="9523" rIns="19047" bIns="9523"/>
          <a:lstStyle/>
          <a:p>
            <a:r>
              <a:rPr lang="en-US" dirty="0"/>
              <a:t>Click to edit Master title style</a:t>
            </a:r>
          </a:p>
        </p:txBody>
      </p:sp>
      <p:sp>
        <p:nvSpPr>
          <p:cNvPr id="3" name="Subtitle 2"/>
          <p:cNvSpPr>
            <a:spLocks noGrp="1"/>
          </p:cNvSpPr>
          <p:nvPr>
            <p:ph type="subTitle" idx="1"/>
          </p:nvPr>
        </p:nvSpPr>
        <p:spPr>
          <a:xfrm>
            <a:off x="1828712" y="3886070"/>
            <a:ext cx="8534576" cy="1752865"/>
          </a:xfrm>
          <a:prstGeom prst="rect">
            <a:avLst/>
          </a:prstGeom>
        </p:spPr>
        <p:txBody>
          <a:bodyPr lIns="19047" tIns="9523" rIns="19047" bIns="9523"/>
          <a:lstStyle>
            <a:lvl1pPr marL="0" indent="0" algn="ctr">
              <a:buNone/>
              <a:defRPr/>
            </a:lvl1pPr>
            <a:lvl2pPr marL="95235" indent="0" algn="ctr">
              <a:buNone/>
              <a:defRPr/>
            </a:lvl2pPr>
            <a:lvl3pPr marL="190470" indent="0" algn="ctr">
              <a:buNone/>
              <a:defRPr/>
            </a:lvl3pPr>
            <a:lvl4pPr marL="285704" indent="0" algn="ctr">
              <a:buNone/>
              <a:defRPr/>
            </a:lvl4pPr>
            <a:lvl5pPr marL="380939" indent="0" algn="ctr">
              <a:buNone/>
              <a:defRPr/>
            </a:lvl5pPr>
            <a:lvl6pPr marL="476174" indent="0" algn="ctr">
              <a:buNone/>
              <a:defRPr/>
            </a:lvl6pPr>
            <a:lvl7pPr marL="571409" indent="0" algn="ctr">
              <a:buNone/>
              <a:defRPr/>
            </a:lvl7pPr>
            <a:lvl8pPr marL="666643" indent="0" algn="ctr">
              <a:buNone/>
              <a:defRPr/>
            </a:lvl8pPr>
            <a:lvl9pPr marL="761878" indent="0" algn="ctr">
              <a:buNone/>
              <a:defRPr/>
            </a:lvl9pPr>
          </a:lstStyle>
          <a:p>
            <a:r>
              <a:rPr lang="en-US" dirty="0"/>
              <a:t>Click to edit Master subtitle style</a:t>
            </a:r>
          </a:p>
        </p:txBody>
      </p:sp>
    </p:spTree>
    <p:extLst>
      <p:ext uri="{BB962C8B-B14F-4D97-AF65-F5344CB8AC3E}">
        <p14:creationId xmlns:p14="http://schemas.microsoft.com/office/powerpoint/2010/main" val="128266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E686AA-D197-4DC9-87E4-22B244C33152}" type="datetimeFigureOut">
              <a:rPr lang="en-US" smtClean="0"/>
              <a:t>8/16/24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2836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E686AA-D197-4DC9-87E4-22B244C33152}" type="datetimeFigureOut">
              <a:rPr lang="en-US" smtClean="0"/>
              <a:t>8/16/24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287781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686AA-D197-4DC9-87E4-22B244C33152}" type="datetimeFigureOut">
              <a:rPr lang="en-US" smtClean="0"/>
              <a:t>8/16/24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4022612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82198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E686AA-D197-4DC9-87E4-22B244C33152}" type="datetimeFigureOut">
              <a:rPr lang="en-US" smtClean="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31344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64125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9095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7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27" y="284948"/>
            <a:ext cx="10973154" cy="616125"/>
          </a:xfrm>
          <a:prstGeom prst="rect">
            <a:avLst/>
          </a:prstGeom>
          <a:solidFill>
            <a:srgbClr val="A90533"/>
          </a:solidFill>
        </p:spPr>
        <p:txBody>
          <a:bodyPr lIns="19047" tIns="9523" rIns="19047" bIns="9523"/>
          <a:lstStyle>
            <a:lvl1pPr algn="ctr">
              <a:defRPr sz="3200" b="1" baseline="0">
                <a:solidFill>
                  <a:schemeClr val="bg1"/>
                </a:solidFill>
              </a:defRPr>
            </a:lvl1pPr>
          </a:lstStyle>
          <a:p>
            <a:r>
              <a:rPr lang="en-US" dirty="0"/>
              <a:t>Click to edit Master title style</a:t>
            </a:r>
          </a:p>
        </p:txBody>
      </p:sp>
      <p:sp>
        <p:nvSpPr>
          <p:cNvPr id="3"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425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w/subheading">
    <p:spTree>
      <p:nvGrpSpPr>
        <p:cNvPr id="1" name=""/>
        <p:cNvGrpSpPr/>
        <p:nvPr/>
      </p:nvGrpSpPr>
      <p:grpSpPr>
        <a:xfrm>
          <a:off x="0" y="0"/>
          <a:ext cx="0" cy="0"/>
          <a:chOff x="0" y="0"/>
          <a:chExt cx="0" cy="0"/>
        </a:xfrm>
      </p:grpSpPr>
      <p:sp>
        <p:nvSpPr>
          <p:cNvPr id="3" name="Title 1"/>
          <p:cNvSpPr>
            <a:spLocks noGrp="1"/>
          </p:cNvSpPr>
          <p:nvPr>
            <p:ph type="title"/>
          </p:nvPr>
        </p:nvSpPr>
        <p:spPr>
          <a:xfrm>
            <a:off x="609427" y="284948"/>
            <a:ext cx="7563728" cy="616125"/>
          </a:xfrm>
          <a:prstGeom prst="rect">
            <a:avLst/>
          </a:prstGeom>
          <a:solidFill>
            <a:srgbClr val="A90533"/>
          </a:solidFill>
        </p:spPr>
        <p:txBody>
          <a:bodyPr lIns="19047" tIns="9523" rIns="19047" bIns="9523"/>
          <a:lstStyle>
            <a:lvl1pPr marL="182880" algn="l">
              <a:defRPr sz="3200" b="1" baseline="0">
                <a:solidFill>
                  <a:schemeClr val="bg1"/>
                </a:solidFill>
              </a:defRPr>
            </a:lvl1pPr>
          </a:lstStyle>
          <a:p>
            <a:r>
              <a:rPr lang="en-US" dirty="0"/>
              <a:t>Click to edit Master title style</a:t>
            </a:r>
          </a:p>
        </p:txBody>
      </p:sp>
      <p:sp>
        <p:nvSpPr>
          <p:cNvPr id="4" name="Content Placeholder 2"/>
          <p:cNvSpPr>
            <a:spLocks noGrp="1"/>
          </p:cNvSpPr>
          <p:nvPr>
            <p:ph idx="1" hasCustomPrompt="1"/>
          </p:nvPr>
        </p:nvSpPr>
        <p:spPr>
          <a:xfrm>
            <a:off x="609428" y="901072"/>
            <a:ext cx="10973153" cy="5245728"/>
          </a:xfrm>
          <a:prstGeom prst="rect">
            <a:avLst/>
          </a:prstGeom>
        </p:spPr>
        <p:txBody>
          <a:bodyPr lIns="19047" tIns="9523" rIns="19047" bIns="9523"/>
          <a:lstStyle>
            <a:lvl1pPr>
              <a:buClr>
                <a:srgbClr val="A90533"/>
              </a:buClr>
              <a:defRPr/>
            </a:lvl1pPr>
            <a:lvl2pPr marL="741363" indent="-284163">
              <a:buClr>
                <a:srgbClr val="B1810B"/>
              </a:buClr>
              <a:buFont typeface="Wingdings" panose="05000000000000000000" pitchFamily="2" charset="2"/>
              <a:buChar char="§"/>
              <a:defRPr/>
            </a:lvl2pPr>
            <a:lvl3pPr>
              <a:buClr>
                <a:srgbClr val="0C2340"/>
              </a:buClr>
              <a:defRPr/>
            </a:lvl3pPr>
            <a:lvl4pPr>
              <a:buClr>
                <a:srgbClr val="A90533"/>
              </a:buClr>
              <a:defRPr/>
            </a:lvl4pPr>
            <a:lvl5pPr>
              <a:buClr>
                <a:srgbClr val="B1810B"/>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9"/>
          <p:cNvSpPr>
            <a:spLocks noGrp="1"/>
          </p:cNvSpPr>
          <p:nvPr>
            <p:ph type="body" sz="quarter" idx="10"/>
          </p:nvPr>
        </p:nvSpPr>
        <p:spPr>
          <a:xfrm>
            <a:off x="8173155" y="284947"/>
            <a:ext cx="3206068" cy="252412"/>
          </a:xfrm>
          <a:prstGeom prst="rect">
            <a:avLst/>
          </a:prstGeom>
        </p:spPr>
        <p:txBody>
          <a:bodyPr>
            <a:noAutofit/>
          </a:bodyPr>
          <a:lstStyle>
            <a:lvl1pPr marL="0" indent="0" algn="r">
              <a:buNone/>
              <a:defRPr sz="1100" b="0" i="0" spc="0" baseline="0">
                <a:solidFill>
                  <a:srgbClr val="A6A6A6"/>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14799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748765" y="2208084"/>
            <a:ext cx="10973153" cy="1214385"/>
          </a:xfrm>
          <a:prstGeom prst="rect">
            <a:avLst/>
          </a:prstGeom>
          <a:solidFill>
            <a:srgbClr val="A90533"/>
          </a:solidFill>
        </p:spPr>
        <p:txBody>
          <a:bodyPr lIns="19047" tIns="9523" rIns="19047" bIns="9523"/>
          <a:lstStyle>
            <a:lvl1pPr>
              <a:lnSpc>
                <a:spcPct val="150000"/>
              </a:lnSpc>
              <a:spcBef>
                <a:spcPts val="3000"/>
              </a:spcBef>
              <a:defRPr b="1">
                <a:solidFill>
                  <a:schemeClr val="bg1"/>
                </a:solidFill>
              </a:defRPr>
            </a:lvl1pPr>
          </a:lstStyle>
          <a:p>
            <a:r>
              <a:rPr lang="en-US" dirty="0"/>
              <a:t>Click to edit Closing Slide</a:t>
            </a:r>
          </a:p>
        </p:txBody>
      </p:sp>
    </p:spTree>
    <p:extLst>
      <p:ext uri="{BB962C8B-B14F-4D97-AF65-F5344CB8AC3E}">
        <p14:creationId xmlns:p14="http://schemas.microsoft.com/office/powerpoint/2010/main" val="179271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E686AA-D197-4DC9-87E4-22B244C33152}" type="datetimeFigureOut">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16550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686AA-D197-4DC9-87E4-22B244C33152}" type="datetimeFigureOut">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50376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E686AA-D197-4DC9-87E4-22B244C33152}" type="datetimeFigureOut">
              <a:rPr lang="en-US" smtClean="0"/>
              <a:t>8/16/24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79545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E686AA-D197-4DC9-87E4-22B244C33152}" type="datetimeFigureOut">
              <a:rPr lang="en-US" smtClean="0"/>
              <a:t>8/16/24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2FA912-7305-420C-A467-1AF4AA7B297E}" type="slidenum">
              <a:rPr lang="en-US" smtClean="0"/>
              <a:t>‹#›</a:t>
            </a:fld>
            <a:endParaRPr lang="en-US" dirty="0"/>
          </a:p>
        </p:txBody>
      </p:sp>
    </p:spTree>
    <p:extLst>
      <p:ext uri="{BB962C8B-B14F-4D97-AF65-F5344CB8AC3E}">
        <p14:creationId xmlns:p14="http://schemas.microsoft.com/office/powerpoint/2010/main" val="329673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37"/>
          <p:cNvSpPr txBox="1">
            <a:spLocks noChangeArrowheads="1"/>
          </p:cNvSpPr>
          <p:nvPr userDrawn="1"/>
        </p:nvSpPr>
        <p:spPr bwMode="auto">
          <a:xfrm>
            <a:off x="7373910" y="6318251"/>
            <a:ext cx="4457700" cy="157163"/>
          </a:xfrm>
          <a:prstGeom prst="rect">
            <a:avLst/>
          </a:prstGeom>
          <a:noFill/>
          <a:ln>
            <a:noFill/>
          </a:ln>
        </p:spPr>
        <p:txBody>
          <a:bodyPr lIns="19047" tIns="9523" rIns="19047" bIns="9523">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900" cap="all" dirty="0">
                <a:solidFill>
                  <a:schemeClr val="bg2"/>
                </a:solidFill>
                <a:latin typeface="Calibri" charset="0"/>
                <a:cs typeface="Calibri" charset="0"/>
              </a:rPr>
              <a:t>Improving Health through</a:t>
            </a:r>
            <a:r>
              <a:rPr lang="en-US" sz="900" cap="all" baseline="0" dirty="0">
                <a:solidFill>
                  <a:schemeClr val="bg2"/>
                </a:solidFill>
                <a:latin typeface="Calibri" charset="0"/>
                <a:cs typeface="Calibri" charset="0"/>
              </a:rPr>
              <a:t> Research</a:t>
            </a:r>
            <a:endParaRPr lang="en-US" sz="900" cap="all" dirty="0">
              <a:solidFill>
                <a:schemeClr val="bg2"/>
              </a:solidFill>
              <a:latin typeface="Calibri" charset="0"/>
              <a:cs typeface="Calibri" charset="0"/>
            </a:endParaRPr>
          </a:p>
        </p:txBody>
      </p:sp>
      <p:sp>
        <p:nvSpPr>
          <p:cNvPr id="1063" name="Line 39"/>
          <p:cNvSpPr>
            <a:spLocks noChangeShapeType="1"/>
          </p:cNvSpPr>
          <p:nvPr userDrawn="1"/>
        </p:nvSpPr>
        <p:spPr bwMode="auto">
          <a:xfrm>
            <a:off x="0" y="6126163"/>
            <a:ext cx="12192000" cy="0"/>
          </a:xfrm>
          <a:prstGeom prst="line">
            <a:avLst/>
          </a:prstGeom>
          <a:noFill/>
          <a:ln w="9525" cap="flat" cmpd="sng" algn="ctr">
            <a:solidFill>
              <a:schemeClr val="accent6">
                <a:lumMod val="75000"/>
              </a:schemeClr>
            </a:solidFill>
            <a:prstDash val="solid"/>
            <a:round/>
            <a:headEnd type="none" w="med" len="med"/>
            <a:tailEnd type="none" w="med" len="med"/>
          </a:ln>
          <a:effectLst/>
        </p:spPr>
        <p:txBody>
          <a:bodyPr lIns="19047" tIns="9523" rIns="19047" bIns="9523"/>
          <a:lstStyle/>
          <a:p>
            <a:pPr eaLnBrk="1" hangingPunct="1">
              <a:defRPr/>
            </a:pPr>
            <a:endParaRPr lang="en-US" sz="1800" dirty="0">
              <a:latin typeface="Arial" charset="0"/>
              <a:ea typeface="+mn-ea"/>
            </a:endParaRPr>
          </a:p>
        </p:txBody>
      </p:sp>
      <p:sp>
        <p:nvSpPr>
          <p:cNvPr id="1028" name="Rectangle 13"/>
          <p:cNvSpPr>
            <a:spLocks noChangeArrowheads="1"/>
          </p:cNvSpPr>
          <p:nvPr userDrawn="1"/>
        </p:nvSpPr>
        <p:spPr bwMode="auto">
          <a:xfrm>
            <a:off x="10366878" y="6484939"/>
            <a:ext cx="1464734" cy="1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047" tIns="9523" rIns="19047" bIns="9523">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r>
              <a:rPr lang="en-US" altLang="en-US" sz="1000" u="sng" dirty="0">
                <a:solidFill>
                  <a:schemeClr val="accent2"/>
                </a:solidFill>
                <a:latin typeface="Calibri" charset="0"/>
              </a:rPr>
              <a:t>indianactsi.org</a:t>
            </a:r>
          </a:p>
        </p:txBody>
      </p:sp>
      <p:pic>
        <p:nvPicPr>
          <p:cNvPr id="7" name="Picture 6" descr="ctsi_ppt.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1680" y="6234907"/>
            <a:ext cx="1581003" cy="550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959217"/>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6" r:id="rId3"/>
    <p:sldLayoutId id="2147483705" r:id="rId4"/>
    <p:sldLayoutId id="2147483706" r:id="rId5"/>
  </p:sldLayoutIdLst>
  <p:txStyles>
    <p:titleStyle>
      <a:lvl1pPr algn="ctr" defTabSz="912813"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p:titleStyle>
    <p:bodyStyle>
      <a:lvl1pPr marL="342900" indent="-342900" algn="l" defTabSz="912813"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1363" indent="-284163" algn="l" defTabSz="912813"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1413" indent="-227013" algn="l" defTabSz="912813"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5986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5813" indent="-227013" algn="l" defTabSz="912813"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152372" indent="-228497" algn="l" defTabSz="914320" rtl="0" fontAlgn="base">
        <a:spcBef>
          <a:spcPct val="20000"/>
        </a:spcBef>
        <a:spcAft>
          <a:spcPct val="0"/>
        </a:spcAft>
        <a:buChar char="»"/>
        <a:defRPr sz="2000">
          <a:solidFill>
            <a:schemeClr val="tx1"/>
          </a:solidFill>
          <a:latin typeface="+mn-lt"/>
        </a:defRPr>
      </a:lvl6pPr>
      <a:lvl7pPr marL="2247607" indent="-228497" algn="l" defTabSz="914320" rtl="0" fontAlgn="base">
        <a:spcBef>
          <a:spcPct val="20000"/>
        </a:spcBef>
        <a:spcAft>
          <a:spcPct val="0"/>
        </a:spcAft>
        <a:buChar char="»"/>
        <a:defRPr sz="2000">
          <a:solidFill>
            <a:schemeClr val="tx1"/>
          </a:solidFill>
          <a:latin typeface="+mn-lt"/>
        </a:defRPr>
      </a:lvl7pPr>
      <a:lvl8pPr marL="2342841" indent="-228497" algn="l" defTabSz="914320" rtl="0" fontAlgn="base">
        <a:spcBef>
          <a:spcPct val="20000"/>
        </a:spcBef>
        <a:spcAft>
          <a:spcPct val="0"/>
        </a:spcAft>
        <a:buChar char="»"/>
        <a:defRPr sz="2000">
          <a:solidFill>
            <a:schemeClr val="tx1"/>
          </a:solidFill>
          <a:latin typeface="+mn-lt"/>
        </a:defRPr>
      </a:lvl8pPr>
      <a:lvl9pPr marL="2438076" indent="-228497" algn="l" defTabSz="914320" rtl="0" fontAlgn="base">
        <a:spcBef>
          <a:spcPct val="20000"/>
        </a:spcBef>
        <a:spcAft>
          <a:spcPct val="0"/>
        </a:spcAft>
        <a:buChar char="»"/>
        <a:defRPr sz="2000">
          <a:solidFill>
            <a:schemeClr val="tx1"/>
          </a:solidFill>
          <a:latin typeface="+mn-lt"/>
        </a:defRPr>
      </a:lvl9pPr>
    </p:bodyStyle>
    <p:otherStyle>
      <a:defPPr>
        <a:defRPr lang="en-US"/>
      </a:defPPr>
      <a:lvl1pPr marL="0" algn="l" defTabSz="190470" rtl="0" eaLnBrk="1" latinLnBrk="0" hangingPunct="1">
        <a:defRPr sz="400" kern="1200">
          <a:solidFill>
            <a:schemeClr val="tx1"/>
          </a:solidFill>
          <a:latin typeface="+mn-lt"/>
          <a:ea typeface="+mn-ea"/>
          <a:cs typeface="+mn-cs"/>
        </a:defRPr>
      </a:lvl1pPr>
      <a:lvl2pPr marL="95235" algn="l" defTabSz="190470" rtl="0" eaLnBrk="1" latinLnBrk="0" hangingPunct="1">
        <a:defRPr sz="400" kern="1200">
          <a:solidFill>
            <a:schemeClr val="tx1"/>
          </a:solidFill>
          <a:latin typeface="+mn-lt"/>
          <a:ea typeface="+mn-ea"/>
          <a:cs typeface="+mn-cs"/>
        </a:defRPr>
      </a:lvl2pPr>
      <a:lvl3pPr marL="190470" algn="l" defTabSz="190470" rtl="0" eaLnBrk="1" latinLnBrk="0" hangingPunct="1">
        <a:defRPr sz="400" kern="1200">
          <a:solidFill>
            <a:schemeClr val="tx1"/>
          </a:solidFill>
          <a:latin typeface="+mn-lt"/>
          <a:ea typeface="+mn-ea"/>
          <a:cs typeface="+mn-cs"/>
        </a:defRPr>
      </a:lvl3pPr>
      <a:lvl4pPr marL="285704" algn="l" defTabSz="190470" rtl="0" eaLnBrk="1" latinLnBrk="0" hangingPunct="1">
        <a:defRPr sz="400" kern="1200">
          <a:solidFill>
            <a:schemeClr val="tx1"/>
          </a:solidFill>
          <a:latin typeface="+mn-lt"/>
          <a:ea typeface="+mn-ea"/>
          <a:cs typeface="+mn-cs"/>
        </a:defRPr>
      </a:lvl4pPr>
      <a:lvl5pPr marL="380939" algn="l" defTabSz="190470" rtl="0" eaLnBrk="1" latinLnBrk="0" hangingPunct="1">
        <a:defRPr sz="400" kern="1200">
          <a:solidFill>
            <a:schemeClr val="tx1"/>
          </a:solidFill>
          <a:latin typeface="+mn-lt"/>
          <a:ea typeface="+mn-ea"/>
          <a:cs typeface="+mn-cs"/>
        </a:defRPr>
      </a:lvl5pPr>
      <a:lvl6pPr marL="476174" algn="l" defTabSz="190470" rtl="0" eaLnBrk="1" latinLnBrk="0" hangingPunct="1">
        <a:defRPr sz="400" kern="1200">
          <a:solidFill>
            <a:schemeClr val="tx1"/>
          </a:solidFill>
          <a:latin typeface="+mn-lt"/>
          <a:ea typeface="+mn-ea"/>
          <a:cs typeface="+mn-cs"/>
        </a:defRPr>
      </a:lvl6pPr>
      <a:lvl7pPr marL="571409" algn="l" defTabSz="190470" rtl="0" eaLnBrk="1" latinLnBrk="0" hangingPunct="1">
        <a:defRPr sz="400" kern="1200">
          <a:solidFill>
            <a:schemeClr val="tx1"/>
          </a:solidFill>
          <a:latin typeface="+mn-lt"/>
          <a:ea typeface="+mn-ea"/>
          <a:cs typeface="+mn-cs"/>
        </a:defRPr>
      </a:lvl7pPr>
      <a:lvl8pPr marL="666643" algn="l" defTabSz="190470" rtl="0" eaLnBrk="1" latinLnBrk="0" hangingPunct="1">
        <a:defRPr sz="400" kern="1200">
          <a:solidFill>
            <a:schemeClr val="tx1"/>
          </a:solidFill>
          <a:latin typeface="+mn-lt"/>
          <a:ea typeface="+mn-ea"/>
          <a:cs typeface="+mn-cs"/>
        </a:defRPr>
      </a:lvl8pPr>
      <a:lvl9pPr marL="761878" algn="l" defTabSz="190470" rtl="0" eaLnBrk="1" latinLnBrk="0" hangingPunct="1">
        <a:defRPr sz="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686AA-D197-4DC9-87E4-22B244C33152}" type="datetimeFigureOut">
              <a:rPr lang="en-US" smtClean="0"/>
              <a:t>8/16/24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FA912-7305-420C-A467-1AF4AA7B297E}" type="slidenum">
              <a:rPr lang="en-US" smtClean="0"/>
              <a:t>‹#›</a:t>
            </a:fld>
            <a:endParaRPr lang="en-US" dirty="0"/>
          </a:p>
        </p:txBody>
      </p:sp>
    </p:spTree>
    <p:extLst>
      <p:ext uri="{BB962C8B-B14F-4D97-AF65-F5344CB8AC3E}">
        <p14:creationId xmlns:p14="http://schemas.microsoft.com/office/powerpoint/2010/main" val="38728287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75134" y="2111681"/>
            <a:ext cx="8946525" cy="11089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i="1" dirty="0">
                <a:solidFill>
                  <a:srgbClr val="A90533"/>
                </a:solidFill>
                <a:latin typeface="+mn-lt"/>
              </a:rPr>
              <a:t>Evaluation of Lead Screening in Indiana Populations</a:t>
            </a:r>
          </a:p>
        </p:txBody>
      </p:sp>
      <p:sp>
        <p:nvSpPr>
          <p:cNvPr id="5" name="Subtitle 2"/>
          <p:cNvSpPr txBox="1">
            <a:spLocks/>
          </p:cNvSpPr>
          <p:nvPr/>
        </p:nvSpPr>
        <p:spPr>
          <a:xfrm>
            <a:off x="573879" y="679485"/>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Indiana Clinical and Translational Sciences Institute</a:t>
            </a:r>
          </a:p>
          <a:p>
            <a:pPr>
              <a:spcBef>
                <a:spcPts val="0"/>
              </a:spcBef>
            </a:pPr>
            <a:endParaRPr lang="en-US" sz="2000" b="1" dirty="0">
              <a:solidFill>
                <a:srgbClr val="0C2340"/>
              </a:solidFill>
            </a:endParaRPr>
          </a:p>
        </p:txBody>
      </p:sp>
      <p:cxnSp>
        <p:nvCxnSpPr>
          <p:cNvPr id="8" name="Straight Connector 7"/>
          <p:cNvCxnSpPr/>
          <p:nvPr/>
        </p:nvCxnSpPr>
        <p:spPr>
          <a:xfrm flipV="1">
            <a:off x="0" y="4577897"/>
            <a:ext cx="12192000" cy="35780"/>
          </a:xfrm>
          <a:prstGeom prst="line">
            <a:avLst/>
          </a:prstGeom>
          <a:ln w="63500">
            <a:solidFill>
              <a:srgbClr val="0C234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stretch>
            <a:fillRect/>
          </a:stretch>
        </p:blipFill>
        <p:spPr>
          <a:xfrm>
            <a:off x="3580249" y="4826037"/>
            <a:ext cx="5031501" cy="1750249"/>
          </a:xfrm>
          <a:prstGeom prst="rect">
            <a:avLst/>
          </a:prstGeom>
        </p:spPr>
      </p:pic>
      <p:sp>
        <p:nvSpPr>
          <p:cNvPr id="6" name="Title 1"/>
          <p:cNvSpPr txBox="1">
            <a:spLocks/>
          </p:cNvSpPr>
          <p:nvPr/>
        </p:nvSpPr>
        <p:spPr>
          <a:xfrm>
            <a:off x="1622734" y="3675347"/>
            <a:ext cx="8946525" cy="5877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800" dirty="0">
              <a:solidFill>
                <a:srgbClr val="A90533"/>
              </a:solidFill>
              <a:latin typeface="+mn-lt"/>
            </a:endParaRPr>
          </a:p>
        </p:txBody>
      </p:sp>
      <p:sp>
        <p:nvSpPr>
          <p:cNvPr id="2" name="TextBox 1"/>
          <p:cNvSpPr txBox="1"/>
          <p:nvPr/>
        </p:nvSpPr>
        <p:spPr>
          <a:xfrm>
            <a:off x="3424265" y="3451268"/>
            <a:ext cx="5343462" cy="923330"/>
          </a:xfrm>
          <a:prstGeom prst="rect">
            <a:avLst/>
          </a:prstGeom>
          <a:noFill/>
        </p:spPr>
        <p:txBody>
          <a:bodyPr wrap="square" rtlCol="0">
            <a:spAutoFit/>
          </a:bodyPr>
          <a:lstStyle/>
          <a:p>
            <a:endParaRPr lang="en-US" dirty="0">
              <a:solidFill>
                <a:srgbClr val="A90533"/>
              </a:solidFill>
            </a:endParaRPr>
          </a:p>
          <a:p>
            <a:pPr algn="ctr"/>
            <a:r>
              <a:rPr lang="en-US" dirty="0">
                <a:solidFill>
                  <a:srgbClr val="A90533"/>
                </a:solidFill>
              </a:rPr>
              <a:t>Sarah Doherty (IUSM MS4), Dr. Michelle Del Rio (IUB), Dr. Kara Garcia (IUSM), Dr. Alyson Alde (IUB)</a:t>
            </a:r>
          </a:p>
        </p:txBody>
      </p:sp>
      <p:sp>
        <p:nvSpPr>
          <p:cNvPr id="10" name="Subtitle 2"/>
          <p:cNvSpPr txBox="1">
            <a:spLocks/>
          </p:cNvSpPr>
          <p:nvPr/>
        </p:nvSpPr>
        <p:spPr>
          <a:xfrm>
            <a:off x="726278" y="1477712"/>
            <a:ext cx="11044236" cy="8490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4000" b="1" dirty="0">
                <a:solidFill>
                  <a:srgbClr val="0C2340"/>
                </a:solidFill>
              </a:rPr>
              <a:t>2024 Annual Meeting </a:t>
            </a:r>
            <a:endParaRPr lang="en-US" sz="2000" b="1" dirty="0">
              <a:solidFill>
                <a:srgbClr val="0C2340"/>
              </a:solidFill>
            </a:endParaRPr>
          </a:p>
        </p:txBody>
      </p:sp>
    </p:spTree>
    <p:extLst>
      <p:ext uri="{BB962C8B-B14F-4D97-AF65-F5344CB8AC3E}">
        <p14:creationId xmlns:p14="http://schemas.microsoft.com/office/powerpoint/2010/main" val="8417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 Exposure in Adult and Pediatric Populations</a:t>
            </a:r>
          </a:p>
        </p:txBody>
      </p:sp>
      <p:sp>
        <p:nvSpPr>
          <p:cNvPr id="3" name="Content Placeholder 2"/>
          <p:cNvSpPr>
            <a:spLocks noGrp="1"/>
          </p:cNvSpPr>
          <p:nvPr>
            <p:ph idx="1"/>
          </p:nvPr>
        </p:nvSpPr>
        <p:spPr>
          <a:xfrm>
            <a:off x="157408" y="617564"/>
            <a:ext cx="7172702" cy="4775200"/>
          </a:xfrm>
        </p:spPr>
        <p:txBody>
          <a:bodyPr/>
          <a:lstStyle/>
          <a:p>
            <a:pPr marL="0" indent="0">
              <a:buNone/>
            </a:pPr>
            <a:endParaRPr lang="en-US" sz="2400" dirty="0"/>
          </a:p>
          <a:p>
            <a:pPr marL="457200" indent="-457200">
              <a:buFont typeface="Arial" panose="020B0604020202020204" pitchFamily="34" charset="0"/>
              <a:buChar char="•"/>
            </a:pPr>
            <a:r>
              <a:rPr lang="en-US" sz="2000" dirty="0"/>
              <a:t>Lead exposure is linked to devastating cognitive changes in children but is also associated with chronic health conditions in adults which often present with non-specific symptoms and are easily overlooked. </a:t>
            </a:r>
          </a:p>
          <a:p>
            <a:pPr marL="0" indent="0">
              <a:buNone/>
            </a:pPr>
            <a:endParaRPr lang="en-US" sz="2000" dirty="0"/>
          </a:p>
          <a:p>
            <a:pPr marL="457200" indent="-457200">
              <a:buFont typeface="Arial" panose="020B0604020202020204" pitchFamily="34" charset="0"/>
              <a:buChar char="•"/>
            </a:pPr>
            <a:r>
              <a:rPr lang="en-US" sz="2000" dirty="0"/>
              <a:t>National reporting of Blood Lead Levels (BLL) conducted through ABLES and the CDC indicates reduction in elevated BLL (&gt;25-30 ug/dL adults, 3.5 ug/dL in children) since 1944, but elevated levels in Indiana by state comparison which have increased since 2020</a:t>
            </a:r>
            <a:r>
              <a:rPr lang="en-US" sz="2000" baseline="30000" dirty="0"/>
              <a:t>1</a:t>
            </a:r>
            <a:r>
              <a:rPr lang="en-US" sz="2000" dirty="0"/>
              <a:t>. </a:t>
            </a:r>
          </a:p>
          <a:p>
            <a:pPr marL="0" indent="0">
              <a:buNone/>
            </a:pPr>
            <a:endParaRPr lang="en-US" sz="2000" dirty="0"/>
          </a:p>
          <a:p>
            <a:pPr marL="457200" indent="-457200">
              <a:buFont typeface="Arial" panose="020B0604020202020204" pitchFamily="34" charset="0"/>
              <a:buChar char="•"/>
            </a:pPr>
            <a:r>
              <a:rPr lang="en-US" sz="2000" dirty="0"/>
              <a:t>Lead exposure risk is associated with occupational exposure, but these values may underestimate BLL and don’t account for home exposure. This is currently estimated by the age of the home and household income. </a:t>
            </a:r>
          </a:p>
          <a:p>
            <a:endParaRPr lang="en-US" sz="2400" dirty="0"/>
          </a:p>
        </p:txBody>
      </p:sp>
      <p:pic>
        <p:nvPicPr>
          <p:cNvPr id="13" name="Picture 12" descr="A map of the united states&#10;&#10;Description automatically generated">
            <a:extLst>
              <a:ext uri="{FF2B5EF4-FFF2-40B4-BE49-F238E27FC236}">
                <a16:creationId xmlns:a16="http://schemas.microsoft.com/office/drawing/2014/main" id="{A572A42C-2FA5-9F1D-0C3B-E40BC23D8288}"/>
              </a:ext>
            </a:extLst>
          </p:cNvPr>
          <p:cNvPicPr>
            <a:picLocks noChangeAspect="1"/>
          </p:cNvPicPr>
          <p:nvPr/>
        </p:nvPicPr>
        <p:blipFill rotWithShape="1">
          <a:blip r:embed="rId3">
            <a:extLst>
              <a:ext uri="{28A0092B-C50C-407E-A947-70E740481C1C}">
                <a14:useLocalDpi xmlns:a14="http://schemas.microsoft.com/office/drawing/2010/main" val="0"/>
              </a:ext>
            </a:extLst>
          </a:blip>
          <a:srcRect l="3679" t="67706" r="67938" b="10587"/>
          <a:stretch/>
        </p:blipFill>
        <p:spPr>
          <a:xfrm>
            <a:off x="7330110" y="4731977"/>
            <a:ext cx="1490220" cy="1321575"/>
          </a:xfrm>
          <a:prstGeom prst="rect">
            <a:avLst/>
          </a:prstGeom>
        </p:spPr>
      </p:pic>
      <p:pic>
        <p:nvPicPr>
          <p:cNvPr id="21" name="Picture 20" descr="A graph of a number of blue bars&#10;&#10;Description automatically generated">
            <a:extLst>
              <a:ext uri="{FF2B5EF4-FFF2-40B4-BE49-F238E27FC236}">
                <a16:creationId xmlns:a16="http://schemas.microsoft.com/office/drawing/2014/main" id="{3C956E15-8F84-CA31-97D4-5C3CC5CF3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923" y="921020"/>
            <a:ext cx="3654434" cy="2833283"/>
          </a:xfrm>
          <a:prstGeom prst="rect">
            <a:avLst/>
          </a:prstGeom>
        </p:spPr>
      </p:pic>
      <p:pic>
        <p:nvPicPr>
          <p:cNvPr id="5" name="Picture 4" descr="A map of the united states&#10;&#10;Description automatically generated">
            <a:extLst>
              <a:ext uri="{FF2B5EF4-FFF2-40B4-BE49-F238E27FC236}">
                <a16:creationId xmlns:a16="http://schemas.microsoft.com/office/drawing/2014/main" id="{37DDB43D-C8D9-5E98-2AB3-42E03B17D125}"/>
              </a:ext>
            </a:extLst>
          </p:cNvPr>
          <p:cNvPicPr>
            <a:picLocks noChangeAspect="1"/>
          </p:cNvPicPr>
          <p:nvPr/>
        </p:nvPicPr>
        <p:blipFill rotWithShape="1">
          <a:blip r:embed="rId3">
            <a:extLst>
              <a:ext uri="{28A0092B-C50C-407E-A947-70E740481C1C}">
                <a14:useLocalDpi xmlns:a14="http://schemas.microsoft.com/office/drawing/2010/main" val="0"/>
              </a:ext>
            </a:extLst>
          </a:blip>
          <a:srcRect t="7246" r="237" b="36150"/>
          <a:stretch/>
        </p:blipFill>
        <p:spPr>
          <a:xfrm>
            <a:off x="8785413" y="3937284"/>
            <a:ext cx="2938501" cy="1933287"/>
          </a:xfrm>
          <a:prstGeom prst="rect">
            <a:avLst/>
          </a:prstGeom>
        </p:spPr>
      </p:pic>
      <p:sp>
        <p:nvSpPr>
          <p:cNvPr id="11" name="TextBox 10">
            <a:extLst>
              <a:ext uri="{FF2B5EF4-FFF2-40B4-BE49-F238E27FC236}">
                <a16:creationId xmlns:a16="http://schemas.microsoft.com/office/drawing/2014/main" id="{04E9F403-27F6-119E-CE71-246FB0BF7223}"/>
              </a:ext>
            </a:extLst>
          </p:cNvPr>
          <p:cNvSpPr txBox="1"/>
          <p:nvPr/>
        </p:nvSpPr>
        <p:spPr>
          <a:xfrm>
            <a:off x="8666208" y="3688679"/>
            <a:ext cx="3397149" cy="461665"/>
          </a:xfrm>
          <a:prstGeom prst="rect">
            <a:avLst/>
          </a:prstGeom>
          <a:solidFill>
            <a:srgbClr val="503509"/>
          </a:solidFill>
        </p:spPr>
        <p:txBody>
          <a:bodyPr wrap="square" rtlCol="0">
            <a:spAutoFit/>
          </a:bodyPr>
          <a:lstStyle/>
          <a:p>
            <a:r>
              <a:rPr lang="en-US" sz="1200" dirty="0">
                <a:solidFill>
                  <a:schemeClr val="bg1"/>
                </a:solidFill>
              </a:rPr>
              <a:t>Number of Cases for BLL &gt;=25 </a:t>
            </a:r>
            <a:r>
              <a:rPr lang="el-GR" sz="1200" dirty="0">
                <a:solidFill>
                  <a:schemeClr val="bg1"/>
                </a:solidFill>
              </a:rPr>
              <a:t>μ</a:t>
            </a:r>
            <a:r>
              <a:rPr lang="en-US" sz="1200" dirty="0">
                <a:solidFill>
                  <a:schemeClr val="bg1"/>
                </a:solidFill>
              </a:rPr>
              <a:t>g/dL by State in 2022</a:t>
            </a:r>
            <a:r>
              <a:rPr lang="en-US" sz="1200" baseline="30000" dirty="0">
                <a:solidFill>
                  <a:schemeClr val="bg1"/>
                </a:solidFill>
              </a:rPr>
              <a:t>3</a:t>
            </a:r>
          </a:p>
        </p:txBody>
      </p:sp>
      <p:sp>
        <p:nvSpPr>
          <p:cNvPr id="22" name="TextBox 21">
            <a:extLst>
              <a:ext uri="{FF2B5EF4-FFF2-40B4-BE49-F238E27FC236}">
                <a16:creationId xmlns:a16="http://schemas.microsoft.com/office/drawing/2014/main" id="{2183BDCE-55F3-A6F6-56C8-D2F2BD5DC9B6}"/>
              </a:ext>
            </a:extLst>
          </p:cNvPr>
          <p:cNvSpPr txBox="1"/>
          <p:nvPr/>
        </p:nvSpPr>
        <p:spPr>
          <a:xfrm>
            <a:off x="8408923" y="912098"/>
            <a:ext cx="3654434" cy="461665"/>
          </a:xfrm>
          <a:prstGeom prst="rect">
            <a:avLst/>
          </a:prstGeom>
          <a:solidFill>
            <a:srgbClr val="503509"/>
          </a:solidFill>
        </p:spPr>
        <p:txBody>
          <a:bodyPr wrap="square" rtlCol="0">
            <a:spAutoFit/>
          </a:bodyPr>
          <a:lstStyle/>
          <a:p>
            <a:r>
              <a:rPr lang="en-US" sz="1200" dirty="0">
                <a:solidFill>
                  <a:schemeClr val="bg1"/>
                </a:solidFill>
              </a:rPr>
              <a:t>Number of Cases for BLL &gt;=25 </a:t>
            </a:r>
            <a:r>
              <a:rPr lang="el-GR" sz="1200" dirty="0">
                <a:solidFill>
                  <a:schemeClr val="bg1"/>
                </a:solidFill>
              </a:rPr>
              <a:t>μ</a:t>
            </a:r>
            <a:r>
              <a:rPr lang="en-US" sz="1200" dirty="0">
                <a:solidFill>
                  <a:schemeClr val="bg1"/>
                </a:solidFill>
              </a:rPr>
              <a:t>g/dL by State by Year, Indiana, 1994 - 2022</a:t>
            </a:r>
            <a:r>
              <a:rPr lang="en-US" sz="1200" baseline="30000" dirty="0">
                <a:solidFill>
                  <a:schemeClr val="bg1"/>
                </a:solidFill>
              </a:rPr>
              <a:t>2</a:t>
            </a:r>
          </a:p>
        </p:txBody>
      </p:sp>
      <p:pic>
        <p:nvPicPr>
          <p:cNvPr id="17" name="Picture 16" descr="A map of the united states&#10;&#10;Description automatically generated">
            <a:extLst>
              <a:ext uri="{FF2B5EF4-FFF2-40B4-BE49-F238E27FC236}">
                <a16:creationId xmlns:a16="http://schemas.microsoft.com/office/drawing/2014/main" id="{AA629A56-FAE9-8F2E-8780-8A6BDC741635}"/>
              </a:ext>
            </a:extLst>
          </p:cNvPr>
          <p:cNvPicPr>
            <a:picLocks noChangeAspect="1"/>
          </p:cNvPicPr>
          <p:nvPr/>
        </p:nvPicPr>
        <p:blipFill rotWithShape="1">
          <a:blip r:embed="rId5">
            <a:extLst>
              <a:ext uri="{28A0092B-C50C-407E-A947-70E740481C1C}">
                <a14:useLocalDpi xmlns:a14="http://schemas.microsoft.com/office/drawing/2010/main" val="0"/>
              </a:ext>
            </a:extLst>
          </a:blip>
          <a:srcRect l="1893" t="95844" r="35473" b="737"/>
          <a:stretch/>
        </p:blipFill>
        <p:spPr>
          <a:xfrm>
            <a:off x="8880493" y="5927701"/>
            <a:ext cx="3028475" cy="191911"/>
          </a:xfrm>
          <a:prstGeom prst="rect">
            <a:avLst/>
          </a:prstGeom>
        </p:spPr>
      </p:pic>
    </p:spTree>
    <p:extLst>
      <p:ext uri="{BB962C8B-B14F-4D97-AF65-F5344CB8AC3E}">
        <p14:creationId xmlns:p14="http://schemas.microsoft.com/office/powerpoint/2010/main" val="1815115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 Healthy Homes Study</a:t>
            </a:r>
          </a:p>
        </p:txBody>
      </p:sp>
      <p:sp>
        <p:nvSpPr>
          <p:cNvPr id="3" name="Content Placeholder 2"/>
          <p:cNvSpPr>
            <a:spLocks noGrp="1"/>
          </p:cNvSpPr>
          <p:nvPr>
            <p:ph idx="1"/>
          </p:nvPr>
        </p:nvSpPr>
        <p:spPr>
          <a:xfrm>
            <a:off x="609419" y="862393"/>
            <a:ext cx="5486571" cy="4775200"/>
          </a:xfrm>
        </p:spPr>
        <p:txBody>
          <a:bodyPr/>
          <a:lstStyle/>
          <a:p>
            <a:pPr marL="457200" indent="-457200">
              <a:buFont typeface="Arial" panose="020B0604020202020204" pitchFamily="34" charset="0"/>
              <a:buChar char="•"/>
            </a:pPr>
            <a:r>
              <a:rPr lang="en-US" sz="2400" dirty="0"/>
              <a:t>The PREDICT Healthy Homes Study collected soil, dust, and water samples from homes throughout Indiana and North Carolina  to assess lead level, to develop a better predictive model of who may be at risk for household lead exposures.</a:t>
            </a:r>
          </a:p>
          <a:p>
            <a:pPr marL="0" indent="0">
              <a:buNone/>
            </a:pPr>
            <a:endParaRPr lang="en-US" sz="2400" dirty="0"/>
          </a:p>
          <a:p>
            <a:pPr marL="457200" indent="-457200">
              <a:buFont typeface="Arial" panose="020B0604020202020204" pitchFamily="34" charset="0"/>
              <a:buChar char="•"/>
            </a:pPr>
            <a:r>
              <a:rPr lang="en-US" sz="2400" dirty="0"/>
              <a:t>Of the 8 Vanderburgh county participants, one tested for elevated levels above the screening limit for lead in the soil, and two tested for levels above the recommended level for pediatric exposure. </a:t>
            </a:r>
          </a:p>
          <a:p>
            <a:pPr marL="0" indent="0">
              <a:buNone/>
            </a:pPr>
            <a:endParaRPr lang="en-US" sz="2000" dirty="0"/>
          </a:p>
        </p:txBody>
      </p:sp>
      <p:sp>
        <p:nvSpPr>
          <p:cNvPr id="8" name="TextBox 7">
            <a:extLst>
              <a:ext uri="{FF2B5EF4-FFF2-40B4-BE49-F238E27FC236}">
                <a16:creationId xmlns:a16="http://schemas.microsoft.com/office/drawing/2014/main" id="{8945871C-44CC-E3CC-704A-9FBFF51D326F}"/>
              </a:ext>
            </a:extLst>
          </p:cNvPr>
          <p:cNvSpPr txBox="1"/>
          <p:nvPr/>
        </p:nvSpPr>
        <p:spPr>
          <a:xfrm>
            <a:off x="10689164" y="4041541"/>
            <a:ext cx="1502835" cy="1200329"/>
          </a:xfrm>
          <a:prstGeom prst="rect">
            <a:avLst/>
          </a:prstGeom>
          <a:noFill/>
        </p:spPr>
        <p:txBody>
          <a:bodyPr wrap="square" rtlCol="0">
            <a:spAutoFit/>
          </a:bodyPr>
          <a:lstStyle/>
          <a:p>
            <a:r>
              <a:rPr lang="en-US" sz="1200" dirty="0"/>
              <a:t>Federal Action Level (15 PPB)</a:t>
            </a:r>
          </a:p>
          <a:p>
            <a:r>
              <a:rPr lang="en-US" sz="1200" dirty="0"/>
              <a:t>EPA and the </a:t>
            </a:r>
          </a:p>
          <a:p>
            <a:r>
              <a:rPr lang="en-US" sz="1200" dirty="0"/>
              <a:t>Indiana Department of Environmental Management </a:t>
            </a:r>
          </a:p>
        </p:txBody>
      </p:sp>
      <p:sp>
        <p:nvSpPr>
          <p:cNvPr id="9" name="TextBox 8">
            <a:extLst>
              <a:ext uri="{FF2B5EF4-FFF2-40B4-BE49-F238E27FC236}">
                <a16:creationId xmlns:a16="http://schemas.microsoft.com/office/drawing/2014/main" id="{572DCAB6-4783-C46F-E754-DD3AFA19CEFE}"/>
              </a:ext>
            </a:extLst>
          </p:cNvPr>
          <p:cNvSpPr txBox="1"/>
          <p:nvPr/>
        </p:nvSpPr>
        <p:spPr>
          <a:xfrm>
            <a:off x="10689165" y="5315202"/>
            <a:ext cx="1580109" cy="830997"/>
          </a:xfrm>
          <a:prstGeom prst="rect">
            <a:avLst/>
          </a:prstGeom>
          <a:noFill/>
        </p:spPr>
        <p:txBody>
          <a:bodyPr wrap="square" rtlCol="0">
            <a:spAutoFit/>
          </a:bodyPr>
          <a:lstStyle/>
          <a:p>
            <a:r>
              <a:rPr lang="en-US" sz="1200" dirty="0"/>
              <a:t>Recommended maximum level </a:t>
            </a:r>
          </a:p>
          <a:p>
            <a:r>
              <a:rPr lang="en-US" sz="1200" dirty="0"/>
              <a:t>(1 PPB) American Academy of Pediatrics</a:t>
            </a:r>
          </a:p>
        </p:txBody>
      </p:sp>
      <p:graphicFrame>
        <p:nvGraphicFramePr>
          <p:cNvPr id="15" name="Chart 14">
            <a:extLst>
              <a:ext uri="{FF2B5EF4-FFF2-40B4-BE49-F238E27FC236}">
                <a16:creationId xmlns:a16="http://schemas.microsoft.com/office/drawing/2014/main" id="{4692B9C1-6A62-4799-7F23-7B888C8D8455}"/>
              </a:ext>
            </a:extLst>
          </p:cNvPr>
          <p:cNvGraphicFramePr>
            <a:graphicFrameLocks/>
          </p:cNvGraphicFramePr>
          <p:nvPr>
            <p:extLst>
              <p:ext uri="{D42A27DB-BD31-4B8C-83A1-F6EECF244321}">
                <p14:modId xmlns:p14="http://schemas.microsoft.com/office/powerpoint/2010/main" val="872275056"/>
              </p:ext>
            </p:extLst>
          </p:nvPr>
        </p:nvGraphicFramePr>
        <p:xfrm>
          <a:off x="6272011" y="3516489"/>
          <a:ext cx="4417155" cy="2738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FACD1235-FE4D-0051-4123-7241FB37E9DE}"/>
              </a:ext>
            </a:extLst>
          </p:cNvPr>
          <p:cNvGraphicFramePr>
            <a:graphicFrameLocks/>
          </p:cNvGraphicFramePr>
          <p:nvPr>
            <p:extLst>
              <p:ext uri="{D42A27DB-BD31-4B8C-83A1-F6EECF244321}">
                <p14:modId xmlns:p14="http://schemas.microsoft.com/office/powerpoint/2010/main" val="4188865961"/>
              </p:ext>
            </p:extLst>
          </p:nvPr>
        </p:nvGraphicFramePr>
        <p:xfrm>
          <a:off x="6176432" y="1127299"/>
          <a:ext cx="4593167" cy="2301701"/>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F095B216-7015-D3D9-16AC-CF94E40F0991}"/>
              </a:ext>
            </a:extLst>
          </p:cNvPr>
          <p:cNvCxnSpPr>
            <a:cxnSpLocks/>
          </p:cNvCxnSpPr>
          <p:nvPr/>
        </p:nvCxnSpPr>
        <p:spPr bwMode="auto">
          <a:xfrm>
            <a:off x="6867311" y="2870826"/>
            <a:ext cx="3902288" cy="0"/>
          </a:xfrm>
          <a:prstGeom prst="line">
            <a:avLst/>
          </a:prstGeom>
          <a:solidFill>
            <a:schemeClr val="accent1"/>
          </a:solidFill>
          <a:ln w="25400" cap="flat" cmpd="sng" algn="ctr">
            <a:solidFill>
              <a:srgbClr val="503509"/>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76248BD-D138-6580-4044-85D8F572A608}"/>
              </a:ext>
            </a:extLst>
          </p:cNvPr>
          <p:cNvCxnSpPr>
            <a:cxnSpLocks/>
          </p:cNvCxnSpPr>
          <p:nvPr/>
        </p:nvCxnSpPr>
        <p:spPr bwMode="auto">
          <a:xfrm>
            <a:off x="6867311" y="2999615"/>
            <a:ext cx="3902288" cy="0"/>
          </a:xfrm>
          <a:prstGeom prst="line">
            <a:avLst/>
          </a:prstGeom>
          <a:solidFill>
            <a:schemeClr val="accent1"/>
          </a:solidFill>
          <a:ln w="25400" cap="flat" cmpd="sng" algn="ctr">
            <a:solidFill>
              <a:srgbClr val="503509"/>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AA055C4A-81C8-B1D9-7067-15056392F944}"/>
              </a:ext>
            </a:extLst>
          </p:cNvPr>
          <p:cNvSpPr txBox="1"/>
          <p:nvPr/>
        </p:nvSpPr>
        <p:spPr>
          <a:xfrm>
            <a:off x="10768019" y="3109169"/>
            <a:ext cx="1580109" cy="830997"/>
          </a:xfrm>
          <a:prstGeom prst="rect">
            <a:avLst/>
          </a:prstGeom>
          <a:noFill/>
        </p:spPr>
        <p:txBody>
          <a:bodyPr wrap="square" rtlCol="0">
            <a:spAutoFit/>
          </a:bodyPr>
          <a:lstStyle/>
          <a:p>
            <a:r>
              <a:rPr lang="en-US" sz="1200" dirty="0"/>
              <a:t>Lead Screening Level + Known Exposure Source (100 PPM)</a:t>
            </a:r>
          </a:p>
          <a:p>
            <a:r>
              <a:rPr lang="en-US" sz="1200" dirty="0"/>
              <a:t>EPA</a:t>
            </a:r>
          </a:p>
        </p:txBody>
      </p:sp>
      <p:sp>
        <p:nvSpPr>
          <p:cNvPr id="20" name="TextBox 19">
            <a:extLst>
              <a:ext uri="{FF2B5EF4-FFF2-40B4-BE49-F238E27FC236}">
                <a16:creationId xmlns:a16="http://schemas.microsoft.com/office/drawing/2014/main" id="{3B73EBEA-9557-DFB5-238A-0BFF99B2800A}"/>
              </a:ext>
            </a:extLst>
          </p:cNvPr>
          <p:cNvSpPr txBox="1"/>
          <p:nvPr/>
        </p:nvSpPr>
        <p:spPr>
          <a:xfrm>
            <a:off x="10846874" y="2603662"/>
            <a:ext cx="1345126" cy="646331"/>
          </a:xfrm>
          <a:prstGeom prst="rect">
            <a:avLst/>
          </a:prstGeom>
          <a:noFill/>
        </p:spPr>
        <p:txBody>
          <a:bodyPr wrap="square" rtlCol="0">
            <a:spAutoFit/>
          </a:bodyPr>
          <a:lstStyle/>
          <a:p>
            <a:r>
              <a:rPr lang="en-US" sz="1200" dirty="0"/>
              <a:t>Lead Screening Level (200 PPM)</a:t>
            </a:r>
          </a:p>
          <a:p>
            <a:r>
              <a:rPr lang="en-US" sz="1200" dirty="0"/>
              <a:t>EPA</a:t>
            </a:r>
          </a:p>
        </p:txBody>
      </p:sp>
      <p:cxnSp>
        <p:nvCxnSpPr>
          <p:cNvPr id="21" name="Straight Connector 20">
            <a:extLst>
              <a:ext uri="{FF2B5EF4-FFF2-40B4-BE49-F238E27FC236}">
                <a16:creationId xmlns:a16="http://schemas.microsoft.com/office/drawing/2014/main" id="{53095999-F226-5E6D-3D65-A039A76A390E}"/>
              </a:ext>
            </a:extLst>
          </p:cNvPr>
          <p:cNvCxnSpPr>
            <a:cxnSpLocks/>
          </p:cNvCxnSpPr>
          <p:nvPr/>
        </p:nvCxnSpPr>
        <p:spPr bwMode="auto">
          <a:xfrm>
            <a:off x="6867311" y="2598224"/>
            <a:ext cx="3902288" cy="0"/>
          </a:xfrm>
          <a:prstGeom prst="line">
            <a:avLst/>
          </a:prstGeom>
          <a:solidFill>
            <a:schemeClr val="accent1"/>
          </a:solidFill>
          <a:ln w="25400" cap="flat" cmpd="sng" algn="ctr">
            <a:solidFill>
              <a:srgbClr val="503509"/>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7F30C954-1DC1-198D-ABCA-2C0EF6D10AC8}"/>
              </a:ext>
            </a:extLst>
          </p:cNvPr>
          <p:cNvSpPr txBox="1"/>
          <p:nvPr/>
        </p:nvSpPr>
        <p:spPr>
          <a:xfrm>
            <a:off x="10846874" y="1616130"/>
            <a:ext cx="1422400" cy="1015663"/>
          </a:xfrm>
          <a:prstGeom prst="rect">
            <a:avLst/>
          </a:prstGeom>
          <a:noFill/>
        </p:spPr>
        <p:txBody>
          <a:bodyPr wrap="square" rtlCol="0">
            <a:spAutoFit/>
          </a:bodyPr>
          <a:lstStyle/>
          <a:p>
            <a:r>
              <a:rPr lang="en-US" sz="1200" dirty="0"/>
              <a:t>Action limit (400 PPM)</a:t>
            </a:r>
          </a:p>
          <a:p>
            <a:r>
              <a:rPr lang="en-US" sz="1200" dirty="0"/>
              <a:t>EPA and the Indiana Department of Health</a:t>
            </a:r>
          </a:p>
        </p:txBody>
      </p:sp>
    </p:spTree>
    <p:extLst>
      <p:ext uri="{BB962C8B-B14F-4D97-AF65-F5344CB8AC3E}">
        <p14:creationId xmlns:p14="http://schemas.microsoft.com/office/powerpoint/2010/main" val="320420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Implications for Patients and the Community</a:t>
            </a:r>
          </a:p>
        </p:txBody>
      </p:sp>
      <p:sp>
        <p:nvSpPr>
          <p:cNvPr id="3" name="Content Placeholder 2"/>
          <p:cNvSpPr>
            <a:spLocks noGrp="1"/>
          </p:cNvSpPr>
          <p:nvPr>
            <p:ph idx="1"/>
          </p:nvPr>
        </p:nvSpPr>
        <p:spPr>
          <a:xfrm>
            <a:off x="609428" y="1128889"/>
            <a:ext cx="5486572" cy="4775200"/>
          </a:xfrm>
        </p:spPr>
        <p:txBody>
          <a:bodyPr/>
          <a:lstStyle/>
          <a:p>
            <a:pPr marL="457200" indent="-457200">
              <a:buFont typeface="Arial" panose="020B0604020202020204" pitchFamily="34" charset="0"/>
              <a:buChar char="•"/>
            </a:pPr>
            <a:r>
              <a:rPr lang="en-US" sz="2400" dirty="0"/>
              <a:t>Lower socioeconomic and minority populations carry the highest burden of elevated BLL.</a:t>
            </a:r>
          </a:p>
          <a:p>
            <a:pPr marL="457200" indent="-457200">
              <a:buFont typeface="Arial" panose="020B0604020202020204" pitchFamily="34" charset="0"/>
              <a:buChar char="•"/>
            </a:pPr>
            <a:r>
              <a:rPr lang="en-US" sz="2400" dirty="0"/>
              <a:t>The PREDICT Healthy Homes Study data from Evansville may be useful to improve screening protocol within Vanderburgh County, improving testing in adult and pediatric populations.</a:t>
            </a:r>
          </a:p>
          <a:p>
            <a:pPr marL="457200" indent="-457200">
              <a:buFont typeface="Arial" panose="020B0604020202020204" pitchFamily="34" charset="0"/>
              <a:buChar char="•"/>
            </a:pPr>
            <a:r>
              <a:rPr lang="en-US" sz="2400" dirty="0"/>
              <a:t>Lowering the threshold to collect BLL in adult and pediatric populations can address unmet health concerns, and lead to local home remediation. </a:t>
            </a:r>
          </a:p>
          <a:p>
            <a:pPr marL="457200" indent="-457200">
              <a:buFont typeface="Arial" panose="020B0604020202020204" pitchFamily="34" charset="0"/>
              <a:buChar char="•"/>
            </a:pPr>
            <a:endParaRPr lang="en-US" sz="2400" b="1" dirty="0"/>
          </a:p>
        </p:txBody>
      </p:sp>
      <p:pic>
        <p:nvPicPr>
          <p:cNvPr id="7" name="Picture 6" descr="A map of a city&#10;&#10;Description automatically generated">
            <a:extLst>
              <a:ext uri="{FF2B5EF4-FFF2-40B4-BE49-F238E27FC236}">
                <a16:creationId xmlns:a16="http://schemas.microsoft.com/office/drawing/2014/main" id="{5DF0F725-BEBE-A1C2-175A-4855F5D15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759" y="1128889"/>
            <a:ext cx="3168829" cy="2461278"/>
          </a:xfrm>
          <a:prstGeom prst="rect">
            <a:avLst/>
          </a:prstGeom>
          <a:ln>
            <a:solidFill>
              <a:schemeClr val="tx1"/>
            </a:solidFill>
          </a:ln>
        </p:spPr>
      </p:pic>
      <p:pic>
        <p:nvPicPr>
          <p:cNvPr id="9" name="Picture 8">
            <a:extLst>
              <a:ext uri="{FF2B5EF4-FFF2-40B4-BE49-F238E27FC236}">
                <a16:creationId xmlns:a16="http://schemas.microsoft.com/office/drawing/2014/main" id="{13BC8D47-FE68-7CF4-AA3A-3BF1B48539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9588" y="1128889"/>
            <a:ext cx="1901897" cy="2461278"/>
          </a:xfrm>
          <a:prstGeom prst="rect">
            <a:avLst/>
          </a:prstGeom>
          <a:ln>
            <a:solidFill>
              <a:schemeClr val="tx1"/>
            </a:solidFill>
          </a:ln>
        </p:spPr>
      </p:pic>
      <p:sp>
        <p:nvSpPr>
          <p:cNvPr id="10" name="Rectangle 9">
            <a:extLst>
              <a:ext uri="{FF2B5EF4-FFF2-40B4-BE49-F238E27FC236}">
                <a16:creationId xmlns:a16="http://schemas.microsoft.com/office/drawing/2014/main" id="{1B9474F6-650E-BECE-BEA0-E4949EAFB378}"/>
              </a:ext>
            </a:extLst>
          </p:cNvPr>
          <p:cNvSpPr/>
          <p:nvPr/>
        </p:nvSpPr>
        <p:spPr bwMode="auto">
          <a:xfrm>
            <a:off x="9037122" y="1260994"/>
            <a:ext cx="1460665" cy="1446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w="12700">
                <a:solidFill>
                  <a:schemeClr val="tx1"/>
                </a:solidFill>
              </a:ln>
              <a:solidFill>
                <a:srgbClr val="FF0000"/>
              </a:solidFill>
              <a:effectLst/>
              <a:latin typeface="Arial" charset="0"/>
            </a:endParaRPr>
          </a:p>
        </p:txBody>
      </p:sp>
      <p:sp>
        <p:nvSpPr>
          <p:cNvPr id="11" name="Rectangle 10">
            <a:extLst>
              <a:ext uri="{FF2B5EF4-FFF2-40B4-BE49-F238E27FC236}">
                <a16:creationId xmlns:a16="http://schemas.microsoft.com/office/drawing/2014/main" id="{A0545C13-CEDA-3732-6361-DEA5A2B1B628}"/>
              </a:ext>
            </a:extLst>
          </p:cNvPr>
          <p:cNvSpPr/>
          <p:nvPr/>
        </p:nvSpPr>
        <p:spPr bwMode="auto">
          <a:xfrm>
            <a:off x="7374573" y="2090057"/>
            <a:ext cx="617521" cy="5634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a:ln w="12700">
                <a:solidFill>
                  <a:schemeClr val="tx1"/>
                </a:solidFill>
              </a:ln>
              <a:solidFill>
                <a:srgbClr val="FF0000"/>
              </a:solidFill>
              <a:effectLst/>
              <a:latin typeface="Arial" charset="0"/>
            </a:endParaRPr>
          </a:p>
        </p:txBody>
      </p:sp>
      <p:pic>
        <p:nvPicPr>
          <p:cNvPr id="13" name="Picture 12" descr="A screenshot of a questionnaire&#10;&#10;Description automatically generated">
            <a:extLst>
              <a:ext uri="{FF2B5EF4-FFF2-40B4-BE49-F238E27FC236}">
                <a16:creationId xmlns:a16="http://schemas.microsoft.com/office/drawing/2014/main" id="{CCF4E32E-1C22-6946-ACC2-EAC2193A8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588" y="3722272"/>
            <a:ext cx="5262000" cy="2259405"/>
          </a:xfrm>
          <a:prstGeom prst="rect">
            <a:avLst/>
          </a:prstGeom>
          <a:ln>
            <a:solidFill>
              <a:schemeClr val="tx1"/>
            </a:solidFill>
          </a:ln>
        </p:spPr>
      </p:pic>
      <p:sp>
        <p:nvSpPr>
          <p:cNvPr id="14" name="TextBox 13">
            <a:extLst>
              <a:ext uri="{FF2B5EF4-FFF2-40B4-BE49-F238E27FC236}">
                <a16:creationId xmlns:a16="http://schemas.microsoft.com/office/drawing/2014/main" id="{170CF568-C749-0814-D91C-4FAA9FCE5A5E}"/>
              </a:ext>
            </a:extLst>
          </p:cNvPr>
          <p:cNvSpPr txBox="1"/>
          <p:nvPr/>
        </p:nvSpPr>
        <p:spPr>
          <a:xfrm>
            <a:off x="11944297" y="1021268"/>
            <a:ext cx="380010" cy="246221"/>
          </a:xfrm>
          <a:prstGeom prst="rect">
            <a:avLst/>
          </a:prstGeom>
          <a:noFill/>
        </p:spPr>
        <p:txBody>
          <a:bodyPr wrap="square" rtlCol="0">
            <a:spAutoFit/>
          </a:bodyPr>
          <a:lstStyle/>
          <a:p>
            <a:r>
              <a:rPr lang="en-US" sz="1000" dirty="0"/>
              <a:t>4.</a:t>
            </a:r>
          </a:p>
        </p:txBody>
      </p:sp>
      <p:sp>
        <p:nvSpPr>
          <p:cNvPr id="15" name="TextBox 14">
            <a:extLst>
              <a:ext uri="{FF2B5EF4-FFF2-40B4-BE49-F238E27FC236}">
                <a16:creationId xmlns:a16="http://schemas.microsoft.com/office/drawing/2014/main" id="{F92D1861-3EBA-F0E5-0594-29B8DA0985CB}"/>
              </a:ext>
            </a:extLst>
          </p:cNvPr>
          <p:cNvSpPr txBox="1"/>
          <p:nvPr/>
        </p:nvSpPr>
        <p:spPr>
          <a:xfrm>
            <a:off x="11945962" y="3647372"/>
            <a:ext cx="380010" cy="246221"/>
          </a:xfrm>
          <a:prstGeom prst="rect">
            <a:avLst/>
          </a:prstGeom>
          <a:noFill/>
        </p:spPr>
        <p:txBody>
          <a:bodyPr wrap="square" rtlCol="0">
            <a:spAutoFit/>
          </a:bodyPr>
          <a:lstStyle/>
          <a:p>
            <a:r>
              <a:rPr lang="en-US" sz="1000" dirty="0"/>
              <a:t>5.</a:t>
            </a:r>
          </a:p>
        </p:txBody>
      </p:sp>
    </p:spTree>
    <p:extLst>
      <p:ext uri="{BB962C8B-B14F-4D97-AF65-F5344CB8AC3E}">
        <p14:creationId xmlns:p14="http://schemas.microsoft.com/office/powerpoint/2010/main" val="3331534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dirty="0">
                <a:effectLst/>
              </a:rPr>
              <a:t> Grant Acknowledgement</a:t>
            </a:r>
            <a:endParaRPr lang="en-US" dirty="0"/>
          </a:p>
        </p:txBody>
      </p:sp>
      <p:sp>
        <p:nvSpPr>
          <p:cNvPr id="3" name="Content Placeholder 2"/>
          <p:cNvSpPr>
            <a:spLocks noGrp="1"/>
          </p:cNvSpPr>
          <p:nvPr>
            <p:ph idx="1"/>
          </p:nvPr>
        </p:nvSpPr>
        <p:spPr>
          <a:xfrm>
            <a:off x="609428" y="1128889"/>
            <a:ext cx="10973153" cy="4736652"/>
          </a:xfrm>
        </p:spPr>
        <p:txBody>
          <a:bodyPr/>
          <a:lstStyle/>
          <a:p>
            <a:pPr>
              <a:spcBef>
                <a:spcPts val="0"/>
              </a:spcBef>
              <a:spcAft>
                <a:spcPts val="0"/>
              </a:spcAft>
            </a:pPr>
            <a:r>
              <a:rPr lang="en-US" sz="1200" b="1" i="0" dirty="0">
                <a:solidFill>
                  <a:schemeClr val="tx1">
                    <a:lumMod val="75000"/>
                    <a:lumOff val="25000"/>
                  </a:schemeClr>
                </a:solidFill>
                <a:effectLst/>
              </a:rPr>
              <a:t>For The Lead Technical Studies Grant Program</a:t>
            </a:r>
            <a:r>
              <a:rPr lang="en-US" sz="1200" b="0" i="0" dirty="0">
                <a:solidFill>
                  <a:schemeClr val="tx1">
                    <a:lumMod val="75000"/>
                    <a:lumOff val="25000"/>
                  </a:schemeClr>
                </a:solidFill>
                <a:effectLst/>
              </a:rPr>
              <a:t>:  “The PREDICT healthy homes study  was funded with support from the </a:t>
            </a:r>
            <a:r>
              <a:rPr lang="en-US" sz="1200" dirty="0">
                <a:solidFill>
                  <a:schemeClr val="tx1">
                    <a:lumMod val="75000"/>
                    <a:lumOff val="25000"/>
                  </a:schemeClr>
                </a:solidFill>
              </a:rPr>
              <a:t>U.S. Department of Housing and Urban Development (HUD), Lead Technical Studies Grant Program</a:t>
            </a:r>
            <a:r>
              <a:rPr lang="en-US" sz="1200" b="0" i="0" dirty="0">
                <a:solidFill>
                  <a:schemeClr val="tx1">
                    <a:lumMod val="75000"/>
                    <a:lumOff val="25000"/>
                  </a:schemeClr>
                </a:solidFill>
                <a:effectLst/>
              </a:rPr>
              <a:t>. The content is solely the responsibility of the authors and does not necessarily represent the official views of the U.S. Department of Housing and Urban Development.”</a:t>
            </a:r>
          </a:p>
          <a:p>
            <a:pPr>
              <a:spcBef>
                <a:spcPts val="0"/>
              </a:spcBef>
              <a:spcAft>
                <a:spcPts val="0"/>
              </a:spcAft>
            </a:pPr>
            <a:endParaRPr lang="en-US" sz="1200" dirty="0">
              <a:solidFill>
                <a:schemeClr val="tx1">
                  <a:lumMod val="75000"/>
                  <a:lumOff val="25000"/>
                </a:schemeClr>
              </a:solidFill>
            </a:endParaRPr>
          </a:p>
          <a:p>
            <a:pPr>
              <a:spcBef>
                <a:spcPts val="0"/>
              </a:spcBef>
              <a:spcAft>
                <a:spcPts val="0"/>
              </a:spcAft>
            </a:pPr>
            <a:endParaRPr lang="en-US" sz="1200" b="0" i="0" dirty="0">
              <a:solidFill>
                <a:schemeClr val="tx1">
                  <a:lumMod val="75000"/>
                  <a:lumOff val="25000"/>
                </a:schemeClr>
              </a:solidFill>
              <a:effectLst/>
            </a:endParaRPr>
          </a:p>
          <a:p>
            <a:pPr>
              <a:spcBef>
                <a:spcPts val="0"/>
              </a:spcBef>
              <a:spcAft>
                <a:spcPts val="0"/>
              </a:spcAft>
            </a:pPr>
            <a:endParaRPr lang="en-US" sz="1200" dirty="0">
              <a:solidFill>
                <a:schemeClr val="tx1">
                  <a:lumMod val="75000"/>
                  <a:lumOff val="25000"/>
                </a:schemeClr>
              </a:solidFill>
            </a:endParaRPr>
          </a:p>
          <a:p>
            <a:pPr>
              <a:spcBef>
                <a:spcPts val="0"/>
              </a:spcBef>
              <a:spcAft>
                <a:spcPts val="0"/>
              </a:spcAft>
            </a:pPr>
            <a:endParaRPr lang="en-US" sz="1200" b="0" i="0" dirty="0">
              <a:solidFill>
                <a:schemeClr val="tx1">
                  <a:lumMod val="75000"/>
                  <a:lumOff val="25000"/>
                </a:schemeClr>
              </a:solidFill>
              <a:effectLst/>
            </a:endParaRPr>
          </a:p>
          <a:p>
            <a:pPr>
              <a:spcBef>
                <a:spcPts val="0"/>
              </a:spcBef>
              <a:spcAft>
                <a:spcPts val="0"/>
              </a:spcAft>
            </a:pPr>
            <a:endParaRPr lang="en-US" sz="1200" dirty="0">
              <a:solidFill>
                <a:schemeClr val="tx1">
                  <a:lumMod val="75000"/>
                  <a:lumOff val="25000"/>
                </a:schemeClr>
              </a:solidFill>
            </a:endParaRPr>
          </a:p>
          <a:p>
            <a:pPr>
              <a:spcBef>
                <a:spcPts val="0"/>
              </a:spcBef>
              <a:spcAft>
                <a:spcPts val="0"/>
              </a:spcAft>
            </a:pPr>
            <a:endParaRPr lang="en-US" sz="1200" b="0" i="0" dirty="0">
              <a:solidFill>
                <a:schemeClr val="tx1">
                  <a:lumMod val="75000"/>
                  <a:lumOff val="25000"/>
                </a:schemeClr>
              </a:solidFill>
              <a:effectLst/>
            </a:endParaRPr>
          </a:p>
          <a:p>
            <a:pPr>
              <a:spcBef>
                <a:spcPts val="0"/>
              </a:spcBef>
              <a:spcAft>
                <a:spcPts val="0"/>
              </a:spcAft>
              <a:buFont typeface="+mj-lt"/>
              <a:buAutoNum type="arabicPeriod"/>
            </a:pPr>
            <a:r>
              <a:rPr lang="en-US" sz="1200" b="0" i="0" dirty="0">
                <a:solidFill>
                  <a:schemeClr val="tx1">
                    <a:lumMod val="75000"/>
                    <a:lumOff val="25000"/>
                  </a:schemeClr>
                </a:solidFill>
                <a:effectLst/>
              </a:rPr>
              <a:t>Lead (PB) toxicity: What are U.S. standards for lead levels? [Internet]. Centers for Disease Control and Prevention; 2023 [cited 2024 Aug]. Available from: https://</a:t>
            </a:r>
            <a:r>
              <a:rPr lang="en-US" sz="1200" b="0" i="0" dirty="0" err="1">
                <a:solidFill>
                  <a:schemeClr val="tx1">
                    <a:lumMod val="75000"/>
                    <a:lumOff val="25000"/>
                  </a:schemeClr>
                </a:solidFill>
                <a:effectLst/>
              </a:rPr>
              <a:t>www.atsdr.cdc.gov</a:t>
            </a:r>
            <a:r>
              <a:rPr lang="en-US" sz="1200" b="0" i="0" dirty="0">
                <a:solidFill>
                  <a:schemeClr val="tx1">
                    <a:lumMod val="75000"/>
                    <a:lumOff val="25000"/>
                  </a:schemeClr>
                </a:solidFill>
                <a:effectLst/>
              </a:rPr>
              <a:t>/</a:t>
            </a:r>
            <a:r>
              <a:rPr lang="en-US" sz="1200" b="0" i="0" dirty="0" err="1">
                <a:solidFill>
                  <a:schemeClr val="tx1">
                    <a:lumMod val="75000"/>
                    <a:lumOff val="25000"/>
                  </a:schemeClr>
                </a:solidFill>
                <a:effectLst/>
              </a:rPr>
              <a:t>csem</a:t>
            </a:r>
            <a:r>
              <a:rPr lang="en-US" sz="1200" b="0" i="0" dirty="0">
                <a:solidFill>
                  <a:schemeClr val="tx1">
                    <a:lumMod val="75000"/>
                    <a:lumOff val="25000"/>
                  </a:schemeClr>
                </a:solidFill>
                <a:effectLst/>
              </a:rPr>
              <a:t>/</a:t>
            </a:r>
            <a:r>
              <a:rPr lang="en-US" sz="1200" b="0" i="0" dirty="0" err="1">
                <a:solidFill>
                  <a:schemeClr val="tx1">
                    <a:lumMod val="75000"/>
                    <a:lumOff val="25000"/>
                  </a:schemeClr>
                </a:solidFill>
                <a:effectLst/>
              </a:rPr>
              <a:t>leadtoxicity</a:t>
            </a:r>
            <a:r>
              <a:rPr lang="en-US" sz="1200" b="0" i="0" dirty="0">
                <a:solidFill>
                  <a:schemeClr val="tx1">
                    <a:lumMod val="75000"/>
                    <a:lumOff val="25000"/>
                  </a:schemeClr>
                </a:solidFill>
                <a:effectLst/>
              </a:rPr>
              <a:t>/</a:t>
            </a:r>
            <a:r>
              <a:rPr lang="en-US" sz="1200" b="0" i="0" dirty="0" err="1">
                <a:solidFill>
                  <a:schemeClr val="tx1">
                    <a:lumMod val="75000"/>
                    <a:lumOff val="25000"/>
                  </a:schemeClr>
                </a:solidFill>
                <a:effectLst/>
              </a:rPr>
              <a:t>safety_standards.html</a:t>
            </a:r>
            <a:r>
              <a:rPr lang="en-US" sz="1200" b="0" i="0" dirty="0">
                <a:solidFill>
                  <a:schemeClr val="tx1">
                    <a:lumMod val="75000"/>
                    <a:lumOff val="25000"/>
                  </a:schemeClr>
                </a:solidFill>
                <a:effectLst/>
              </a:rPr>
              <a:t> 							</a:t>
            </a:r>
          </a:p>
          <a:p>
            <a:pPr>
              <a:spcBef>
                <a:spcPts val="0"/>
              </a:spcBef>
              <a:spcAft>
                <a:spcPts val="0"/>
              </a:spcAft>
              <a:buFont typeface="+mj-lt"/>
              <a:buAutoNum type="arabicPeriod"/>
            </a:pPr>
            <a:r>
              <a:rPr lang="en-US" sz="1200" dirty="0">
                <a:solidFill>
                  <a:schemeClr val="tx1">
                    <a:lumMod val="75000"/>
                    <a:lumOff val="25000"/>
                  </a:schemeClr>
                </a:solidFill>
              </a:rPr>
              <a:t>Centers for Disease Control and Prevention (CDC), National Institute for Occupational Safety and Health (NIOSH). Adult Blood Lead Epidemiology &amp; Surveillance (ABLES) Program. In: Worker Health Charts (WHC). # of Cases for Elevated Blood Lead Levels by Year, Indiana, 1994 - 2022, at https://</a:t>
            </a:r>
            <a:r>
              <a:rPr lang="en-US" sz="1200" dirty="0" err="1">
                <a:solidFill>
                  <a:schemeClr val="tx1">
                    <a:lumMod val="75000"/>
                    <a:lumOff val="25000"/>
                  </a:schemeClr>
                </a:solidFill>
              </a:rPr>
              <a:t>wwwn.cdc.gov</a:t>
            </a:r>
            <a:r>
              <a:rPr lang="en-US" sz="1200" dirty="0">
                <a:solidFill>
                  <a:schemeClr val="tx1">
                    <a:lumMod val="75000"/>
                    <a:lumOff val="25000"/>
                  </a:schemeClr>
                </a:solidFill>
              </a:rPr>
              <a:t>/NIOSH-WHC/chart/</a:t>
            </a:r>
            <a:r>
              <a:rPr lang="en-US" sz="1200" dirty="0" err="1">
                <a:solidFill>
                  <a:schemeClr val="tx1">
                    <a:lumMod val="75000"/>
                    <a:lumOff val="25000"/>
                  </a:schemeClr>
                </a:solidFill>
              </a:rPr>
              <a:t>ables-ab?T</a:t>
            </a:r>
            <a:r>
              <a:rPr lang="en-US" sz="1200" dirty="0">
                <a:solidFill>
                  <a:schemeClr val="tx1">
                    <a:lumMod val="75000"/>
                    <a:lumOff val="25000"/>
                  </a:schemeClr>
                </a:solidFill>
              </a:rPr>
              <a:t>=ZY&amp;OU=L04&amp;V=C&amp;D=SINGLE&amp;Y=2022&amp;S=</a:t>
            </a:r>
            <a:r>
              <a:rPr lang="en-US" sz="1200" dirty="0" err="1">
                <a:solidFill>
                  <a:schemeClr val="tx1">
                    <a:lumMod val="75000"/>
                    <a:lumOff val="25000"/>
                  </a:schemeClr>
                </a:solidFill>
              </a:rPr>
              <a:t>IN&amp;chk_codes</a:t>
            </a:r>
            <a:r>
              <a:rPr lang="en-US" sz="1200" dirty="0">
                <a:solidFill>
                  <a:schemeClr val="tx1">
                    <a:lumMod val="75000"/>
                    <a:lumOff val="25000"/>
                  </a:schemeClr>
                </a:solidFill>
              </a:rPr>
              <a:t>=False. Cincinnati, OH: US Department of Health and Human Services, CDC, NIOSH. Accessed August 16, 2024.												</a:t>
            </a:r>
          </a:p>
          <a:p>
            <a:pPr>
              <a:spcBef>
                <a:spcPts val="0"/>
              </a:spcBef>
              <a:spcAft>
                <a:spcPts val="0"/>
              </a:spcAft>
              <a:buFont typeface="+mj-lt"/>
              <a:buAutoNum type="arabicPeriod"/>
            </a:pPr>
            <a:r>
              <a:rPr lang="en-US" sz="1200" dirty="0">
                <a:solidFill>
                  <a:schemeClr val="tx1">
                    <a:lumMod val="75000"/>
                    <a:lumOff val="25000"/>
                  </a:schemeClr>
                </a:solidFill>
              </a:rPr>
              <a:t>Centers for Disease Control and Prevention (CDC), National Institute for Occupational Safety and Health (NIOSH). Adult Blood Lead Epidemiology &amp; Surveillance (ABLES) Program. In: Worker Health Charts (WHC). # of Cases for Elevated Blood Lead Levels by State, 2022, at https://</a:t>
            </a:r>
            <a:r>
              <a:rPr lang="en-US" sz="1200" dirty="0" err="1">
                <a:solidFill>
                  <a:schemeClr val="tx1">
                    <a:lumMod val="75000"/>
                    <a:lumOff val="25000"/>
                  </a:schemeClr>
                </a:solidFill>
              </a:rPr>
              <a:t>wwwn.cdc.gov</a:t>
            </a:r>
            <a:r>
              <a:rPr lang="en-US" sz="1200" dirty="0">
                <a:solidFill>
                  <a:schemeClr val="tx1">
                    <a:lumMod val="75000"/>
                    <a:lumOff val="25000"/>
                  </a:schemeClr>
                </a:solidFill>
              </a:rPr>
              <a:t>/NIOSH-WHC/chart/</a:t>
            </a:r>
            <a:r>
              <a:rPr lang="en-US" sz="1200" dirty="0" err="1">
                <a:solidFill>
                  <a:schemeClr val="tx1">
                    <a:lumMod val="75000"/>
                    <a:lumOff val="25000"/>
                  </a:schemeClr>
                </a:solidFill>
              </a:rPr>
              <a:t>ables-ab?T</a:t>
            </a:r>
            <a:r>
              <a:rPr lang="en-US" sz="1200" dirty="0">
                <a:solidFill>
                  <a:schemeClr val="tx1">
                    <a:lumMod val="75000"/>
                    <a:lumOff val="25000"/>
                  </a:schemeClr>
                </a:solidFill>
              </a:rPr>
              <a:t>=ZS&amp;OU=L04&amp;V=C&amp;D=SINGLE&amp;Y=2022&amp;chk_codes=False. Cincinnati, OH: US Department of Health and Human Services, CDC, NIOSH. Accessed August 16, 2024.	</a:t>
            </a:r>
          </a:p>
          <a:p>
            <a:pPr>
              <a:spcBef>
                <a:spcPts val="0"/>
              </a:spcBef>
              <a:spcAft>
                <a:spcPts val="0"/>
              </a:spcAft>
              <a:buFont typeface="+mj-lt"/>
              <a:buAutoNum type="arabicPeriod"/>
            </a:pPr>
            <a:r>
              <a:rPr lang="en-US" sz="1200" dirty="0">
                <a:solidFill>
                  <a:schemeClr val="tx1">
                    <a:lumMod val="75000"/>
                    <a:lumOff val="25000"/>
                  </a:schemeClr>
                </a:solidFill>
              </a:rPr>
              <a:t>The City of Evansville, Indiana [Internet]. [cited 2024 Aug]. Available from: https://</a:t>
            </a:r>
            <a:r>
              <a:rPr lang="en-US" sz="1200" dirty="0" err="1">
                <a:solidFill>
                  <a:schemeClr val="tx1">
                    <a:lumMod val="75000"/>
                    <a:lumOff val="25000"/>
                  </a:schemeClr>
                </a:solidFill>
              </a:rPr>
              <a:t>www.evansvillegov.org</a:t>
            </a:r>
            <a:r>
              <a:rPr lang="en-US" sz="1200" dirty="0">
                <a:solidFill>
                  <a:schemeClr val="tx1">
                    <a:lumMod val="75000"/>
                    <a:lumOff val="25000"/>
                  </a:schemeClr>
                </a:solidFill>
              </a:rPr>
              <a:t>/city/department/</a:t>
            </a:r>
            <a:r>
              <a:rPr lang="en-US" sz="1200" dirty="0" err="1">
                <a:solidFill>
                  <a:schemeClr val="tx1">
                    <a:lumMod val="75000"/>
                    <a:lumOff val="25000"/>
                  </a:schemeClr>
                </a:solidFill>
              </a:rPr>
              <a:t>division.php?structureid</a:t>
            </a:r>
            <a:r>
              <a:rPr lang="en-US" sz="1200" dirty="0">
                <a:solidFill>
                  <a:schemeClr val="tx1">
                    <a:lumMod val="75000"/>
                    <a:lumOff val="25000"/>
                  </a:schemeClr>
                </a:solidFill>
              </a:rPr>
              <a:t>=199 			</a:t>
            </a:r>
          </a:p>
          <a:p>
            <a:pPr>
              <a:spcBef>
                <a:spcPts val="0"/>
              </a:spcBef>
              <a:spcAft>
                <a:spcPts val="0"/>
              </a:spcAft>
              <a:buFont typeface="+mj-lt"/>
              <a:buAutoNum type="arabicPeriod"/>
            </a:pPr>
            <a:r>
              <a:rPr lang="en-US" sz="1200" dirty="0">
                <a:solidFill>
                  <a:schemeClr val="tx1">
                    <a:lumMod val="75000"/>
                    <a:lumOff val="25000"/>
                  </a:schemeClr>
                </a:solidFill>
              </a:rPr>
              <a:t>VCHD [Internet]. [cited 2024 Aug]. Available from: https://</a:t>
            </a:r>
            <a:r>
              <a:rPr lang="en-US" sz="1200" dirty="0" err="1">
                <a:solidFill>
                  <a:schemeClr val="tx1">
                    <a:lumMod val="75000"/>
                    <a:lumOff val="25000"/>
                  </a:schemeClr>
                </a:solidFill>
              </a:rPr>
              <a:t>vanderburghhealth.org</a:t>
            </a:r>
            <a:r>
              <a:rPr lang="en-US" sz="1200" dirty="0">
                <a:solidFill>
                  <a:schemeClr val="tx1">
                    <a:lumMod val="75000"/>
                    <a:lumOff val="25000"/>
                  </a:schemeClr>
                </a:solidFill>
              </a:rPr>
              <a:t>/lead-healthy-homes/ </a:t>
            </a:r>
          </a:p>
          <a:p>
            <a:pPr marL="0" indent="0" algn="l">
              <a:buNone/>
            </a:pPr>
            <a:endParaRPr lang="en-US" sz="1800" dirty="0">
              <a:solidFill>
                <a:srgbClr val="000000"/>
              </a:solidFill>
            </a:endParaRPr>
          </a:p>
          <a:p>
            <a:pPr marL="0" indent="0" algn="l">
              <a:buNone/>
            </a:pPr>
            <a:endParaRPr lang="en-US" sz="1800" dirty="0">
              <a:solidFill>
                <a:srgbClr val="000000"/>
              </a:solidFill>
            </a:endParaRPr>
          </a:p>
          <a:p>
            <a:pPr marL="0" indent="0" algn="l">
              <a:buNone/>
            </a:pPr>
            <a:endParaRPr lang="en-US" sz="1800" dirty="0">
              <a:solidFill>
                <a:srgbClr val="000000"/>
              </a:solidFill>
            </a:endParaRPr>
          </a:p>
          <a:p>
            <a:pPr marL="0" indent="0" algn="l">
              <a:buNone/>
            </a:pPr>
            <a:endParaRPr lang="en-US" sz="1800" dirty="0">
              <a:solidFill>
                <a:srgbClr val="000000"/>
              </a:solidFill>
            </a:endParaRPr>
          </a:p>
          <a:p>
            <a:pPr marL="0" indent="0" algn="l">
              <a:buNone/>
            </a:pPr>
            <a:endParaRPr lang="en-US" sz="1800" dirty="0">
              <a:solidFill>
                <a:srgbClr val="000000"/>
              </a:solidFill>
            </a:endParaRPr>
          </a:p>
        </p:txBody>
      </p:sp>
      <p:sp>
        <p:nvSpPr>
          <p:cNvPr id="4" name="Title 1">
            <a:extLst>
              <a:ext uri="{FF2B5EF4-FFF2-40B4-BE49-F238E27FC236}">
                <a16:creationId xmlns:a16="http://schemas.microsoft.com/office/drawing/2014/main" id="{23F1750E-8197-C44A-A621-78B07B7E6C92}"/>
              </a:ext>
            </a:extLst>
          </p:cNvPr>
          <p:cNvSpPr txBox="1">
            <a:spLocks/>
          </p:cNvSpPr>
          <p:nvPr/>
        </p:nvSpPr>
        <p:spPr>
          <a:xfrm>
            <a:off x="609423" y="2145832"/>
            <a:ext cx="10973154" cy="616125"/>
          </a:xfrm>
          <a:prstGeom prst="rect">
            <a:avLst/>
          </a:prstGeom>
          <a:solidFill>
            <a:srgbClr val="A90533"/>
          </a:solidFill>
        </p:spPr>
        <p:txBody>
          <a:bodyPr lIns="19047" tIns="9523" rIns="19047" bIns="9523"/>
          <a:lstStyle>
            <a:lvl1pPr algn="ctr" defTabSz="912813" rtl="0" eaLnBrk="0" fontAlgn="base" hangingPunct="0">
              <a:spcBef>
                <a:spcPct val="0"/>
              </a:spcBef>
              <a:spcAft>
                <a:spcPct val="0"/>
              </a:spcAft>
              <a:defRPr sz="3200" b="1" baseline="0">
                <a:solidFill>
                  <a:schemeClr val="bg1"/>
                </a:solidFill>
                <a:latin typeface="+mj-lt"/>
                <a:ea typeface="MS PGothic" panose="020B0600070205080204" pitchFamily="34" charset="-128"/>
                <a:cs typeface="ＭＳ Ｐゴシック" charset="-128"/>
              </a:defRPr>
            </a:lvl1pPr>
            <a:lvl2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2pPr>
            <a:lvl3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3pPr>
            <a:lvl4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4pPr>
            <a:lvl5pPr algn="ctr" defTabSz="912813" rtl="0" eaLnBrk="0" fontAlgn="base" hangingPunct="0">
              <a:spcBef>
                <a:spcPct val="0"/>
              </a:spcBef>
              <a:spcAft>
                <a:spcPct val="0"/>
              </a:spcAft>
              <a:defRPr sz="4400">
                <a:solidFill>
                  <a:schemeClr val="tx2"/>
                </a:solidFill>
                <a:latin typeface="Calibri" charset="0"/>
                <a:ea typeface="MS PGothic" panose="020B0600070205080204" pitchFamily="34" charset="-128"/>
                <a:cs typeface="ＭＳ Ｐゴシック" charset="-128"/>
              </a:defRPr>
            </a:lvl5pPr>
            <a:lvl6pPr marL="95235" algn="ctr" defTabSz="914320" rtl="0" fontAlgn="base">
              <a:spcBef>
                <a:spcPct val="0"/>
              </a:spcBef>
              <a:spcAft>
                <a:spcPct val="0"/>
              </a:spcAft>
              <a:defRPr sz="4400">
                <a:solidFill>
                  <a:schemeClr val="tx2"/>
                </a:solidFill>
                <a:latin typeface="Arial" charset="0"/>
              </a:defRPr>
            </a:lvl6pPr>
            <a:lvl7pPr marL="190470" algn="ctr" defTabSz="914320" rtl="0" fontAlgn="base">
              <a:spcBef>
                <a:spcPct val="0"/>
              </a:spcBef>
              <a:spcAft>
                <a:spcPct val="0"/>
              </a:spcAft>
              <a:defRPr sz="4400">
                <a:solidFill>
                  <a:schemeClr val="tx2"/>
                </a:solidFill>
                <a:latin typeface="Arial" charset="0"/>
              </a:defRPr>
            </a:lvl7pPr>
            <a:lvl8pPr marL="285704" algn="ctr" defTabSz="914320" rtl="0" fontAlgn="base">
              <a:spcBef>
                <a:spcPct val="0"/>
              </a:spcBef>
              <a:spcAft>
                <a:spcPct val="0"/>
              </a:spcAft>
              <a:defRPr sz="4400">
                <a:solidFill>
                  <a:schemeClr val="tx2"/>
                </a:solidFill>
                <a:latin typeface="Arial" charset="0"/>
              </a:defRPr>
            </a:lvl8pPr>
            <a:lvl9pPr marL="380939" algn="ctr" defTabSz="914320" rtl="0" fontAlgn="base">
              <a:spcBef>
                <a:spcPct val="0"/>
              </a:spcBef>
              <a:spcAft>
                <a:spcPct val="0"/>
              </a:spcAft>
              <a:defRPr sz="4400">
                <a:solidFill>
                  <a:schemeClr val="tx2"/>
                </a:solidFill>
                <a:latin typeface="Arial" charset="0"/>
              </a:defRPr>
            </a:lvl9pPr>
          </a:lstStyle>
          <a:p>
            <a:r>
              <a:rPr lang="en-US" kern="0" dirty="0"/>
              <a:t>Bibliography</a:t>
            </a:r>
          </a:p>
        </p:txBody>
      </p:sp>
    </p:spTree>
    <p:extLst>
      <p:ext uri="{BB962C8B-B14F-4D97-AF65-F5344CB8AC3E}">
        <p14:creationId xmlns:p14="http://schemas.microsoft.com/office/powerpoint/2010/main" val="390554040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9494</TotalTime>
  <Words>989</Words>
  <Application>Microsoft Macintosh PowerPoint</Application>
  <PresentationFormat>Widescreen</PresentationFormat>
  <Paragraphs>67</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Calibri Light</vt:lpstr>
      <vt:lpstr>Wingdings</vt:lpstr>
      <vt:lpstr>Default Design</vt:lpstr>
      <vt:lpstr>Office Theme</vt:lpstr>
      <vt:lpstr>PowerPoint Presentation</vt:lpstr>
      <vt:lpstr>Lead Exposure in Adult and Pediatric Populations</vt:lpstr>
      <vt:lpstr>PREDICT Healthy Homes Study</vt:lpstr>
      <vt:lpstr>Future Implications for Patients and the Community</vt:lpstr>
      <vt:lpstr> Grant Acknowledgement</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Scahill, Samantha L</dc:creator>
  <cp:lastModifiedBy>Doherty, Sarah Elisabeth</cp:lastModifiedBy>
  <cp:revision>297</cp:revision>
  <cp:lastPrinted>2019-06-12T19:20:56Z</cp:lastPrinted>
  <dcterms:created xsi:type="dcterms:W3CDTF">2017-12-05T19:51:19Z</dcterms:created>
  <dcterms:modified xsi:type="dcterms:W3CDTF">2024-08-16T20:52:13Z</dcterms:modified>
</cp:coreProperties>
</file>