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Economica"/>
      <p:regular r:id="rId9"/>
      <p:bold r:id="rId10"/>
      <p:italic r:id="rId11"/>
      <p:boldItalic r:id="rId12"/>
    </p:embeddedFont>
    <p:embeddedFont>
      <p:font typeface="Open Sans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Economica-italic.fntdata"/><Relationship Id="rId10" Type="http://schemas.openxmlformats.org/officeDocument/2006/relationships/font" Target="fonts/Economica-bold.fntdata"/><Relationship Id="rId13" Type="http://schemas.openxmlformats.org/officeDocument/2006/relationships/font" Target="fonts/OpenSans-regular.fntdata"/><Relationship Id="rId12" Type="http://schemas.openxmlformats.org/officeDocument/2006/relationships/font" Target="fonts/Economica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Economica-regular.fntdata"/><Relationship Id="rId15" Type="http://schemas.openxmlformats.org/officeDocument/2006/relationships/font" Target="fonts/OpenSans-italic.fntdata"/><Relationship Id="rId14" Type="http://schemas.openxmlformats.org/officeDocument/2006/relationships/font" Target="fonts/OpenSans-bold.fntdata"/><Relationship Id="rId16" Type="http://schemas.openxmlformats.org/officeDocument/2006/relationships/font" Target="fonts/OpenSans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34c7af977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34c7af977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f34c7af977_0_1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f34c7af977_0_1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f34c7af977_0_2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f34c7af977_0_2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4013" y="756700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5318350" y="32667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11"/>
          <p:cNvSpPr txBox="1"/>
          <p:nvPr>
            <p:ph hasCustomPrompt="1" type="title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flipH="1">
            <a:off x="7595938" y="4602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" name="Google Shape;17;p3"/>
          <p:cNvSpPr/>
          <p:nvPr/>
        </p:nvSpPr>
        <p:spPr>
          <a:xfrm flipH="1" rot="10800000">
            <a:off x="466425" y="35583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8" name="Google Shape;18;p3"/>
          <p:cNvSpPr txBox="1"/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311700" y="1399400"/>
            <a:ext cx="2808000" cy="27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6" name="Google Shape;36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8"/>
          <p:cNvSpPr txBox="1"/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0" name="Google Shape;4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4" name="Google Shape;44;p9"/>
          <p:cNvSpPr txBox="1"/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" type="subTitle"/>
          </p:nvPr>
        </p:nvSpPr>
        <p:spPr>
          <a:xfrm>
            <a:off x="265500" y="2769001"/>
            <a:ext cx="4045200" cy="157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46" name="Google Shape;46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lux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900"/>
              <a:t>Applications of Machine Learning in Tissue Image Analysis - </a:t>
            </a:r>
            <a:r>
              <a:rPr lang="en" sz="2900"/>
              <a:t>Autoencoder</a:t>
            </a:r>
            <a:endParaRPr sz="2900"/>
          </a:p>
        </p:txBody>
      </p:sp>
      <p:sp>
        <p:nvSpPr>
          <p:cNvPr id="63" name="Google Shape;63;p13"/>
          <p:cNvSpPr txBox="1"/>
          <p:nvPr>
            <p:ph idx="1" type="body"/>
          </p:nvPr>
        </p:nvSpPr>
        <p:spPr>
          <a:xfrm>
            <a:off x="255750" y="1225225"/>
            <a:ext cx="8632500" cy="199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2984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Open Sans"/>
              <a:buChar char="-"/>
            </a:pPr>
            <a:r>
              <a:rPr lang="en" sz="1100"/>
              <a:t>Copy an input to an output. </a:t>
            </a:r>
            <a:endParaRPr sz="1100"/>
          </a:p>
          <a:p>
            <a:pPr indent="-2984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Open Sans"/>
              <a:buChar char="-"/>
            </a:pPr>
            <a:r>
              <a:rPr lang="en" sz="1100"/>
              <a:t>Encoder compresses input image into a low-dimensional space.</a:t>
            </a:r>
            <a:endParaRPr sz="1100"/>
          </a:p>
          <a:p>
            <a:pPr indent="-2984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Open Sans"/>
              <a:buChar char="-"/>
            </a:pPr>
            <a:r>
              <a:rPr lang="en" sz="1100"/>
              <a:t>Decoder attempts to reconstruct the image.</a:t>
            </a:r>
            <a:endParaRPr sz="1100"/>
          </a:p>
          <a:p>
            <a:pPr indent="-2984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Open Sans"/>
              <a:buChar char="-"/>
            </a:pPr>
            <a:r>
              <a:rPr lang="en" sz="1100"/>
              <a:t>Anomalous images detected based off of the reconstruction error. </a:t>
            </a:r>
            <a:endParaRPr sz="1100"/>
          </a:p>
          <a:p>
            <a:pPr indent="-2984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Open Sans"/>
              <a:buChar char="-"/>
            </a:pPr>
            <a:r>
              <a:rPr lang="en" sz="1100"/>
              <a:t>High reconstruction error can indicate that an image is anomalous. </a:t>
            </a:r>
            <a:endParaRPr sz="2900"/>
          </a:p>
        </p:txBody>
      </p:sp>
      <p:grpSp>
        <p:nvGrpSpPr>
          <p:cNvPr id="64" name="Google Shape;64;p13"/>
          <p:cNvGrpSpPr/>
          <p:nvPr/>
        </p:nvGrpSpPr>
        <p:grpSpPr>
          <a:xfrm>
            <a:off x="4987250" y="976224"/>
            <a:ext cx="3957318" cy="1597817"/>
            <a:chOff x="-13050" y="325968"/>
            <a:chExt cx="9132975" cy="3699507"/>
          </a:xfrm>
        </p:grpSpPr>
        <p:sp>
          <p:nvSpPr>
            <p:cNvPr id="65" name="Google Shape;65;p13"/>
            <p:cNvSpPr/>
            <p:nvPr/>
          </p:nvSpPr>
          <p:spPr>
            <a:xfrm>
              <a:off x="628200" y="1221525"/>
              <a:ext cx="689400" cy="2774700"/>
            </a:xfrm>
            <a:prstGeom prst="rect">
              <a:avLst/>
            </a:prstGeom>
            <a:solidFill>
              <a:srgbClr val="CFE2F3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" name="Google Shape;66;p13"/>
            <p:cNvSpPr/>
            <p:nvPr/>
          </p:nvSpPr>
          <p:spPr>
            <a:xfrm rot="5400000">
              <a:off x="484275" y="2368875"/>
              <a:ext cx="2713500" cy="418800"/>
            </a:xfrm>
            <a:prstGeom prst="trapezoid">
              <a:avLst>
                <a:gd fmla="val 85417" name="adj"/>
              </a:avLst>
            </a:prstGeom>
            <a:solidFill>
              <a:srgbClr val="8E7CC3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highlight>
                  <a:srgbClr val="8E7CC3"/>
                </a:highlight>
              </a:endParaRPr>
            </a:p>
          </p:txBody>
        </p:sp>
        <p:sp>
          <p:nvSpPr>
            <p:cNvPr id="67" name="Google Shape;67;p13"/>
            <p:cNvSpPr/>
            <p:nvPr/>
          </p:nvSpPr>
          <p:spPr>
            <a:xfrm rot="5400000">
              <a:off x="1529825" y="2479125"/>
              <a:ext cx="1904400" cy="418800"/>
            </a:xfrm>
            <a:prstGeom prst="trapezoid">
              <a:avLst>
                <a:gd fmla="val 66667" name="adj"/>
              </a:avLst>
            </a:prstGeom>
            <a:solidFill>
              <a:srgbClr val="8E7CC3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" name="Google Shape;68;p13"/>
            <p:cNvSpPr/>
            <p:nvPr/>
          </p:nvSpPr>
          <p:spPr>
            <a:xfrm rot="5400000">
              <a:off x="2620575" y="2459325"/>
              <a:ext cx="1153800" cy="418800"/>
            </a:xfrm>
            <a:prstGeom prst="trapezoid">
              <a:avLst>
                <a:gd fmla="val 66667" name="adj"/>
              </a:avLst>
            </a:prstGeom>
            <a:solidFill>
              <a:srgbClr val="8E7CC3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Google Shape;69;p13"/>
            <p:cNvSpPr/>
            <p:nvPr/>
          </p:nvSpPr>
          <p:spPr>
            <a:xfrm>
              <a:off x="3716925" y="2408150"/>
              <a:ext cx="1404900" cy="584700"/>
            </a:xfrm>
            <a:prstGeom prst="rect">
              <a:avLst/>
            </a:prstGeom>
            <a:solidFill>
              <a:srgbClr val="FCE5CD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" name="Google Shape;70;p13"/>
            <p:cNvSpPr/>
            <p:nvPr/>
          </p:nvSpPr>
          <p:spPr>
            <a:xfrm rot="-5399106">
              <a:off x="5146258" y="2491105"/>
              <a:ext cx="1153800" cy="418800"/>
            </a:xfrm>
            <a:prstGeom prst="trapezoid">
              <a:avLst>
                <a:gd fmla="val 66667" name="adj"/>
              </a:avLst>
            </a:prstGeom>
            <a:solidFill>
              <a:srgbClr val="8E7CC3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13"/>
            <p:cNvSpPr/>
            <p:nvPr/>
          </p:nvSpPr>
          <p:spPr>
            <a:xfrm rot="-5400000">
              <a:off x="5486425" y="2491100"/>
              <a:ext cx="1904400" cy="418800"/>
            </a:xfrm>
            <a:prstGeom prst="trapezoid">
              <a:avLst>
                <a:gd fmla="val 66667" name="adj"/>
              </a:avLst>
            </a:prstGeom>
            <a:solidFill>
              <a:srgbClr val="8E7CC3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3"/>
            <p:cNvSpPr/>
            <p:nvPr/>
          </p:nvSpPr>
          <p:spPr>
            <a:xfrm rot="-5400000">
              <a:off x="5797200" y="2459325"/>
              <a:ext cx="2713500" cy="418800"/>
            </a:xfrm>
            <a:prstGeom prst="trapezoid">
              <a:avLst>
                <a:gd fmla="val 85417" name="adj"/>
              </a:avLst>
            </a:prstGeom>
            <a:solidFill>
              <a:srgbClr val="8E7CC3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highlight>
                  <a:srgbClr val="8E7CC3"/>
                </a:highlight>
              </a:endParaRPr>
            </a:p>
          </p:txBody>
        </p:sp>
        <p:sp>
          <p:nvSpPr>
            <p:cNvPr id="73" name="Google Shape;73;p13"/>
            <p:cNvSpPr/>
            <p:nvPr/>
          </p:nvSpPr>
          <p:spPr>
            <a:xfrm>
              <a:off x="7755425" y="1221525"/>
              <a:ext cx="689400" cy="2774700"/>
            </a:xfrm>
            <a:prstGeom prst="rect">
              <a:avLst/>
            </a:prstGeom>
            <a:solidFill>
              <a:srgbClr val="CFE2F3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3"/>
            <p:cNvSpPr txBox="1"/>
            <p:nvPr/>
          </p:nvSpPr>
          <p:spPr>
            <a:xfrm>
              <a:off x="3212628" y="2762050"/>
              <a:ext cx="2495400" cy="54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/>
                <a:t>Latent </a:t>
              </a:r>
              <a:r>
                <a:rPr lang="en" sz="1000"/>
                <a:t>space representation</a:t>
              </a:r>
              <a:endParaRPr sz="1000"/>
            </a:p>
          </p:txBody>
        </p:sp>
        <p:sp>
          <p:nvSpPr>
            <p:cNvPr id="75" name="Google Shape;75;p13"/>
            <p:cNvSpPr txBox="1"/>
            <p:nvPr/>
          </p:nvSpPr>
          <p:spPr>
            <a:xfrm>
              <a:off x="-13050" y="555095"/>
              <a:ext cx="1971900" cy="54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/>
                <a:t>Input</a:t>
              </a:r>
              <a:endParaRPr sz="1100"/>
            </a:p>
          </p:txBody>
        </p:sp>
        <p:sp>
          <p:nvSpPr>
            <p:cNvPr id="76" name="Google Shape;76;p13"/>
            <p:cNvSpPr txBox="1"/>
            <p:nvPr/>
          </p:nvSpPr>
          <p:spPr>
            <a:xfrm>
              <a:off x="7148025" y="555095"/>
              <a:ext cx="1971900" cy="54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/>
                <a:t>Output</a:t>
              </a:r>
              <a:endParaRPr sz="1100"/>
            </a:p>
          </p:txBody>
        </p:sp>
        <p:grpSp>
          <p:nvGrpSpPr>
            <p:cNvPr id="77" name="Google Shape;77;p13"/>
            <p:cNvGrpSpPr/>
            <p:nvPr/>
          </p:nvGrpSpPr>
          <p:grpSpPr>
            <a:xfrm rot="1927551">
              <a:off x="1512722" y="1524238"/>
              <a:ext cx="2210270" cy="191549"/>
              <a:chOff x="2024250" y="5601525"/>
              <a:chExt cx="1849825" cy="192000"/>
            </a:xfrm>
          </p:grpSpPr>
          <p:cxnSp>
            <p:nvCxnSpPr>
              <p:cNvPr id="78" name="Google Shape;78;p13"/>
              <p:cNvCxnSpPr/>
              <p:nvPr/>
            </p:nvCxnSpPr>
            <p:spPr>
              <a:xfrm flipH="1" rot="10800000">
                <a:off x="2024250" y="5601525"/>
                <a:ext cx="8700" cy="192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9" name="Google Shape;79;p13"/>
              <p:cNvCxnSpPr/>
              <p:nvPr/>
            </p:nvCxnSpPr>
            <p:spPr>
              <a:xfrm>
                <a:off x="2032975" y="5601575"/>
                <a:ext cx="1841100" cy="435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0" name="Google Shape;80;p13"/>
              <p:cNvCxnSpPr/>
              <p:nvPr/>
            </p:nvCxnSpPr>
            <p:spPr>
              <a:xfrm>
                <a:off x="3873975" y="5645200"/>
                <a:ext cx="0" cy="1482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81" name="Google Shape;81;p13"/>
            <p:cNvSpPr txBox="1"/>
            <p:nvPr/>
          </p:nvSpPr>
          <p:spPr>
            <a:xfrm rot="2066660">
              <a:off x="2054399" y="1055740"/>
              <a:ext cx="1972047" cy="5409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/>
                <a:t>Encoder</a:t>
              </a:r>
              <a:endParaRPr sz="1200"/>
            </a:p>
          </p:txBody>
        </p:sp>
        <p:grpSp>
          <p:nvGrpSpPr>
            <p:cNvPr id="82" name="Google Shape;82;p13"/>
            <p:cNvGrpSpPr/>
            <p:nvPr/>
          </p:nvGrpSpPr>
          <p:grpSpPr>
            <a:xfrm rot="-1959239">
              <a:off x="5199281" y="1539766"/>
              <a:ext cx="2210269" cy="191550"/>
              <a:chOff x="2024250" y="5601525"/>
              <a:chExt cx="1849825" cy="192000"/>
            </a:xfrm>
          </p:grpSpPr>
          <p:cxnSp>
            <p:nvCxnSpPr>
              <p:cNvPr id="83" name="Google Shape;83;p13"/>
              <p:cNvCxnSpPr/>
              <p:nvPr/>
            </p:nvCxnSpPr>
            <p:spPr>
              <a:xfrm flipH="1" rot="10800000">
                <a:off x="2024250" y="5601525"/>
                <a:ext cx="8700" cy="192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4" name="Google Shape;84;p13"/>
              <p:cNvCxnSpPr/>
              <p:nvPr/>
            </p:nvCxnSpPr>
            <p:spPr>
              <a:xfrm>
                <a:off x="2032975" y="5601575"/>
                <a:ext cx="1841100" cy="435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5" name="Google Shape;85;p13"/>
              <p:cNvCxnSpPr/>
              <p:nvPr/>
            </p:nvCxnSpPr>
            <p:spPr>
              <a:xfrm>
                <a:off x="3873975" y="5645200"/>
                <a:ext cx="0" cy="1482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86" name="Google Shape;86;p13"/>
            <p:cNvSpPr txBox="1"/>
            <p:nvPr/>
          </p:nvSpPr>
          <p:spPr>
            <a:xfrm rot="-1819979">
              <a:off x="5282325" y="786928"/>
              <a:ext cx="1972182" cy="5411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/>
                <a:t>Decoder</a:t>
              </a:r>
              <a:endParaRPr sz="1100"/>
            </a:p>
          </p:txBody>
        </p:sp>
      </p:grpSp>
      <p:grpSp>
        <p:nvGrpSpPr>
          <p:cNvPr id="87" name="Google Shape;87;p13"/>
          <p:cNvGrpSpPr/>
          <p:nvPr/>
        </p:nvGrpSpPr>
        <p:grpSpPr>
          <a:xfrm>
            <a:off x="629749" y="2436450"/>
            <a:ext cx="4283307" cy="2289923"/>
            <a:chOff x="758233" y="2803418"/>
            <a:chExt cx="10563026" cy="2648229"/>
          </a:xfrm>
        </p:grpSpPr>
        <p:sp>
          <p:nvSpPr>
            <p:cNvPr id="88" name="Google Shape;88;p13"/>
            <p:cNvSpPr/>
            <p:nvPr/>
          </p:nvSpPr>
          <p:spPr>
            <a:xfrm>
              <a:off x="758233" y="3011326"/>
              <a:ext cx="3509700" cy="650400"/>
            </a:xfrm>
            <a:prstGeom prst="rect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/>
            </a:p>
          </p:txBody>
        </p:sp>
        <p:sp>
          <p:nvSpPr>
            <p:cNvPr id="89" name="Google Shape;89;p13"/>
            <p:cNvSpPr txBox="1"/>
            <p:nvPr/>
          </p:nvSpPr>
          <p:spPr>
            <a:xfrm>
              <a:off x="819151" y="2950810"/>
              <a:ext cx="3344400" cy="49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/>
                <a:t>Image Preprocessing (resizing)</a:t>
              </a:r>
              <a:endParaRPr sz="1100"/>
            </a:p>
          </p:txBody>
        </p:sp>
        <p:sp>
          <p:nvSpPr>
            <p:cNvPr id="90" name="Google Shape;90;p13"/>
            <p:cNvSpPr/>
            <p:nvPr/>
          </p:nvSpPr>
          <p:spPr>
            <a:xfrm>
              <a:off x="4373845" y="3173325"/>
              <a:ext cx="482100" cy="229200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highlight>
                  <a:srgbClr val="000000"/>
                </a:highlight>
              </a:endParaRPr>
            </a:p>
          </p:txBody>
        </p:sp>
        <p:sp>
          <p:nvSpPr>
            <p:cNvPr id="91" name="Google Shape;91;p13"/>
            <p:cNvSpPr/>
            <p:nvPr/>
          </p:nvSpPr>
          <p:spPr>
            <a:xfrm>
              <a:off x="4952125" y="2803425"/>
              <a:ext cx="6359400" cy="498000"/>
            </a:xfrm>
            <a:prstGeom prst="rect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/>
            </a:p>
          </p:txBody>
        </p:sp>
        <p:sp>
          <p:nvSpPr>
            <p:cNvPr id="92" name="Google Shape;92;p13"/>
            <p:cNvSpPr txBox="1"/>
            <p:nvPr/>
          </p:nvSpPr>
          <p:spPr>
            <a:xfrm>
              <a:off x="4961859" y="2803418"/>
              <a:ext cx="6359400" cy="49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/>
                <a:t>Sequential Model</a:t>
              </a:r>
              <a:endParaRPr sz="1100"/>
            </a:p>
          </p:txBody>
        </p:sp>
        <p:sp>
          <p:nvSpPr>
            <p:cNvPr id="93" name="Google Shape;93;p13"/>
            <p:cNvSpPr/>
            <p:nvPr/>
          </p:nvSpPr>
          <p:spPr>
            <a:xfrm>
              <a:off x="4952133" y="3301423"/>
              <a:ext cx="3289200" cy="859800"/>
            </a:xfrm>
            <a:prstGeom prst="rect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/>
            </a:p>
          </p:txBody>
        </p:sp>
        <p:sp>
          <p:nvSpPr>
            <p:cNvPr id="94" name="Google Shape;94;p13"/>
            <p:cNvSpPr/>
            <p:nvPr/>
          </p:nvSpPr>
          <p:spPr>
            <a:xfrm>
              <a:off x="8241159" y="3308334"/>
              <a:ext cx="3037200" cy="859800"/>
            </a:xfrm>
            <a:prstGeom prst="rect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/>
            </a:p>
          </p:txBody>
        </p:sp>
        <p:sp>
          <p:nvSpPr>
            <p:cNvPr id="95" name="Google Shape;95;p13"/>
            <p:cNvSpPr txBox="1"/>
            <p:nvPr/>
          </p:nvSpPr>
          <p:spPr>
            <a:xfrm>
              <a:off x="4934850" y="3220202"/>
              <a:ext cx="3344400" cy="37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/>
                <a:t>Encoder (layers decrease dimension of output)</a:t>
              </a:r>
              <a:endParaRPr sz="1100"/>
            </a:p>
          </p:txBody>
        </p:sp>
        <p:sp>
          <p:nvSpPr>
            <p:cNvPr id="96" name="Google Shape;96;p13"/>
            <p:cNvSpPr txBox="1"/>
            <p:nvPr/>
          </p:nvSpPr>
          <p:spPr>
            <a:xfrm>
              <a:off x="8241175" y="3199866"/>
              <a:ext cx="3070500" cy="28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/>
                <a:t>Decoder (layers increase dimension of output)</a:t>
              </a:r>
              <a:endParaRPr sz="1100"/>
            </a:p>
          </p:txBody>
        </p:sp>
        <p:sp>
          <p:nvSpPr>
            <p:cNvPr id="97" name="Google Shape;97;p13"/>
            <p:cNvSpPr/>
            <p:nvPr/>
          </p:nvSpPr>
          <p:spPr>
            <a:xfrm rot="5400000">
              <a:off x="9379220" y="4287725"/>
              <a:ext cx="482100" cy="229200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highlight>
                  <a:srgbClr val="000000"/>
                </a:highlight>
              </a:endParaRPr>
            </a:p>
          </p:txBody>
        </p:sp>
        <p:sp>
          <p:nvSpPr>
            <p:cNvPr id="98" name="Google Shape;98;p13"/>
            <p:cNvSpPr/>
            <p:nvPr/>
          </p:nvSpPr>
          <p:spPr>
            <a:xfrm rot="10800000">
              <a:off x="7635245" y="4920650"/>
              <a:ext cx="482100" cy="229200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highlight>
                  <a:srgbClr val="000000"/>
                </a:highlight>
              </a:endParaRPr>
            </a:p>
          </p:txBody>
        </p:sp>
        <p:sp>
          <p:nvSpPr>
            <p:cNvPr id="99" name="Google Shape;99;p13"/>
            <p:cNvSpPr/>
            <p:nvPr/>
          </p:nvSpPr>
          <p:spPr>
            <a:xfrm>
              <a:off x="4709901" y="4524940"/>
              <a:ext cx="2697600" cy="859800"/>
            </a:xfrm>
            <a:prstGeom prst="rect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/>
                <a:t>Find reconstruction error for images.</a:t>
              </a:r>
              <a:endParaRPr sz="1100"/>
            </a:p>
          </p:txBody>
        </p:sp>
        <p:sp>
          <p:nvSpPr>
            <p:cNvPr id="100" name="Google Shape;100;p13"/>
            <p:cNvSpPr/>
            <p:nvPr/>
          </p:nvSpPr>
          <p:spPr>
            <a:xfrm rot="10800000">
              <a:off x="4000045" y="4826750"/>
              <a:ext cx="482100" cy="229200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highlight>
                  <a:srgbClr val="000000"/>
                </a:highlight>
              </a:endParaRPr>
            </a:p>
          </p:txBody>
        </p:sp>
        <p:sp>
          <p:nvSpPr>
            <p:cNvPr id="101" name="Google Shape;101;p13"/>
            <p:cNvSpPr/>
            <p:nvPr/>
          </p:nvSpPr>
          <p:spPr>
            <a:xfrm>
              <a:off x="828680" y="4254430"/>
              <a:ext cx="3037200" cy="1039200"/>
            </a:xfrm>
            <a:prstGeom prst="rect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/>
                <a:t>Set threshold for images to be considered “anomalous”.</a:t>
              </a:r>
              <a:endParaRPr sz="1100"/>
            </a:p>
          </p:txBody>
        </p:sp>
        <p:sp>
          <p:nvSpPr>
            <p:cNvPr id="102" name="Google Shape;102;p13"/>
            <p:cNvSpPr/>
            <p:nvPr/>
          </p:nvSpPr>
          <p:spPr>
            <a:xfrm>
              <a:off x="8241164" y="4710046"/>
              <a:ext cx="2697600" cy="741600"/>
            </a:xfrm>
            <a:prstGeom prst="rect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/>
                <a:t>Plot and save reconstructed images</a:t>
              </a:r>
              <a:endParaRPr sz="1100"/>
            </a:p>
          </p:txBody>
        </p:sp>
      </p:grpSp>
      <p:sp>
        <p:nvSpPr>
          <p:cNvPr id="103" name="Google Shape;103;p13"/>
          <p:cNvSpPr txBox="1"/>
          <p:nvPr/>
        </p:nvSpPr>
        <p:spPr>
          <a:xfrm>
            <a:off x="5434275" y="2846800"/>
            <a:ext cx="3245400" cy="16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Results</a:t>
            </a:r>
            <a:endParaRPr sz="1100" u="sng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Ineffective for our lab’s use</a:t>
            </a:r>
            <a:endParaRPr sz="11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Reconstructed tissue images did not contain the necessary level of detail to be used for meaningful analysis. </a:t>
            </a:r>
            <a:endParaRPr sz="11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The complexity of the H&amp;E images and the limited training data likely contributed to this limitation.</a:t>
            </a:r>
            <a:endParaRPr sz="11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900"/>
              <a:t>Applications of Machine Learning in Tissue Image Analysis - Anomalib</a:t>
            </a:r>
            <a:endParaRPr sz="2900"/>
          </a:p>
        </p:txBody>
      </p:sp>
      <p:sp>
        <p:nvSpPr>
          <p:cNvPr id="109" name="Google Shape;109;p14"/>
          <p:cNvSpPr txBox="1"/>
          <p:nvPr>
            <p:ph idx="1" type="body"/>
          </p:nvPr>
        </p:nvSpPr>
        <p:spPr>
          <a:xfrm>
            <a:off x="311700" y="1225225"/>
            <a:ext cx="8632500" cy="199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2984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Open Sans"/>
              <a:buChar char="-"/>
            </a:pPr>
            <a:r>
              <a:rPr lang="en" sz="1100"/>
              <a:t>Library.</a:t>
            </a:r>
            <a:endParaRPr sz="1100"/>
          </a:p>
          <a:p>
            <a:pPr indent="-2984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Open Sans"/>
              <a:buChar char="-"/>
            </a:pPr>
            <a:r>
              <a:rPr lang="en" sz="1100"/>
              <a:t>State-of-the-art visual anomaly detection and localization algorithms. </a:t>
            </a:r>
            <a:endParaRPr sz="1100"/>
          </a:p>
          <a:p>
            <a:pPr indent="-2984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Open Sans"/>
              <a:buChar char="-"/>
            </a:pPr>
            <a:r>
              <a:rPr lang="en" sz="1100"/>
              <a:t>Generates heatmaps highlighting anomalies in images.</a:t>
            </a:r>
            <a:endParaRPr sz="1100"/>
          </a:p>
        </p:txBody>
      </p:sp>
      <p:grpSp>
        <p:nvGrpSpPr>
          <p:cNvPr id="110" name="Google Shape;110;p14"/>
          <p:cNvGrpSpPr/>
          <p:nvPr/>
        </p:nvGrpSpPr>
        <p:grpSpPr>
          <a:xfrm>
            <a:off x="311706" y="2364687"/>
            <a:ext cx="6060842" cy="2146618"/>
            <a:chOff x="1266825" y="9621700"/>
            <a:chExt cx="13093200" cy="3757427"/>
          </a:xfrm>
        </p:grpSpPr>
        <p:sp>
          <p:nvSpPr>
            <p:cNvPr id="111" name="Google Shape;111;p14"/>
            <p:cNvSpPr/>
            <p:nvPr/>
          </p:nvSpPr>
          <p:spPr>
            <a:xfrm>
              <a:off x="2384500" y="10250325"/>
              <a:ext cx="3824700" cy="802500"/>
            </a:xfrm>
            <a:prstGeom prst="rect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4"/>
            <p:cNvSpPr txBox="1"/>
            <p:nvPr/>
          </p:nvSpPr>
          <p:spPr>
            <a:xfrm>
              <a:off x="2481150" y="10265625"/>
              <a:ext cx="3824700" cy="49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/>
                <a:t>Create datamodule to handle custom dataset</a:t>
              </a:r>
              <a:endParaRPr sz="1100"/>
            </a:p>
          </p:txBody>
        </p:sp>
        <p:sp>
          <p:nvSpPr>
            <p:cNvPr id="113" name="Google Shape;113;p14"/>
            <p:cNvSpPr/>
            <p:nvPr/>
          </p:nvSpPr>
          <p:spPr>
            <a:xfrm>
              <a:off x="6467420" y="10526275"/>
              <a:ext cx="482100" cy="229200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highlight>
                  <a:srgbClr val="000000"/>
                </a:highlight>
              </a:endParaRPr>
            </a:p>
          </p:txBody>
        </p:sp>
        <p:sp>
          <p:nvSpPr>
            <p:cNvPr id="114" name="Google Shape;114;p14"/>
            <p:cNvSpPr/>
            <p:nvPr/>
          </p:nvSpPr>
          <p:spPr>
            <a:xfrm rot="5400000">
              <a:off x="12571695" y="11379425"/>
              <a:ext cx="482100" cy="229200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highlight>
                  <a:srgbClr val="000000"/>
                </a:highlight>
              </a:endParaRPr>
            </a:p>
          </p:txBody>
        </p:sp>
        <p:sp>
          <p:nvSpPr>
            <p:cNvPr id="115" name="Google Shape;115;p14"/>
            <p:cNvSpPr/>
            <p:nvPr/>
          </p:nvSpPr>
          <p:spPr>
            <a:xfrm>
              <a:off x="3184289" y="11909533"/>
              <a:ext cx="4830900" cy="1314000"/>
            </a:xfrm>
            <a:prstGeom prst="rect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/>
                <a:t>Test Model. Results (generated heatmaps and predicted classification) automatically saved. </a:t>
              </a:r>
              <a:endParaRPr sz="1100"/>
            </a:p>
          </p:txBody>
        </p:sp>
        <p:cxnSp>
          <p:nvCxnSpPr>
            <p:cNvPr id="116" name="Google Shape;116;p14"/>
            <p:cNvCxnSpPr/>
            <p:nvPr/>
          </p:nvCxnSpPr>
          <p:spPr>
            <a:xfrm rot="10800000">
              <a:off x="3088875" y="10028575"/>
              <a:ext cx="918000" cy="4269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7" name="Google Shape;117;p14"/>
            <p:cNvCxnSpPr/>
            <p:nvPr/>
          </p:nvCxnSpPr>
          <p:spPr>
            <a:xfrm>
              <a:off x="3088875" y="10052750"/>
              <a:ext cx="88500" cy="1677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8" name="Google Shape;118;p14"/>
            <p:cNvCxnSpPr/>
            <p:nvPr/>
          </p:nvCxnSpPr>
          <p:spPr>
            <a:xfrm flipH="1" rot="10800000">
              <a:off x="3088875" y="10002475"/>
              <a:ext cx="210900" cy="204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19" name="Google Shape;119;p14"/>
            <p:cNvSpPr txBox="1"/>
            <p:nvPr/>
          </p:nvSpPr>
          <p:spPr>
            <a:xfrm>
              <a:off x="1266825" y="9621700"/>
              <a:ext cx="2311200" cy="88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/>
                <a:t>Python class that contains methods to process data.</a:t>
              </a:r>
              <a:endParaRPr sz="700"/>
            </a:p>
          </p:txBody>
        </p:sp>
        <p:sp>
          <p:nvSpPr>
            <p:cNvPr id="120" name="Google Shape;120;p14"/>
            <p:cNvSpPr/>
            <p:nvPr/>
          </p:nvSpPr>
          <p:spPr>
            <a:xfrm>
              <a:off x="7208052" y="10241624"/>
              <a:ext cx="3037200" cy="1202700"/>
            </a:xfrm>
            <a:prstGeom prst="rect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4"/>
            <p:cNvSpPr txBox="1"/>
            <p:nvPr/>
          </p:nvSpPr>
          <p:spPr>
            <a:xfrm>
              <a:off x="7255100" y="10282000"/>
              <a:ext cx="2885700" cy="37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/>
                <a:t>Split images into training, testing, validation sets.</a:t>
              </a:r>
              <a:endParaRPr sz="1100"/>
            </a:p>
          </p:txBody>
        </p:sp>
        <p:sp>
          <p:nvSpPr>
            <p:cNvPr id="122" name="Google Shape;122;p14"/>
            <p:cNvSpPr/>
            <p:nvPr/>
          </p:nvSpPr>
          <p:spPr>
            <a:xfrm>
              <a:off x="10582220" y="10526275"/>
              <a:ext cx="482100" cy="229200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highlight>
                  <a:srgbClr val="000000"/>
                </a:highlight>
              </a:endParaRPr>
            </a:p>
          </p:txBody>
        </p:sp>
        <p:sp>
          <p:nvSpPr>
            <p:cNvPr id="123" name="Google Shape;123;p14"/>
            <p:cNvSpPr/>
            <p:nvPr/>
          </p:nvSpPr>
          <p:spPr>
            <a:xfrm>
              <a:off x="11322825" y="10241625"/>
              <a:ext cx="3037200" cy="802500"/>
            </a:xfrm>
            <a:prstGeom prst="rect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4"/>
            <p:cNvSpPr txBox="1"/>
            <p:nvPr/>
          </p:nvSpPr>
          <p:spPr>
            <a:xfrm>
              <a:off x="11369912" y="10140932"/>
              <a:ext cx="2885700" cy="1455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/>
                <a:t>Create Reverse Distillation model</a:t>
              </a:r>
              <a:r>
                <a:rPr lang="en" sz="100"/>
                <a:t>11</a:t>
              </a:r>
              <a:endParaRPr sz="1100"/>
            </a:p>
          </p:txBody>
        </p:sp>
        <p:sp>
          <p:nvSpPr>
            <p:cNvPr id="125" name="Google Shape;125;p14"/>
            <p:cNvSpPr/>
            <p:nvPr/>
          </p:nvSpPr>
          <p:spPr>
            <a:xfrm>
              <a:off x="9808508" y="11883927"/>
              <a:ext cx="4044600" cy="1495200"/>
            </a:xfrm>
            <a:prstGeom prst="rect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14"/>
            <p:cNvSpPr txBox="1"/>
            <p:nvPr/>
          </p:nvSpPr>
          <p:spPr>
            <a:xfrm>
              <a:off x="9837075" y="11943925"/>
              <a:ext cx="4044600" cy="37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/>
                <a:t>Instantiate Engine</a:t>
              </a:r>
              <a:endParaRPr sz="1100"/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/>
                <a:t>and train model (training set to stop 1 epoch after no improvement)</a:t>
              </a:r>
              <a:endParaRPr sz="1100"/>
            </a:p>
          </p:txBody>
        </p:sp>
        <p:sp>
          <p:nvSpPr>
            <p:cNvPr id="127" name="Google Shape;127;p14"/>
            <p:cNvSpPr/>
            <p:nvPr/>
          </p:nvSpPr>
          <p:spPr>
            <a:xfrm rot="10800000">
              <a:off x="8367480" y="12381925"/>
              <a:ext cx="1062000" cy="229200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highlight>
                  <a:srgbClr val="000000"/>
                </a:highlight>
              </a:endParaRPr>
            </a:p>
          </p:txBody>
        </p:sp>
      </p:grpSp>
      <p:pic>
        <p:nvPicPr>
          <p:cNvPr id="128" name="Google Shape;128;p14"/>
          <p:cNvPicPr preferRelativeResize="0"/>
          <p:nvPr/>
        </p:nvPicPr>
        <p:blipFill rotWithShape="1">
          <a:blip r:embed="rId3">
            <a:alphaModFix/>
          </a:blip>
          <a:srcRect b="9224" l="0" r="0" t="7072"/>
          <a:stretch/>
        </p:blipFill>
        <p:spPr>
          <a:xfrm>
            <a:off x="5396625" y="1225225"/>
            <a:ext cx="3685774" cy="1061450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14"/>
          <p:cNvSpPr txBox="1"/>
          <p:nvPr/>
        </p:nvSpPr>
        <p:spPr>
          <a:xfrm>
            <a:off x="6686700" y="2905625"/>
            <a:ext cx="2257500" cy="21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Results</a:t>
            </a:r>
            <a:endParaRPr sz="11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Showed moderate success in identifying features of the kidney tissue.</a:t>
            </a:r>
            <a:endParaRPr sz="11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Generated heatmaps did not provide any valuable insights.</a:t>
            </a:r>
            <a:endParaRPr sz="11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900"/>
              <a:t>Histomorphological Phenotype Learning (HPL) </a:t>
            </a:r>
            <a:endParaRPr sz="2900"/>
          </a:p>
        </p:txBody>
      </p:sp>
      <p:sp>
        <p:nvSpPr>
          <p:cNvPr id="135" name="Google Shape;135;p15"/>
          <p:cNvSpPr txBox="1"/>
          <p:nvPr>
            <p:ph idx="1" type="body"/>
          </p:nvPr>
        </p:nvSpPr>
        <p:spPr>
          <a:xfrm>
            <a:off x="311700" y="1225225"/>
            <a:ext cx="8632500" cy="199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2984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Open Sans"/>
              <a:buChar char="-"/>
            </a:pPr>
            <a:r>
              <a:rPr lang="en" sz="1100"/>
              <a:t>Framework.</a:t>
            </a:r>
            <a:endParaRPr sz="1100"/>
          </a:p>
          <a:p>
            <a:pPr indent="-2984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Open Sans"/>
              <a:buChar char="-"/>
            </a:pPr>
            <a:r>
              <a:rPr lang="en" sz="1100"/>
              <a:t>Completely unsupervised methodology .</a:t>
            </a:r>
            <a:endParaRPr sz="1100"/>
          </a:p>
          <a:p>
            <a:pPr indent="-2984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Open Sans"/>
              <a:buChar char="-"/>
            </a:pPr>
            <a:r>
              <a:rPr lang="en" sz="1100"/>
              <a:t>Groups tissue images by similarity.</a:t>
            </a:r>
            <a:endParaRPr sz="1100"/>
          </a:p>
          <a:p>
            <a:pPr indent="-2984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Open Sans"/>
              <a:buChar char="-"/>
            </a:pPr>
            <a:r>
              <a:rPr lang="en" sz="1100"/>
              <a:t>Goal of identifying distinct features in the tissue. </a:t>
            </a:r>
            <a:endParaRPr sz="1100"/>
          </a:p>
          <a:p>
            <a:pPr indent="-2984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Open Sans"/>
              <a:buChar char="-"/>
            </a:pPr>
            <a:r>
              <a:rPr lang="en" sz="1100"/>
              <a:t>Has been applied to cancer tissue with promising results. </a:t>
            </a:r>
            <a:endParaRPr sz="1100"/>
          </a:p>
        </p:txBody>
      </p:sp>
      <p:grpSp>
        <p:nvGrpSpPr>
          <p:cNvPr id="136" name="Google Shape;136;p15"/>
          <p:cNvGrpSpPr/>
          <p:nvPr/>
        </p:nvGrpSpPr>
        <p:grpSpPr>
          <a:xfrm>
            <a:off x="687921" y="2252751"/>
            <a:ext cx="7915417" cy="2725509"/>
            <a:chOff x="2192350" y="15527638"/>
            <a:chExt cx="12552200" cy="5170762"/>
          </a:xfrm>
        </p:grpSpPr>
        <p:sp>
          <p:nvSpPr>
            <p:cNvPr id="137" name="Google Shape;137;p15"/>
            <p:cNvSpPr/>
            <p:nvPr/>
          </p:nvSpPr>
          <p:spPr>
            <a:xfrm>
              <a:off x="2485375" y="16043000"/>
              <a:ext cx="3824700" cy="573600"/>
            </a:xfrm>
            <a:prstGeom prst="rect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5"/>
            <p:cNvSpPr txBox="1"/>
            <p:nvPr/>
          </p:nvSpPr>
          <p:spPr>
            <a:xfrm>
              <a:off x="2582025" y="16058300"/>
              <a:ext cx="3824700" cy="573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/>
                <a:t>Tile whole slide images</a:t>
              </a:r>
              <a:endParaRPr sz="1100"/>
            </a:p>
          </p:txBody>
        </p:sp>
        <p:sp>
          <p:nvSpPr>
            <p:cNvPr id="139" name="Google Shape;139;p15"/>
            <p:cNvSpPr/>
            <p:nvPr/>
          </p:nvSpPr>
          <p:spPr>
            <a:xfrm>
              <a:off x="6568295" y="16318950"/>
              <a:ext cx="482100" cy="229200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highlight>
                  <a:srgbClr val="000000"/>
                </a:highlight>
              </a:endParaRPr>
            </a:p>
          </p:txBody>
        </p:sp>
        <p:sp>
          <p:nvSpPr>
            <p:cNvPr id="140" name="Google Shape;140;p15"/>
            <p:cNvSpPr/>
            <p:nvPr/>
          </p:nvSpPr>
          <p:spPr>
            <a:xfrm rot="5400000">
              <a:off x="12672570" y="17172100"/>
              <a:ext cx="482100" cy="229200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highlight>
                  <a:srgbClr val="000000"/>
                </a:highlight>
              </a:endParaRPr>
            </a:p>
          </p:txBody>
        </p:sp>
        <p:sp>
          <p:nvSpPr>
            <p:cNvPr id="141" name="Google Shape;141;p15"/>
            <p:cNvSpPr/>
            <p:nvPr/>
          </p:nvSpPr>
          <p:spPr>
            <a:xfrm>
              <a:off x="6182375" y="17799950"/>
              <a:ext cx="3381600" cy="741600"/>
            </a:xfrm>
            <a:prstGeom prst="rect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/>
                <a:t>Create vector representations for each tile.</a:t>
              </a:r>
              <a:endParaRPr sz="1100"/>
            </a:p>
          </p:txBody>
        </p:sp>
        <p:sp>
          <p:nvSpPr>
            <p:cNvPr id="142" name="Google Shape;142;p15"/>
            <p:cNvSpPr/>
            <p:nvPr/>
          </p:nvSpPr>
          <p:spPr>
            <a:xfrm>
              <a:off x="7308912" y="16093657"/>
              <a:ext cx="3037200" cy="941400"/>
            </a:xfrm>
            <a:prstGeom prst="rect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Google Shape;143;p15"/>
            <p:cNvSpPr txBox="1"/>
            <p:nvPr/>
          </p:nvSpPr>
          <p:spPr>
            <a:xfrm>
              <a:off x="7355975" y="16074675"/>
              <a:ext cx="2885700" cy="37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/>
                <a:t>Sort images into training, testing, validation.</a:t>
              </a:r>
              <a:endParaRPr sz="1100"/>
            </a:p>
          </p:txBody>
        </p:sp>
        <p:sp>
          <p:nvSpPr>
            <p:cNvPr id="144" name="Google Shape;144;p15"/>
            <p:cNvSpPr/>
            <p:nvPr/>
          </p:nvSpPr>
          <p:spPr>
            <a:xfrm>
              <a:off x="10683095" y="16318950"/>
              <a:ext cx="482100" cy="229200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highlight>
                  <a:srgbClr val="000000"/>
                </a:highlight>
              </a:endParaRPr>
            </a:p>
          </p:txBody>
        </p:sp>
        <p:sp>
          <p:nvSpPr>
            <p:cNvPr id="145" name="Google Shape;145;p15"/>
            <p:cNvSpPr/>
            <p:nvPr/>
          </p:nvSpPr>
          <p:spPr>
            <a:xfrm>
              <a:off x="11423684" y="15527638"/>
              <a:ext cx="3037200" cy="1309200"/>
            </a:xfrm>
            <a:prstGeom prst="rect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15"/>
            <p:cNvSpPr txBox="1"/>
            <p:nvPr/>
          </p:nvSpPr>
          <p:spPr>
            <a:xfrm>
              <a:off x="11423684" y="15586068"/>
              <a:ext cx="2885700" cy="1577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/>
                <a:t>Store in h5 files (one for training, testing, and validation)</a:t>
              </a:r>
              <a:endParaRPr sz="1100"/>
            </a:p>
          </p:txBody>
        </p:sp>
        <p:sp>
          <p:nvSpPr>
            <p:cNvPr id="147" name="Google Shape;147;p15"/>
            <p:cNvSpPr/>
            <p:nvPr/>
          </p:nvSpPr>
          <p:spPr>
            <a:xfrm>
              <a:off x="10671384" y="17676616"/>
              <a:ext cx="4044600" cy="941400"/>
            </a:xfrm>
            <a:prstGeom prst="rect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p15"/>
            <p:cNvSpPr txBox="1"/>
            <p:nvPr/>
          </p:nvSpPr>
          <p:spPr>
            <a:xfrm>
              <a:off x="10699950" y="17736600"/>
              <a:ext cx="4044600" cy="28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/>
                <a:t>Train self-supervised model (Barlow Twins).</a:t>
              </a:r>
              <a:endParaRPr sz="1100"/>
            </a:p>
          </p:txBody>
        </p:sp>
        <p:sp>
          <p:nvSpPr>
            <p:cNvPr id="149" name="Google Shape;149;p15"/>
            <p:cNvSpPr/>
            <p:nvPr/>
          </p:nvSpPr>
          <p:spPr>
            <a:xfrm rot="10800000">
              <a:off x="9949975" y="18056150"/>
              <a:ext cx="546300" cy="229200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highlight>
                  <a:srgbClr val="000000"/>
                </a:highlight>
              </a:endParaRPr>
            </a:p>
          </p:txBody>
        </p:sp>
        <p:cxnSp>
          <p:nvCxnSpPr>
            <p:cNvPr id="150" name="Google Shape;150;p15"/>
            <p:cNvCxnSpPr/>
            <p:nvPr/>
          </p:nvCxnSpPr>
          <p:spPr>
            <a:xfrm>
              <a:off x="8696050" y="18187225"/>
              <a:ext cx="229200" cy="8439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1" name="Google Shape;151;p15"/>
            <p:cNvCxnSpPr/>
            <p:nvPr/>
          </p:nvCxnSpPr>
          <p:spPr>
            <a:xfrm rot="10800000">
              <a:off x="8780525" y="18934625"/>
              <a:ext cx="144600" cy="966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2" name="Google Shape;152;p15"/>
            <p:cNvCxnSpPr/>
            <p:nvPr/>
          </p:nvCxnSpPr>
          <p:spPr>
            <a:xfrm flipH="1" rot="10800000">
              <a:off x="8949250" y="18862550"/>
              <a:ext cx="96600" cy="1566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53" name="Google Shape;153;p15"/>
            <p:cNvSpPr txBox="1"/>
            <p:nvPr/>
          </p:nvSpPr>
          <p:spPr>
            <a:xfrm>
              <a:off x="8117975" y="18983475"/>
              <a:ext cx="2403600" cy="573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/>
                <a:t>a list of numbers that captures information about each tile’s features</a:t>
              </a:r>
              <a:endParaRPr sz="1100"/>
            </a:p>
          </p:txBody>
        </p:sp>
        <p:sp>
          <p:nvSpPr>
            <p:cNvPr id="154" name="Google Shape;154;p15"/>
            <p:cNvSpPr/>
            <p:nvPr/>
          </p:nvSpPr>
          <p:spPr>
            <a:xfrm rot="10800000">
              <a:off x="5356150" y="18056150"/>
              <a:ext cx="567300" cy="229200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highlight>
                  <a:srgbClr val="000000"/>
                </a:highlight>
              </a:endParaRPr>
            </a:p>
          </p:txBody>
        </p:sp>
        <p:sp>
          <p:nvSpPr>
            <p:cNvPr id="155" name="Google Shape;155;p15"/>
            <p:cNvSpPr/>
            <p:nvPr/>
          </p:nvSpPr>
          <p:spPr>
            <a:xfrm>
              <a:off x="2192357" y="17355937"/>
              <a:ext cx="3005700" cy="1309200"/>
            </a:xfrm>
            <a:prstGeom prst="rect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/>
                <a:t>Cluster tile vector representations (leiden clustering).</a:t>
              </a:r>
              <a:endParaRPr sz="1100"/>
            </a:p>
          </p:txBody>
        </p:sp>
        <p:sp>
          <p:nvSpPr>
            <p:cNvPr id="156" name="Google Shape;156;p15"/>
            <p:cNvSpPr/>
            <p:nvPr/>
          </p:nvSpPr>
          <p:spPr>
            <a:xfrm rot="5400000">
              <a:off x="3059550" y="19122400"/>
              <a:ext cx="567300" cy="229200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highlight>
                  <a:srgbClr val="000000"/>
                </a:highlight>
              </a:endParaRPr>
            </a:p>
          </p:txBody>
        </p:sp>
        <p:sp>
          <p:nvSpPr>
            <p:cNvPr id="157" name="Google Shape;157;p15"/>
            <p:cNvSpPr/>
            <p:nvPr/>
          </p:nvSpPr>
          <p:spPr>
            <a:xfrm>
              <a:off x="2192350" y="19757000"/>
              <a:ext cx="5597100" cy="941400"/>
            </a:xfrm>
            <a:prstGeom prst="rect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/>
                <a:t>Outputs are clustering configuration files as well as cluster assignments for each tile. </a:t>
              </a:r>
              <a:endParaRPr sz="1100"/>
            </a:p>
          </p:txBody>
        </p:sp>
      </p:grpSp>
      <p:sp>
        <p:nvSpPr>
          <p:cNvPr id="158" name="Google Shape;158;p15"/>
          <p:cNvSpPr txBox="1"/>
          <p:nvPr/>
        </p:nvSpPr>
        <p:spPr>
          <a:xfrm>
            <a:off x="6036600" y="695475"/>
            <a:ext cx="3011400" cy="103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As this is a new framework, adapting the program to fit our needs poses </a:t>
            </a:r>
            <a:r>
              <a:rPr lang="en" sz="11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significant challenges and technical issues – both with HPL and other necessary frameworks. Despite this, HPL’s approach of clustering tiles for feature discovery holds promise for future research in histopathology.</a:t>
            </a:r>
            <a:endParaRPr sz="11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57BB8A"/>
      </a:accent3>
      <a:accent4>
        <a:srgbClr val="78909C"/>
      </a:accent4>
      <a:accent5>
        <a:srgbClr val="607D8B"/>
      </a:accent5>
      <a:accent6>
        <a:srgbClr val="DCE755"/>
      </a:accent6>
      <a:hlink>
        <a:srgbClr val="607D8B"/>
      </a:hlink>
      <a:folHlink>
        <a:srgbClr val="607D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