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3"/>
  </p:sldMasterIdLst>
  <p:notesMasterIdLst>
    <p:notesMasterId r:id="rId7"/>
  </p:notesMasterIdLst>
  <p:sldIdLst>
    <p:sldId id="305" r:id="rId4"/>
    <p:sldId id="306" r:id="rId5"/>
    <p:sldId id="307" r:id="rId6"/>
  </p:sldIdLst>
  <p:sldSz cx="9144000" cy="6858000" type="screen4x3"/>
  <p:notesSz cx="6858000" cy="9144000"/>
  <p:defaultTextStyle>
    <a:lvl1pPr>
      <a:defRPr>
        <a:latin typeface="Calibri"/>
        <a:ea typeface="Calibri"/>
        <a:cs typeface="Calibri"/>
        <a:sym typeface="Calibri"/>
      </a:defRPr>
    </a:lvl1pPr>
    <a:lvl2pPr indent="457200">
      <a:defRPr>
        <a:latin typeface="Calibri"/>
        <a:ea typeface="Calibri"/>
        <a:cs typeface="Calibri"/>
        <a:sym typeface="Calibri"/>
      </a:defRPr>
    </a:lvl2pPr>
    <a:lvl3pPr indent="914400">
      <a:defRPr>
        <a:latin typeface="Calibri"/>
        <a:ea typeface="Calibri"/>
        <a:cs typeface="Calibri"/>
        <a:sym typeface="Calibri"/>
      </a:defRPr>
    </a:lvl3pPr>
    <a:lvl4pPr indent="1371600">
      <a:defRPr>
        <a:latin typeface="Calibri"/>
        <a:ea typeface="Calibri"/>
        <a:cs typeface="Calibri"/>
        <a:sym typeface="Calibri"/>
      </a:defRPr>
    </a:lvl4pPr>
    <a:lvl5pPr indent="1828800">
      <a:defRPr>
        <a:latin typeface="Calibri"/>
        <a:ea typeface="Calibri"/>
        <a:cs typeface="Calibri"/>
        <a:sym typeface="Calibri"/>
      </a:defRPr>
    </a:lvl5pPr>
    <a:lvl6pPr indent="2286000">
      <a:defRPr>
        <a:latin typeface="Calibri"/>
        <a:ea typeface="Calibri"/>
        <a:cs typeface="Calibri"/>
        <a:sym typeface="Calibri"/>
      </a:defRPr>
    </a:lvl6pPr>
    <a:lvl7pPr indent="2743200">
      <a:defRPr>
        <a:latin typeface="Calibri"/>
        <a:ea typeface="Calibri"/>
        <a:cs typeface="Calibri"/>
        <a:sym typeface="Calibri"/>
      </a:defRPr>
    </a:lvl7pPr>
    <a:lvl8pPr indent="3200400">
      <a:defRPr>
        <a:latin typeface="Calibri"/>
        <a:ea typeface="Calibri"/>
        <a:cs typeface="Calibri"/>
        <a:sym typeface="Calibri"/>
      </a:defRPr>
    </a:lvl8pPr>
    <a:lvl9pPr indent="3657600">
      <a:defRPr>
        <a:latin typeface="Calibri"/>
        <a:ea typeface="Calibri"/>
        <a:cs typeface="Calibri"/>
        <a:sym typeface="Calibri"/>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A691A08-7812-A664-79A1-D7ED0BF93C17}" name="Shughoury, Aumer" initials="SA" userId="Shughoury, Aumer" providerId="None"/>
  <p188:author id="{9B28EF3D-664E-A944-9C5F-72198FCAC3F0}" name="Jusufbegovic, Denis" initials="JD" userId="S::djusufbe@iu.edu::41259d77-5f99-46c1-a992-f129b4e5810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21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20" autoAdjust="0"/>
    <p:restoredTop sz="83979" autoAdjust="0"/>
  </p:normalViewPr>
  <p:slideViewPr>
    <p:cSldViewPr snapToGrid="0">
      <p:cViewPr>
        <p:scale>
          <a:sx n="100" d="100"/>
          <a:sy n="100" d="100"/>
        </p:scale>
        <p:origin x="1840" y="352"/>
      </p:cViewPr>
      <p:guideLst/>
    </p:cSldViewPr>
  </p:slideViewPr>
  <p:notesTextViewPr>
    <p:cViewPr>
      <p:scale>
        <a:sx n="20" d="100"/>
        <a:sy n="2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mtcory/Desktop/CIDMEData.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1-EF81-1A4B-9069-8F7AA2240AC6}"/>
              </c:ext>
            </c:extLst>
          </c:dPt>
          <c:dPt>
            <c:idx val="1"/>
            <c:bubble3D val="0"/>
            <c:spPr>
              <a:solidFill>
                <a:schemeClr val="accent2"/>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3-EF81-1A4B-9069-8F7AA2240AC6}"/>
              </c:ext>
            </c:extLst>
          </c:dPt>
          <c:dPt>
            <c:idx val="2"/>
            <c:bubble3D val="0"/>
            <c:spPr>
              <a:solidFill>
                <a:schemeClr val="accent6"/>
              </a:solidFill>
              <a:ln>
                <a:noFill/>
              </a:ln>
              <a:effectLst>
                <a:outerShdw blurRad="63500" sx="102000" sy="102000" algn="ctr" rotWithShape="0">
                  <a:prstClr val="black">
                    <a:alpha val="20000"/>
                  </a:prstClr>
                </a:outerShdw>
              </a:effectLst>
            </c:spPr>
            <c:extLst>
              <c:ext xmlns:c16="http://schemas.microsoft.com/office/drawing/2014/chart" uri="{C3380CC4-5D6E-409C-BE32-E72D297353CC}">
                <c16:uniqueId val="{00000005-EF81-1A4B-9069-8F7AA2240AC6}"/>
              </c:ext>
            </c:extLst>
          </c:dPt>
          <c:dLbls>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solidFill>
                      <a:latin typeface="+mn-lt"/>
                      <a:ea typeface="+mn-ea"/>
                      <a:cs typeface="+mn-cs"/>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1-EF81-1A4B-9069-8F7AA2240AC6}"/>
                </c:ext>
              </c:extLst>
            </c:dLbl>
            <c:dLbl>
              <c:idx val="1"/>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2"/>
                      </a:solidFill>
                      <a:latin typeface="+mn-lt"/>
                      <a:ea typeface="+mn-ea"/>
                      <a:cs typeface="+mn-cs"/>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3-EF81-1A4B-9069-8F7AA2240AC6}"/>
                </c:ext>
              </c:extLst>
            </c:dLbl>
            <c:dLbl>
              <c:idx val="2"/>
              <c:tx>
                <c:rich>
                  <a:bodyPr rot="0" spcFirstLastPara="1" vertOverflow="ellipsis" vert="horz" wrap="square" lIns="38100" tIns="19050" rIns="38100" bIns="19050" anchor="ctr" anchorCtr="1">
                    <a:spAutoFit/>
                  </a:bodyPr>
                  <a:lstStyle/>
                  <a:p>
                    <a:pPr>
                      <a:defRPr sz="1000" b="1" i="0" u="none" strike="noStrike" kern="1200" spc="0" baseline="0">
                        <a:solidFill>
                          <a:schemeClr val="accent6"/>
                        </a:solidFill>
                        <a:latin typeface="+mn-lt"/>
                        <a:ea typeface="+mn-ea"/>
                        <a:cs typeface="+mn-cs"/>
                      </a:defRPr>
                    </a:pPr>
                    <a:fld id="{EB2A1542-138C-F84C-BAE4-533FE79FE05F}" type="CATEGORYNAME">
                      <a:rPr lang="en-US" dirty="0">
                        <a:solidFill>
                          <a:schemeClr val="accent6"/>
                        </a:solidFill>
                      </a:rPr>
                      <a:pPr>
                        <a:defRPr>
                          <a:solidFill>
                            <a:schemeClr val="accent6"/>
                          </a:solidFill>
                        </a:defRPr>
                      </a:pPr>
                      <a:t>[CATEGORY NAME]</a:t>
                    </a:fld>
                    <a:r>
                      <a:rPr lang="en-US" baseline="0" dirty="0">
                        <a:solidFill>
                          <a:schemeClr val="accent6"/>
                        </a:solidFill>
                      </a:rPr>
                      <a:t>, </a:t>
                    </a:r>
                    <a:fld id="{561C934E-F245-F64C-A8D0-2BE7C1342ACC}" type="VALUE">
                      <a:rPr lang="en-US" baseline="0" dirty="0">
                        <a:solidFill>
                          <a:schemeClr val="accent6"/>
                        </a:solidFill>
                      </a:rPr>
                      <a:pPr>
                        <a:defRPr>
                          <a:solidFill>
                            <a:schemeClr val="accent6"/>
                          </a:solidFill>
                        </a:defRPr>
                      </a:pPr>
                      <a:t>[VALUE]</a:t>
                    </a:fld>
                    <a:endParaRPr lang="en-US" baseline="0" dirty="0">
                      <a:solidFill>
                        <a:schemeClr val="accent6"/>
                      </a:solidFill>
                    </a:endParaRPr>
                  </a:p>
                </c:rich>
              </c:tx>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6"/>
                      </a:solidFill>
                      <a:latin typeface="+mn-lt"/>
                      <a:ea typeface="+mn-ea"/>
                      <a:cs typeface="+mn-cs"/>
                    </a:defRPr>
                  </a:pPr>
                  <a:endParaRPr lang="en-US"/>
                </a:p>
              </c:txPr>
              <c:dLblPos val="outEnd"/>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EF81-1A4B-9069-8F7AA2240AC6}"/>
                </c:ext>
              </c:extLst>
            </c:dLbl>
            <c:spPr>
              <a:noFill/>
              <a:ln>
                <a:noFill/>
              </a:ln>
              <a:effectLst/>
            </c:sp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Sheet1!$N$2:$N$4</c:f>
              <c:strCache>
                <c:ptCount val="3"/>
                <c:pt idx="0">
                  <c:v>evening</c:v>
                </c:pt>
                <c:pt idx="1">
                  <c:v>intermediate</c:v>
                </c:pt>
                <c:pt idx="2">
                  <c:v>morning</c:v>
                </c:pt>
              </c:strCache>
            </c:strRef>
          </c:cat>
          <c:val>
            <c:numRef>
              <c:f>Sheet1!$O$2:$O$4</c:f>
              <c:numCache>
                <c:formatCode>General</c:formatCode>
                <c:ptCount val="3"/>
                <c:pt idx="0">
                  <c:v>11</c:v>
                </c:pt>
                <c:pt idx="1">
                  <c:v>13</c:v>
                </c:pt>
                <c:pt idx="2">
                  <c:v>28</c:v>
                </c:pt>
              </c:numCache>
            </c:numRef>
          </c:val>
          <c:extLst>
            <c:ext xmlns:c16="http://schemas.microsoft.com/office/drawing/2014/chart" uri="{C3380CC4-5D6E-409C-BE32-E72D297353CC}">
              <c16:uniqueId val="{00000006-EF81-1A4B-9069-8F7AA2240AC6}"/>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 name="Shape 51"/>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52" name="Shape 52"/>
          <p:cNvSpPr>
            <a:spLocks noGrp="1"/>
          </p:cNvSpPr>
          <p:nvPr>
            <p:ph type="body" sz="quarter" idx="1"/>
          </p:nvPr>
        </p:nvSpPr>
        <p:spPr>
          <a:xfrm>
            <a:off x="914400" y="4343400"/>
            <a:ext cx="5029200" cy="4114800"/>
          </a:xfrm>
          <a:prstGeom prst="rect">
            <a:avLst/>
          </a:prstGeom>
        </p:spPr>
        <p:txBody>
          <a:bodyPr/>
          <a:lstStyle/>
          <a:p>
            <a:pPr lvl="0"/>
            <a:endParaRPr/>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35881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9" name="Shape 19"/>
          <p:cNvSpPr>
            <a:spLocks noGrp="1"/>
          </p:cNvSpPr>
          <p:nvPr>
            <p:ph type="title"/>
          </p:nvPr>
        </p:nvSpPr>
        <p:spPr>
          <a:xfrm>
            <a:off x="722312" y="2414586"/>
            <a:ext cx="7772401" cy="1362076"/>
          </a:xfrm>
          <a:prstGeom prst="rect">
            <a:avLst/>
          </a:prstGeom>
        </p:spPr>
        <p:txBody>
          <a:bodyPr anchor="t"/>
          <a:lstStyle>
            <a:lvl1pPr algn="l">
              <a:defRPr sz="4000" b="1" cap="all"/>
            </a:lvl1pPr>
          </a:lstStyle>
          <a:p>
            <a:pPr lvl="0">
              <a:defRPr sz="1800" b="0" cap="none">
                <a:effectLst/>
              </a:defRPr>
            </a:pPr>
            <a:r>
              <a:rPr lang="en-US" sz="4000" b="1" cap="all">
                <a:effectLst>
                  <a:outerShdw blurRad="50800" dist="38100" dir="2700000" rotWithShape="0">
                    <a:srgbClr val="000000">
                      <a:alpha val="40000"/>
                    </a:srgbClr>
                  </a:outerShdw>
                </a:effectLst>
              </a:rPr>
              <a:t>Click to edit Master title style</a:t>
            </a:r>
            <a:endParaRPr sz="4000" b="1" cap="all">
              <a:effectLst>
                <a:outerShdw blurRad="50800" dist="38100" dir="2700000" rotWithShape="0">
                  <a:srgbClr val="000000">
                    <a:alpha val="40000"/>
                  </a:srgbClr>
                </a:outerShdw>
              </a:effectLst>
            </a:endParaRPr>
          </a:p>
        </p:txBody>
      </p:sp>
      <p:sp>
        <p:nvSpPr>
          <p:cNvPr id="20" name="Shape 20"/>
          <p:cNvSpPr>
            <a:spLocks noGrp="1"/>
          </p:cNvSpPr>
          <p:nvPr>
            <p:ph type="body" idx="1"/>
          </p:nvPr>
        </p:nvSpPr>
        <p:spPr>
          <a:xfrm>
            <a:off x="722312" y="914400"/>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pPr lvl="0">
              <a:defRPr sz="1800">
                <a:solidFill>
                  <a:srgbClr val="000000"/>
                </a:solidFill>
              </a:defRPr>
            </a:pPr>
            <a:r>
              <a:rPr lang="en-US" sz="2000">
                <a:solidFill>
                  <a:srgbClr val="888888"/>
                </a:solidFill>
              </a:rPr>
              <a:t>Click to edit Master text styles</a:t>
            </a:r>
          </a:p>
          <a:p>
            <a:pPr lvl="1">
              <a:defRPr sz="1800">
                <a:solidFill>
                  <a:srgbClr val="000000"/>
                </a:solidFill>
              </a:defRPr>
            </a:pPr>
            <a:r>
              <a:rPr lang="en-US" sz="2000">
                <a:solidFill>
                  <a:srgbClr val="888888"/>
                </a:solidFill>
              </a:rPr>
              <a:t>Second level</a:t>
            </a:r>
          </a:p>
          <a:p>
            <a:pPr lvl="2">
              <a:defRPr sz="1800">
                <a:solidFill>
                  <a:srgbClr val="000000"/>
                </a:solidFill>
              </a:defRPr>
            </a:pPr>
            <a:r>
              <a:rPr lang="en-US" sz="2000">
                <a:solidFill>
                  <a:srgbClr val="888888"/>
                </a:solidFill>
              </a:rPr>
              <a:t>Third level</a:t>
            </a:r>
          </a:p>
          <a:p>
            <a:pPr lvl="3">
              <a:defRPr sz="1800">
                <a:solidFill>
                  <a:srgbClr val="000000"/>
                </a:solidFill>
              </a:defRPr>
            </a:pPr>
            <a:r>
              <a:rPr lang="en-US" sz="2000">
                <a:solidFill>
                  <a:srgbClr val="888888"/>
                </a:solidFill>
              </a:rPr>
              <a:t>Fourth level</a:t>
            </a:r>
          </a:p>
          <a:p>
            <a:pPr lvl="4">
              <a:defRPr sz="1800">
                <a:solidFill>
                  <a:srgbClr val="000000"/>
                </a:solidFill>
              </a:defRPr>
            </a:pPr>
            <a:r>
              <a:rPr lang="en-US" sz="2000">
                <a:solidFill>
                  <a:srgbClr val="888888"/>
                </a:solidFill>
              </a:rPr>
              <a:t>Fifth level</a:t>
            </a:r>
            <a:endParaRPr sz="2000">
              <a:solidFill>
                <a:srgbClr val="888888"/>
              </a:solidFill>
            </a:endParaRPr>
          </a:p>
        </p:txBody>
      </p:sp>
      <p:sp>
        <p:nvSpPr>
          <p:cNvPr id="21" name="Shape 21"/>
          <p:cNvSpPr>
            <a:spLocks noGrp="1"/>
          </p:cNvSpPr>
          <p:nvPr>
            <p:ph type="sldNum" sz="quarter" idx="2"/>
          </p:nvPr>
        </p:nvSpPr>
        <p:spPr>
          <a:prstGeom prst="rect">
            <a:avLst/>
          </a:prstGeom>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332956780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23" name="Shape 23"/>
          <p:cNvSpPr>
            <a:spLocks noGrp="1"/>
          </p:cNvSpPr>
          <p:nvPr>
            <p:ph type="title"/>
          </p:nvPr>
        </p:nvSpPr>
        <p:spPr>
          <a:prstGeom prst="rect">
            <a:avLst/>
          </a:prstGeom>
        </p:spPr>
        <p:txBody>
          <a:bodyPr/>
          <a:lstStyle/>
          <a:p>
            <a:pPr lvl="0">
              <a:defRPr sz="1800">
                <a:effectLst/>
              </a:defRPr>
            </a:pPr>
            <a:r>
              <a:rPr lang="en-US" sz="4400">
                <a:effectLst>
                  <a:outerShdw blurRad="50800" dist="38100" dir="2700000" rotWithShape="0">
                    <a:srgbClr val="000000">
                      <a:alpha val="40000"/>
                    </a:srgbClr>
                  </a:outerShdw>
                </a:effectLst>
              </a:rPr>
              <a:t>Click to edit Master title style</a:t>
            </a:r>
            <a:endParaRPr sz="4400">
              <a:effectLst>
                <a:outerShdw blurRad="50800" dist="38100" dir="2700000" rotWithShape="0">
                  <a:srgbClr val="000000">
                    <a:alpha val="40000"/>
                  </a:srgbClr>
                </a:outerShdw>
              </a:effectLst>
            </a:endParaRPr>
          </a:p>
        </p:txBody>
      </p:sp>
      <p:sp>
        <p:nvSpPr>
          <p:cNvPr id="24" name="Shape 24"/>
          <p:cNvSpPr>
            <a:spLocks noGrp="1"/>
          </p:cNvSpPr>
          <p:nvPr>
            <p:ph type="body" idx="1"/>
          </p:nvPr>
        </p:nvSpPr>
        <p:spPr>
          <a:xfrm>
            <a:off x="457200" y="1600200"/>
            <a:ext cx="4038600" cy="5257801"/>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lang="en-US" sz="2800"/>
              <a:t>Click to edit Master text styles</a:t>
            </a:r>
          </a:p>
          <a:p>
            <a:pPr lvl="1">
              <a:defRPr sz="1800"/>
            </a:pPr>
            <a:r>
              <a:rPr lang="en-US" sz="2800"/>
              <a:t>Second level</a:t>
            </a:r>
          </a:p>
          <a:p>
            <a:pPr lvl="2">
              <a:defRPr sz="1800"/>
            </a:pPr>
            <a:r>
              <a:rPr lang="en-US" sz="2800"/>
              <a:t>Third level</a:t>
            </a:r>
          </a:p>
          <a:p>
            <a:pPr lvl="3">
              <a:defRPr sz="1800"/>
            </a:pPr>
            <a:r>
              <a:rPr lang="en-US" sz="2800"/>
              <a:t>Fourth level</a:t>
            </a:r>
          </a:p>
          <a:p>
            <a:pPr lvl="4">
              <a:defRPr sz="1800"/>
            </a:pPr>
            <a:r>
              <a:rPr lang="en-US" sz="2800"/>
              <a:t>Fifth level</a:t>
            </a:r>
            <a:endParaRPr sz="2800"/>
          </a:p>
        </p:txBody>
      </p:sp>
      <p:sp>
        <p:nvSpPr>
          <p:cNvPr id="25" name="Shape 25"/>
          <p:cNvSpPr>
            <a:spLocks noGrp="1"/>
          </p:cNvSpPr>
          <p:nvPr>
            <p:ph type="sldNum" sz="quarter" idx="2"/>
          </p:nvPr>
        </p:nvSpPr>
        <p:spPr>
          <a:prstGeom prst="rect">
            <a:avLst/>
          </a:prstGeom>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2754384294"/>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27" name="Shape 27"/>
          <p:cNvSpPr>
            <a:spLocks noGrp="1"/>
          </p:cNvSpPr>
          <p:nvPr>
            <p:ph type="title"/>
          </p:nvPr>
        </p:nvSpPr>
        <p:spPr>
          <a:prstGeom prst="rect">
            <a:avLst/>
          </a:prstGeom>
        </p:spPr>
        <p:txBody>
          <a:bodyPr/>
          <a:lstStyle/>
          <a:p>
            <a:pPr lvl="0">
              <a:defRPr sz="1800">
                <a:effectLst/>
              </a:defRPr>
            </a:pPr>
            <a:r>
              <a:rPr lang="en-US" sz="4400">
                <a:effectLst>
                  <a:outerShdw blurRad="50800" dist="38100" dir="2700000" rotWithShape="0">
                    <a:srgbClr val="000000">
                      <a:alpha val="40000"/>
                    </a:srgbClr>
                  </a:outerShdw>
                </a:effectLst>
              </a:rPr>
              <a:t>Click to edit Master title style</a:t>
            </a:r>
            <a:endParaRPr sz="4400">
              <a:effectLst>
                <a:outerShdw blurRad="50800" dist="38100" dir="2700000" rotWithShape="0">
                  <a:srgbClr val="000000">
                    <a:alpha val="40000"/>
                  </a:srgbClr>
                </a:outerShdw>
              </a:effectLst>
            </a:endParaRPr>
          </a:p>
        </p:txBody>
      </p:sp>
      <p:sp>
        <p:nvSpPr>
          <p:cNvPr id="28" name="Shape 28"/>
          <p:cNvSpPr>
            <a:spLocks noGrp="1"/>
          </p:cNvSpPr>
          <p:nvPr>
            <p:ph type="body"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pPr lvl="0">
              <a:defRPr sz="1800" b="0"/>
            </a:pPr>
            <a:r>
              <a:rPr lang="en-US" sz="2400" b="1"/>
              <a:t>Click to edit Master text styles</a:t>
            </a:r>
          </a:p>
          <a:p>
            <a:pPr lvl="1">
              <a:defRPr sz="1800" b="0"/>
            </a:pPr>
            <a:r>
              <a:rPr lang="en-US" sz="2400" b="1"/>
              <a:t>Second level</a:t>
            </a:r>
          </a:p>
          <a:p>
            <a:pPr lvl="2">
              <a:defRPr sz="1800" b="0"/>
            </a:pPr>
            <a:r>
              <a:rPr lang="en-US" sz="2400" b="1"/>
              <a:t>Third level</a:t>
            </a:r>
          </a:p>
          <a:p>
            <a:pPr lvl="3">
              <a:defRPr sz="1800" b="0"/>
            </a:pPr>
            <a:r>
              <a:rPr lang="en-US" sz="2400" b="1"/>
              <a:t>Fourth level</a:t>
            </a:r>
          </a:p>
          <a:p>
            <a:pPr lvl="4">
              <a:defRPr sz="1800" b="0"/>
            </a:pPr>
            <a:r>
              <a:rPr lang="en-US" sz="2400" b="1"/>
              <a:t>Fifth level</a:t>
            </a:r>
            <a:endParaRPr sz="2400" b="1"/>
          </a:p>
        </p:txBody>
      </p:sp>
      <p:sp>
        <p:nvSpPr>
          <p:cNvPr id="29" name="Shape 29"/>
          <p:cNvSpPr>
            <a:spLocks noGrp="1"/>
          </p:cNvSpPr>
          <p:nvPr>
            <p:ph type="sldNum" sz="quarter" idx="2"/>
          </p:nvPr>
        </p:nvSpPr>
        <p:spPr>
          <a:prstGeom prst="rect">
            <a:avLst/>
          </a:prstGeom>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1319239918"/>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31" name="Shape 31"/>
          <p:cNvSpPr>
            <a:spLocks noGrp="1"/>
          </p:cNvSpPr>
          <p:nvPr>
            <p:ph type="title"/>
          </p:nvPr>
        </p:nvSpPr>
        <p:spPr>
          <a:prstGeom prst="rect">
            <a:avLst/>
          </a:prstGeom>
        </p:spPr>
        <p:txBody>
          <a:bodyPr/>
          <a:lstStyle/>
          <a:p>
            <a:pPr lvl="0">
              <a:defRPr sz="1800">
                <a:effectLst/>
              </a:defRPr>
            </a:pPr>
            <a:r>
              <a:rPr lang="en-US" sz="4400">
                <a:effectLst>
                  <a:outerShdw blurRad="50800" dist="38100" dir="2700000" rotWithShape="0">
                    <a:srgbClr val="000000">
                      <a:alpha val="40000"/>
                    </a:srgbClr>
                  </a:outerShdw>
                </a:effectLst>
              </a:rPr>
              <a:t>Click to edit Master title style</a:t>
            </a:r>
            <a:endParaRPr sz="4400">
              <a:effectLst>
                <a:outerShdw blurRad="50800" dist="38100" dir="2700000" rotWithShape="0">
                  <a:srgbClr val="000000">
                    <a:alpha val="40000"/>
                  </a:srgbClr>
                </a:outerShdw>
              </a:effectLst>
            </a:endParaRPr>
          </a:p>
        </p:txBody>
      </p:sp>
      <p:sp>
        <p:nvSpPr>
          <p:cNvPr id="32" name="Shape 32"/>
          <p:cNvSpPr>
            <a:spLocks noGrp="1"/>
          </p:cNvSpPr>
          <p:nvPr>
            <p:ph type="sldNum" sz="quarter" idx="2"/>
          </p:nvPr>
        </p:nvSpPr>
        <p:spPr>
          <a:prstGeom prst="rect">
            <a:avLst/>
          </a:prstGeom>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4110935004"/>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34" name="Shape 34"/>
          <p:cNvSpPr>
            <a:spLocks noGrp="1"/>
          </p:cNvSpPr>
          <p:nvPr>
            <p:ph type="sldNum" sz="quarter" idx="2"/>
          </p:nvPr>
        </p:nvSpPr>
        <p:spPr>
          <a:prstGeom prst="rect">
            <a:avLst/>
          </a:prstGeom>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1573250917"/>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36" name="Shape 36"/>
          <p:cNvSpPr>
            <a:spLocks noGrp="1"/>
          </p:cNvSpPr>
          <p:nvPr>
            <p:ph type="title"/>
          </p:nvPr>
        </p:nvSpPr>
        <p:spPr>
          <a:xfrm>
            <a:off x="457200" y="0"/>
            <a:ext cx="3008314" cy="1435100"/>
          </a:xfrm>
          <a:prstGeom prst="rect">
            <a:avLst/>
          </a:prstGeom>
        </p:spPr>
        <p:txBody>
          <a:bodyPr anchor="b"/>
          <a:lstStyle>
            <a:lvl1pPr algn="l">
              <a:defRPr sz="2000" b="1"/>
            </a:lvl1pPr>
          </a:lstStyle>
          <a:p>
            <a:pPr lvl="0">
              <a:defRPr sz="1800" b="0">
                <a:effectLst/>
              </a:defRPr>
            </a:pPr>
            <a:r>
              <a:rPr lang="en-US" sz="2000" b="1">
                <a:effectLst>
                  <a:outerShdw blurRad="50800" dist="38100" dir="2700000" rotWithShape="0">
                    <a:srgbClr val="000000">
                      <a:alpha val="40000"/>
                    </a:srgbClr>
                  </a:outerShdw>
                </a:effectLst>
              </a:rPr>
              <a:t>Click to edit Master title style</a:t>
            </a:r>
            <a:endParaRPr sz="2000" b="1">
              <a:effectLst>
                <a:outerShdw blurRad="50800" dist="38100" dir="2700000" rotWithShape="0">
                  <a:srgbClr val="000000">
                    <a:alpha val="40000"/>
                  </a:srgbClr>
                </a:outerShdw>
              </a:effectLst>
            </a:endParaRPr>
          </a:p>
        </p:txBody>
      </p:sp>
      <p:sp>
        <p:nvSpPr>
          <p:cNvPr id="37" name="Shape 37"/>
          <p:cNvSpPr>
            <a:spLocks noGrp="1"/>
          </p:cNvSpPr>
          <p:nvPr>
            <p:ph type="body" idx="1"/>
          </p:nvPr>
        </p:nvSpPr>
        <p:spPr>
          <a:xfrm>
            <a:off x="3575050" y="457201"/>
            <a:ext cx="5111750" cy="6400799"/>
          </a:xfrm>
          <a:prstGeom prst="rect">
            <a:avLst/>
          </a:prstGeom>
        </p:spPr>
        <p:txBody>
          <a:bodyPr/>
          <a:lstStyle/>
          <a:p>
            <a:pPr lvl="0">
              <a:defRPr sz="1800"/>
            </a:pPr>
            <a:r>
              <a:rPr lang="en-US" sz="3200"/>
              <a:t>Click to edit Master text styles</a:t>
            </a:r>
          </a:p>
          <a:p>
            <a:pPr lvl="1">
              <a:defRPr sz="1800"/>
            </a:pPr>
            <a:r>
              <a:rPr lang="en-US" sz="3200"/>
              <a:t>Second level</a:t>
            </a:r>
          </a:p>
          <a:p>
            <a:pPr lvl="2">
              <a:defRPr sz="1800"/>
            </a:pPr>
            <a:r>
              <a:rPr lang="en-US" sz="3200"/>
              <a:t>Third level</a:t>
            </a:r>
          </a:p>
          <a:p>
            <a:pPr lvl="3">
              <a:defRPr sz="1800"/>
            </a:pPr>
            <a:r>
              <a:rPr lang="en-US" sz="3200"/>
              <a:t>Fourth level</a:t>
            </a:r>
          </a:p>
          <a:p>
            <a:pPr lvl="4">
              <a:defRPr sz="1800"/>
            </a:pPr>
            <a:r>
              <a:rPr lang="en-US" sz="3200"/>
              <a:t>Fifth level</a:t>
            </a:r>
            <a:endParaRPr sz="3200"/>
          </a:p>
        </p:txBody>
      </p:sp>
      <p:sp>
        <p:nvSpPr>
          <p:cNvPr id="38" name="Shape 38"/>
          <p:cNvSpPr>
            <a:spLocks noGrp="1"/>
          </p:cNvSpPr>
          <p:nvPr>
            <p:ph type="sldNum" sz="quarter" idx="2"/>
          </p:nvPr>
        </p:nvSpPr>
        <p:spPr>
          <a:prstGeom prst="rect">
            <a:avLst/>
          </a:prstGeom>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4275107566"/>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40" name="Shape 40"/>
          <p:cNvSpPr>
            <a:spLocks noGrp="1"/>
          </p:cNvSpPr>
          <p:nvPr>
            <p:ph type="title"/>
          </p:nvPr>
        </p:nvSpPr>
        <p:spPr>
          <a:xfrm>
            <a:off x="1792288" y="4800600"/>
            <a:ext cx="5486401" cy="566738"/>
          </a:xfrm>
          <a:prstGeom prst="rect">
            <a:avLst/>
          </a:prstGeom>
        </p:spPr>
        <p:txBody>
          <a:bodyPr anchor="b"/>
          <a:lstStyle>
            <a:lvl1pPr algn="l">
              <a:defRPr sz="2000" b="1"/>
            </a:lvl1pPr>
          </a:lstStyle>
          <a:p>
            <a:pPr lvl="0">
              <a:defRPr sz="1800" b="0">
                <a:effectLst/>
              </a:defRPr>
            </a:pPr>
            <a:r>
              <a:rPr lang="en-US" sz="2000" b="1">
                <a:effectLst>
                  <a:outerShdw blurRad="50800" dist="38100" dir="2700000" rotWithShape="0">
                    <a:srgbClr val="000000">
                      <a:alpha val="40000"/>
                    </a:srgbClr>
                  </a:outerShdw>
                </a:effectLst>
              </a:rPr>
              <a:t>Click to edit Master title style</a:t>
            </a:r>
            <a:endParaRPr sz="2000" b="1">
              <a:effectLst>
                <a:outerShdw blurRad="50800" dist="38100" dir="2700000" rotWithShape="0">
                  <a:srgbClr val="000000">
                    <a:alpha val="40000"/>
                  </a:srgbClr>
                </a:outerShdw>
              </a:effectLst>
            </a:endParaRPr>
          </a:p>
        </p:txBody>
      </p:sp>
      <p:sp>
        <p:nvSpPr>
          <p:cNvPr id="41" name="Shape 41"/>
          <p:cNvSpPr>
            <a:spLocks noGrp="1"/>
          </p:cNvSpPr>
          <p:nvPr>
            <p:ph type="body" idx="1"/>
          </p:nvPr>
        </p:nvSpPr>
        <p:spPr>
          <a:xfrm>
            <a:off x="1792288" y="5367337"/>
            <a:ext cx="5486401" cy="423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pPr lvl="0">
              <a:defRPr sz="1800"/>
            </a:pPr>
            <a:r>
              <a:rPr lang="en-US" sz="1400"/>
              <a:t>Click to edit Master text styles</a:t>
            </a:r>
          </a:p>
          <a:p>
            <a:pPr lvl="1">
              <a:defRPr sz="1800"/>
            </a:pPr>
            <a:r>
              <a:rPr lang="en-US" sz="1400"/>
              <a:t>Second level</a:t>
            </a:r>
          </a:p>
          <a:p>
            <a:pPr lvl="2">
              <a:defRPr sz="1800"/>
            </a:pPr>
            <a:r>
              <a:rPr lang="en-US" sz="1400"/>
              <a:t>Third level</a:t>
            </a:r>
          </a:p>
          <a:p>
            <a:pPr lvl="3">
              <a:defRPr sz="1800"/>
            </a:pPr>
            <a:r>
              <a:rPr lang="en-US" sz="1400"/>
              <a:t>Fourth level</a:t>
            </a:r>
          </a:p>
          <a:p>
            <a:pPr lvl="4">
              <a:defRPr sz="1800"/>
            </a:pPr>
            <a:r>
              <a:rPr lang="en-US" sz="1400"/>
              <a:t>Fifth level</a:t>
            </a:r>
            <a:endParaRPr sz="1400"/>
          </a:p>
        </p:txBody>
      </p:sp>
      <p:sp>
        <p:nvSpPr>
          <p:cNvPr id="42" name="Shape 42"/>
          <p:cNvSpPr>
            <a:spLocks noGrp="1"/>
          </p:cNvSpPr>
          <p:nvPr>
            <p:ph type="sldNum" sz="quarter" idx="2"/>
          </p:nvPr>
        </p:nvSpPr>
        <p:spPr>
          <a:prstGeom prst="rect">
            <a:avLst/>
          </a:prstGeom>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2833430326"/>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48" name="Shape 48"/>
          <p:cNvSpPr>
            <a:spLocks noGrp="1"/>
          </p:cNvSpPr>
          <p:nvPr>
            <p:ph type="title"/>
          </p:nvPr>
        </p:nvSpPr>
        <p:spPr>
          <a:xfrm>
            <a:off x="6629400" y="0"/>
            <a:ext cx="2057400" cy="6248400"/>
          </a:xfrm>
          <a:prstGeom prst="rect">
            <a:avLst/>
          </a:prstGeom>
        </p:spPr>
        <p:txBody>
          <a:bodyPr/>
          <a:lstStyle/>
          <a:p>
            <a:pPr lvl="0">
              <a:defRPr sz="1800">
                <a:effectLst/>
              </a:defRPr>
            </a:pPr>
            <a:r>
              <a:rPr lang="en-US" sz="4400">
                <a:effectLst>
                  <a:outerShdw blurRad="50800" dist="38100" dir="2700000" rotWithShape="0">
                    <a:srgbClr val="000000">
                      <a:alpha val="40000"/>
                    </a:srgbClr>
                  </a:outerShdw>
                </a:effectLst>
              </a:rPr>
              <a:t>Click to edit Master title style</a:t>
            </a:r>
            <a:endParaRPr sz="4400">
              <a:effectLst>
                <a:outerShdw blurRad="50800" dist="38100" dir="2700000" rotWithShape="0">
                  <a:srgbClr val="000000">
                    <a:alpha val="40000"/>
                  </a:srgbClr>
                </a:outerShdw>
              </a:effectLst>
            </a:endParaRPr>
          </a:p>
        </p:txBody>
      </p:sp>
      <p:sp>
        <p:nvSpPr>
          <p:cNvPr id="49" name="Shape 49"/>
          <p:cNvSpPr>
            <a:spLocks noGrp="1"/>
          </p:cNvSpPr>
          <p:nvPr>
            <p:ph type="body" idx="1"/>
          </p:nvPr>
        </p:nvSpPr>
        <p:spPr>
          <a:xfrm>
            <a:off x="457200" y="457198"/>
            <a:ext cx="6019800" cy="6400803"/>
          </a:xfrm>
          <a:prstGeom prst="rect">
            <a:avLst/>
          </a:prstGeom>
        </p:spPr>
        <p:txBody>
          <a:bodyPr/>
          <a:lstStyle/>
          <a:p>
            <a:pPr lvl="0">
              <a:defRPr sz="1800"/>
            </a:pPr>
            <a:r>
              <a:rPr lang="en-US" sz="3200"/>
              <a:t>Click to edit Master text styles</a:t>
            </a:r>
          </a:p>
          <a:p>
            <a:pPr lvl="1">
              <a:defRPr sz="1800"/>
            </a:pPr>
            <a:r>
              <a:rPr lang="en-US" sz="3200"/>
              <a:t>Second level</a:t>
            </a:r>
          </a:p>
          <a:p>
            <a:pPr lvl="2">
              <a:defRPr sz="1800"/>
            </a:pPr>
            <a:r>
              <a:rPr lang="en-US" sz="3200"/>
              <a:t>Third level</a:t>
            </a:r>
          </a:p>
          <a:p>
            <a:pPr lvl="3">
              <a:defRPr sz="1800"/>
            </a:pPr>
            <a:r>
              <a:rPr lang="en-US" sz="3200"/>
              <a:t>Fourth level</a:t>
            </a:r>
          </a:p>
          <a:p>
            <a:pPr lvl="4">
              <a:defRPr sz="1800"/>
            </a:pPr>
            <a:r>
              <a:rPr lang="en-US" sz="3200"/>
              <a:t>Fifth level</a:t>
            </a:r>
            <a:endParaRPr sz="3200"/>
          </a:p>
        </p:txBody>
      </p:sp>
      <p:sp>
        <p:nvSpPr>
          <p:cNvPr id="50" name="Shape 50"/>
          <p:cNvSpPr>
            <a:spLocks noGrp="1"/>
          </p:cNvSpPr>
          <p:nvPr>
            <p:ph type="sldNum" sz="quarter" idx="2"/>
          </p:nvPr>
        </p:nvSpPr>
        <p:spPr>
          <a:prstGeom prst="rect">
            <a:avLst/>
          </a:prstGeom>
        </p:spPr>
        <p:txBody>
          <a:bodyPr/>
          <a:lstStyle/>
          <a:p>
            <a:pPr lvl="0"/>
            <a:fld id="{86CB4B4D-7CA3-9044-876B-883B54F8677D}" type="slidenum">
              <a:rPr lang="en-US" smtClean="0"/>
              <a:t>‹#›</a:t>
            </a:fld>
            <a:endParaRPr lang="en-US"/>
          </a:p>
        </p:txBody>
      </p:sp>
    </p:spTree>
    <p:extLst>
      <p:ext uri="{BB962C8B-B14F-4D97-AF65-F5344CB8AC3E}">
        <p14:creationId xmlns:p14="http://schemas.microsoft.com/office/powerpoint/2010/main" val="716302024"/>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0" y="5867400"/>
            <a:ext cx="9144000" cy="990600"/>
          </a:xfrm>
          <a:prstGeom prst="rect">
            <a:avLst/>
          </a:prstGeom>
          <a:solidFill>
            <a:srgbClr val="800000"/>
          </a:solidFill>
          <a:ln w="25400">
            <a:solidFill>
              <a:srgbClr val="800000"/>
            </a:solidFill>
          </a:ln>
        </p:spPr>
        <p:txBody>
          <a:bodyPr lIns="0" tIns="0" rIns="0" bIns="0" anchor="ctr"/>
          <a:lstStyle/>
          <a:p>
            <a:pPr lvl="0" algn="ctr">
              <a:defRPr>
                <a:solidFill>
                  <a:srgbClr val="FFFFFF"/>
                </a:solidFill>
              </a:defRPr>
            </a:pPr>
            <a:endParaRPr/>
          </a:p>
        </p:txBody>
      </p:sp>
      <p:sp>
        <p:nvSpPr>
          <p:cNvPr id="3" name="Shape 3"/>
          <p:cNvSpPr/>
          <p:nvPr/>
        </p:nvSpPr>
        <p:spPr>
          <a:xfrm>
            <a:off x="0" y="5867400"/>
            <a:ext cx="9144000" cy="0"/>
          </a:xfrm>
          <a:prstGeom prst="line">
            <a:avLst/>
          </a:prstGeom>
          <a:ln w="38100">
            <a:solidFill/>
          </a:ln>
        </p:spPr>
        <p:txBody>
          <a:bodyPr lIns="0" tIns="0" rIns="0" bIns="0"/>
          <a:lstStyle/>
          <a:p>
            <a:pPr lvl="0" defTabSz="457200">
              <a:defRPr sz="1200">
                <a:latin typeface="+mn-lt"/>
                <a:ea typeface="+mn-ea"/>
                <a:cs typeface="+mn-cs"/>
                <a:sym typeface="Helvetica"/>
              </a:defRPr>
            </a:pPr>
            <a:endParaRPr/>
          </a:p>
        </p:txBody>
      </p:sp>
      <p:pic>
        <p:nvPicPr>
          <p:cNvPr id="4" name="image1.png" descr="glick3.png"/>
          <p:cNvPicPr/>
          <p:nvPr/>
        </p:nvPicPr>
        <p:blipFill>
          <a:blip r:embed="rId10"/>
          <a:stretch>
            <a:fillRect/>
          </a:stretch>
        </p:blipFill>
        <p:spPr>
          <a:xfrm>
            <a:off x="457200" y="5975350"/>
            <a:ext cx="3657600" cy="776288"/>
          </a:xfrm>
          <a:prstGeom prst="rect">
            <a:avLst/>
          </a:prstGeom>
          <a:ln w="12700">
            <a:miter lim="400000"/>
          </a:ln>
        </p:spPr>
      </p:pic>
      <p:sp>
        <p:nvSpPr>
          <p:cNvPr id="5" name="Shape 5"/>
          <p:cNvSpPr>
            <a:spLocks noGrp="1"/>
          </p:cNvSpPr>
          <p:nvPr>
            <p:ph type="title"/>
          </p:nvPr>
        </p:nvSpPr>
        <p:spPr>
          <a:xfrm>
            <a:off x="457200" y="457200"/>
            <a:ext cx="8229600" cy="1143000"/>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pPr lvl="0">
              <a:defRPr sz="1800">
                <a:effectLst/>
              </a:defRPr>
            </a:pPr>
            <a:r>
              <a:rPr sz="4400">
                <a:effectLst>
                  <a:outerShdw blurRad="50800" dist="38100" dir="2700000" rotWithShape="0">
                    <a:srgbClr val="000000">
                      <a:alpha val="40000"/>
                    </a:srgbClr>
                  </a:outerShdw>
                </a:effectLst>
              </a:rPr>
              <a:t>Title Text</a:t>
            </a:r>
          </a:p>
        </p:txBody>
      </p:sp>
      <p:sp>
        <p:nvSpPr>
          <p:cNvPr id="6" name="Shape 6"/>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Shape 7"/>
          <p:cNvSpPr>
            <a:spLocks noGrp="1"/>
          </p:cNvSpPr>
          <p:nvPr>
            <p:ph type="sldNum" sz="quarter" idx="2"/>
          </p:nvPr>
        </p:nvSpPr>
        <p:spPr>
          <a:xfrm>
            <a:off x="6553200" y="124142"/>
            <a:ext cx="2133600" cy="269241"/>
          </a:xfrm>
          <a:prstGeom prst="rect">
            <a:avLst/>
          </a:prstGeom>
          <a:ln w="12700">
            <a:miter lim="400000"/>
          </a:ln>
        </p:spPr>
        <p:txBody>
          <a:bodyPr lIns="45719" rIns="45719" anchor="ctr">
            <a:spAutoFit/>
          </a:bodyPr>
          <a:lstStyle>
            <a:lvl1pPr algn="r">
              <a:defRPr sz="1200">
                <a:solidFill>
                  <a:srgbClr val="898989"/>
                </a:solidFill>
              </a:defRPr>
            </a:lvl1pPr>
          </a:lstStyle>
          <a:p>
            <a:pPr lvl="0"/>
            <a:fld id="{86CB4B4D-7CA3-9044-876B-883B54F8677D}" type="slidenum">
              <a:rPr lang="en-US" smtClean="0"/>
              <a:t>‹#›</a:t>
            </a:fld>
            <a:endParaRPr lang="en-US"/>
          </a:p>
        </p:txBody>
      </p:sp>
    </p:spTree>
    <p:extLst>
      <p:ext uri="{BB962C8B-B14F-4D97-AF65-F5344CB8AC3E}">
        <p14:creationId xmlns:p14="http://schemas.microsoft.com/office/powerpoint/2010/main" val="181185429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1" r:id="rId8"/>
  </p:sldLayoutIdLst>
  <p:transition spd="med"/>
  <p:txStyles>
    <p:titleStyle>
      <a:lvl1pPr algn="ctr" eaLnBrk="1" hangingPunct="1">
        <a:defRPr sz="4400">
          <a:effectLst>
            <a:outerShdw blurRad="50800" dist="38100" dir="2700000" rotWithShape="0">
              <a:srgbClr val="000000">
                <a:alpha val="40000"/>
              </a:srgbClr>
            </a:outerShdw>
          </a:effectLst>
          <a:latin typeface="Calibri"/>
          <a:ea typeface="Calibri"/>
          <a:cs typeface="Calibri"/>
          <a:sym typeface="Calibri"/>
        </a:defRPr>
      </a:lvl1pPr>
      <a:lvl2pPr algn="ctr" eaLnBrk="1" hangingPunct="1">
        <a:defRPr sz="4400">
          <a:effectLst>
            <a:outerShdw blurRad="50800" dist="38100" dir="2700000" rotWithShape="0">
              <a:srgbClr val="000000">
                <a:alpha val="40000"/>
              </a:srgbClr>
            </a:outerShdw>
          </a:effectLst>
          <a:latin typeface="Calibri"/>
          <a:ea typeface="Calibri"/>
          <a:cs typeface="Calibri"/>
          <a:sym typeface="Calibri"/>
        </a:defRPr>
      </a:lvl2pPr>
      <a:lvl3pPr algn="ctr" eaLnBrk="1" hangingPunct="1">
        <a:defRPr sz="4400">
          <a:effectLst>
            <a:outerShdw blurRad="50800" dist="38100" dir="2700000" rotWithShape="0">
              <a:srgbClr val="000000">
                <a:alpha val="40000"/>
              </a:srgbClr>
            </a:outerShdw>
          </a:effectLst>
          <a:latin typeface="Calibri"/>
          <a:ea typeface="Calibri"/>
          <a:cs typeface="Calibri"/>
          <a:sym typeface="Calibri"/>
        </a:defRPr>
      </a:lvl3pPr>
      <a:lvl4pPr algn="ctr" eaLnBrk="1" hangingPunct="1">
        <a:defRPr sz="4400">
          <a:effectLst>
            <a:outerShdw blurRad="50800" dist="38100" dir="2700000" rotWithShape="0">
              <a:srgbClr val="000000">
                <a:alpha val="40000"/>
              </a:srgbClr>
            </a:outerShdw>
          </a:effectLst>
          <a:latin typeface="Calibri"/>
          <a:ea typeface="Calibri"/>
          <a:cs typeface="Calibri"/>
          <a:sym typeface="Calibri"/>
        </a:defRPr>
      </a:lvl4pPr>
      <a:lvl5pPr algn="ctr" eaLnBrk="1" hangingPunct="1">
        <a:defRPr sz="4400">
          <a:effectLst>
            <a:outerShdw blurRad="50800" dist="38100" dir="2700000" rotWithShape="0">
              <a:srgbClr val="000000">
                <a:alpha val="40000"/>
              </a:srgbClr>
            </a:outerShdw>
          </a:effectLst>
          <a:latin typeface="Calibri"/>
          <a:ea typeface="Calibri"/>
          <a:cs typeface="Calibri"/>
          <a:sym typeface="Calibri"/>
        </a:defRPr>
      </a:lvl5pPr>
      <a:lvl6pPr indent="457200" algn="ctr" eaLnBrk="1" hangingPunct="1">
        <a:defRPr sz="4400">
          <a:effectLst>
            <a:outerShdw blurRad="50800" dist="38100" dir="2700000" rotWithShape="0">
              <a:srgbClr val="000000">
                <a:alpha val="40000"/>
              </a:srgbClr>
            </a:outerShdw>
          </a:effectLst>
          <a:latin typeface="Calibri"/>
          <a:ea typeface="Calibri"/>
          <a:cs typeface="Calibri"/>
          <a:sym typeface="Calibri"/>
        </a:defRPr>
      </a:lvl6pPr>
      <a:lvl7pPr indent="914400" algn="ctr" eaLnBrk="1" hangingPunct="1">
        <a:defRPr sz="4400">
          <a:effectLst>
            <a:outerShdw blurRad="50800" dist="38100" dir="2700000" rotWithShape="0">
              <a:srgbClr val="000000">
                <a:alpha val="40000"/>
              </a:srgbClr>
            </a:outerShdw>
          </a:effectLst>
          <a:latin typeface="Calibri"/>
          <a:ea typeface="Calibri"/>
          <a:cs typeface="Calibri"/>
          <a:sym typeface="Calibri"/>
        </a:defRPr>
      </a:lvl7pPr>
      <a:lvl8pPr indent="1371600" algn="ctr" eaLnBrk="1" hangingPunct="1">
        <a:defRPr sz="4400">
          <a:effectLst>
            <a:outerShdw blurRad="50800" dist="38100" dir="2700000" rotWithShape="0">
              <a:srgbClr val="000000">
                <a:alpha val="40000"/>
              </a:srgbClr>
            </a:outerShdw>
          </a:effectLst>
          <a:latin typeface="Calibri"/>
          <a:ea typeface="Calibri"/>
          <a:cs typeface="Calibri"/>
          <a:sym typeface="Calibri"/>
        </a:defRPr>
      </a:lvl8pPr>
      <a:lvl9pPr indent="1828800" algn="ctr" eaLnBrk="1" hangingPunct="1">
        <a:defRPr sz="4400">
          <a:effectLst>
            <a:outerShdw blurRad="50800" dist="38100" dir="2700000" rotWithShape="0">
              <a:srgbClr val="000000">
                <a:alpha val="40000"/>
              </a:srgbClr>
            </a:outerShdw>
          </a:effectLst>
          <a:latin typeface="Calibri"/>
          <a:ea typeface="Calibri"/>
          <a:cs typeface="Calibri"/>
          <a:sym typeface="Calibri"/>
        </a:defRPr>
      </a:lvl9pPr>
    </p:titleStyle>
    <p:bodyStyle>
      <a:lvl1pPr marL="342900" indent="-342900" eaLnBrk="1" hangingPunct="1">
        <a:spcBef>
          <a:spcPts val="700"/>
        </a:spcBef>
        <a:buSzPct val="100000"/>
        <a:buFont typeface="Arial"/>
        <a:buChar char="•"/>
        <a:defRPr sz="3200">
          <a:latin typeface="Calibri"/>
          <a:ea typeface="Calibri"/>
          <a:cs typeface="Calibri"/>
          <a:sym typeface="Calibri"/>
        </a:defRPr>
      </a:lvl1pPr>
      <a:lvl2pPr marL="783771" indent="-326571" eaLnBrk="1" hangingPunct="1">
        <a:spcBef>
          <a:spcPts val="700"/>
        </a:spcBef>
        <a:buSzPct val="100000"/>
        <a:buFont typeface="Arial"/>
        <a:buChar char="–"/>
        <a:defRPr sz="3200">
          <a:latin typeface="Calibri"/>
          <a:ea typeface="Calibri"/>
          <a:cs typeface="Calibri"/>
          <a:sym typeface="Calibri"/>
        </a:defRPr>
      </a:lvl2pPr>
      <a:lvl3pPr marL="1219200" indent="-304800" eaLnBrk="1" hangingPunct="1">
        <a:spcBef>
          <a:spcPts val="700"/>
        </a:spcBef>
        <a:buSzPct val="100000"/>
        <a:buFont typeface="Arial"/>
        <a:buChar char="•"/>
        <a:defRPr sz="3200">
          <a:latin typeface="Calibri"/>
          <a:ea typeface="Calibri"/>
          <a:cs typeface="Calibri"/>
          <a:sym typeface="Calibri"/>
        </a:defRPr>
      </a:lvl3pPr>
      <a:lvl4pPr marL="1737360" indent="-365760" eaLnBrk="1" hangingPunct="1">
        <a:spcBef>
          <a:spcPts val="700"/>
        </a:spcBef>
        <a:buSzPct val="100000"/>
        <a:buFont typeface="Arial"/>
        <a:buChar char="–"/>
        <a:defRPr sz="3200">
          <a:latin typeface="Calibri"/>
          <a:ea typeface="Calibri"/>
          <a:cs typeface="Calibri"/>
          <a:sym typeface="Calibri"/>
        </a:defRPr>
      </a:lvl4pPr>
      <a:lvl5pPr marL="2194560" indent="-365760" eaLnBrk="1" hangingPunct="1">
        <a:spcBef>
          <a:spcPts val="700"/>
        </a:spcBef>
        <a:buSzPct val="100000"/>
        <a:buFont typeface="Arial"/>
        <a:buChar char="»"/>
        <a:defRPr sz="3200">
          <a:latin typeface="Calibri"/>
          <a:ea typeface="Calibri"/>
          <a:cs typeface="Calibri"/>
          <a:sym typeface="Calibri"/>
        </a:defRPr>
      </a:lvl5pPr>
      <a:lvl6pPr marL="2651760" indent="-365760" eaLnBrk="1" hangingPunct="1">
        <a:spcBef>
          <a:spcPts val="700"/>
        </a:spcBef>
        <a:buSzPct val="100000"/>
        <a:buFont typeface="Arial"/>
        <a:buChar char="•"/>
        <a:defRPr sz="3200">
          <a:latin typeface="Calibri"/>
          <a:ea typeface="Calibri"/>
          <a:cs typeface="Calibri"/>
          <a:sym typeface="Calibri"/>
        </a:defRPr>
      </a:lvl6pPr>
      <a:lvl7pPr marL="3108960" indent="-365760" eaLnBrk="1" hangingPunct="1">
        <a:spcBef>
          <a:spcPts val="700"/>
        </a:spcBef>
        <a:buSzPct val="100000"/>
        <a:buFont typeface="Arial"/>
        <a:buChar char="•"/>
        <a:defRPr sz="3200">
          <a:latin typeface="Calibri"/>
          <a:ea typeface="Calibri"/>
          <a:cs typeface="Calibri"/>
          <a:sym typeface="Calibri"/>
        </a:defRPr>
      </a:lvl7pPr>
      <a:lvl8pPr marL="3566159" indent="-365759" eaLnBrk="1" hangingPunct="1">
        <a:spcBef>
          <a:spcPts val="700"/>
        </a:spcBef>
        <a:buSzPct val="100000"/>
        <a:buFont typeface="Arial"/>
        <a:buChar char="•"/>
        <a:defRPr sz="3200">
          <a:latin typeface="Calibri"/>
          <a:ea typeface="Calibri"/>
          <a:cs typeface="Calibri"/>
          <a:sym typeface="Calibri"/>
        </a:defRPr>
      </a:lvl8pPr>
      <a:lvl9pPr marL="4023359" indent="-365759" eaLnBrk="1" hangingPunct="1">
        <a:spcBef>
          <a:spcPts val="700"/>
        </a:spcBef>
        <a:buSzPct val="100000"/>
        <a:buFont typeface="Arial"/>
        <a:buChar char="•"/>
        <a:defRPr sz="3200">
          <a:latin typeface="Calibri"/>
          <a:ea typeface="Calibri"/>
          <a:cs typeface="Calibri"/>
          <a:sym typeface="Calibri"/>
        </a:defRPr>
      </a:lvl9pPr>
    </p:bodyStyle>
    <p:otherStyle>
      <a:lvl1pPr algn="r" eaLnBrk="1" hangingPunct="1">
        <a:defRPr sz="1200">
          <a:solidFill>
            <a:schemeClr val="tx1"/>
          </a:solidFill>
          <a:latin typeface="+mn-lt"/>
          <a:ea typeface="+mn-ea"/>
          <a:cs typeface="+mn-cs"/>
          <a:sym typeface="Calibri"/>
        </a:defRPr>
      </a:lvl1pPr>
      <a:lvl2pPr indent="457200" algn="r" eaLnBrk="1" hangingPunct="1">
        <a:defRPr sz="1200">
          <a:solidFill>
            <a:schemeClr val="tx1"/>
          </a:solidFill>
          <a:latin typeface="+mn-lt"/>
          <a:ea typeface="+mn-ea"/>
          <a:cs typeface="+mn-cs"/>
          <a:sym typeface="Calibri"/>
        </a:defRPr>
      </a:lvl2pPr>
      <a:lvl3pPr indent="914400" algn="r" eaLnBrk="1" hangingPunct="1">
        <a:defRPr sz="1200">
          <a:solidFill>
            <a:schemeClr val="tx1"/>
          </a:solidFill>
          <a:latin typeface="+mn-lt"/>
          <a:ea typeface="+mn-ea"/>
          <a:cs typeface="+mn-cs"/>
          <a:sym typeface="Calibri"/>
        </a:defRPr>
      </a:lvl3pPr>
      <a:lvl4pPr indent="1371600" algn="r" eaLnBrk="1" hangingPunct="1">
        <a:defRPr sz="1200">
          <a:solidFill>
            <a:schemeClr val="tx1"/>
          </a:solidFill>
          <a:latin typeface="+mn-lt"/>
          <a:ea typeface="+mn-ea"/>
          <a:cs typeface="+mn-cs"/>
          <a:sym typeface="Calibri"/>
        </a:defRPr>
      </a:lvl4pPr>
      <a:lvl5pPr indent="1828800" algn="r" eaLnBrk="1" hangingPunct="1">
        <a:defRPr sz="1200">
          <a:solidFill>
            <a:schemeClr val="tx1"/>
          </a:solidFill>
          <a:latin typeface="+mn-lt"/>
          <a:ea typeface="+mn-ea"/>
          <a:cs typeface="+mn-cs"/>
          <a:sym typeface="Calibri"/>
        </a:defRPr>
      </a:lvl5pPr>
      <a:lvl6pPr indent="2286000" algn="r" eaLnBrk="1" hangingPunct="1">
        <a:defRPr sz="1200">
          <a:solidFill>
            <a:schemeClr val="tx1"/>
          </a:solidFill>
          <a:latin typeface="+mn-lt"/>
          <a:ea typeface="+mn-ea"/>
          <a:cs typeface="+mn-cs"/>
          <a:sym typeface="Calibri"/>
        </a:defRPr>
      </a:lvl6pPr>
      <a:lvl7pPr indent="2743200" algn="r" eaLnBrk="1" hangingPunct="1">
        <a:defRPr sz="1200">
          <a:solidFill>
            <a:schemeClr val="tx1"/>
          </a:solidFill>
          <a:latin typeface="+mn-lt"/>
          <a:ea typeface="+mn-ea"/>
          <a:cs typeface="+mn-cs"/>
          <a:sym typeface="Calibri"/>
        </a:defRPr>
      </a:lvl7pPr>
      <a:lvl8pPr indent="3200400" algn="r" eaLnBrk="1" hangingPunct="1">
        <a:defRPr sz="1200">
          <a:solidFill>
            <a:schemeClr val="tx1"/>
          </a:solidFill>
          <a:latin typeface="+mn-lt"/>
          <a:ea typeface="+mn-ea"/>
          <a:cs typeface="+mn-cs"/>
          <a:sym typeface="Calibri"/>
        </a:defRPr>
      </a:lvl8pPr>
      <a:lvl9pPr indent="3657600" algn="r" eaLnBrk="1" hangingPunct="1">
        <a:defRPr sz="12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C439AA5-D05F-3660-9ACF-0A3727842015}"/>
              </a:ext>
            </a:extLst>
          </p:cNvPr>
          <p:cNvSpPr txBox="1"/>
          <p:nvPr/>
        </p:nvSpPr>
        <p:spPr>
          <a:xfrm>
            <a:off x="-1" y="175846"/>
            <a:ext cx="9144001" cy="600164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wrap="square">
            <a:spAutoFit/>
          </a:bodyPr>
          <a:lstStyle/>
          <a:p>
            <a:pPr algn="ctr">
              <a:defRPr/>
            </a:pPr>
            <a:r>
              <a:rPr lang="en-US" sz="1400" b="1" dirty="0">
                <a:solidFill>
                  <a:srgbClr val="990000"/>
                </a:solidFill>
                <a:latin typeface="+mn-lt"/>
                <a:cs typeface="Arial" panose="020B0604020202020204" pitchFamily="34" charset="0"/>
              </a:rPr>
              <a:t>Circadian Rhythm Types in Individuals with Diabetic Macular Edema</a:t>
            </a:r>
          </a:p>
          <a:p>
            <a:pPr algn="ctr">
              <a:defRPr/>
            </a:pPr>
            <a:r>
              <a:rPr lang="en-US" sz="1200" b="1" dirty="0">
                <a:solidFill>
                  <a:schemeClr val="tx1"/>
                </a:solidFill>
                <a:latin typeface="+mn-lt"/>
                <a:cs typeface="Arial" panose="020B0604020202020204" pitchFamily="34" charset="0"/>
              </a:rPr>
              <a:t>Matthew T. Cory &amp; Nikhil Davé MS, Janvi S. Patel, Denis </a:t>
            </a:r>
            <a:r>
              <a:rPr lang="en-US" sz="1200" b="1" dirty="0" err="1">
                <a:solidFill>
                  <a:schemeClr val="tx1"/>
                </a:solidFill>
                <a:latin typeface="+mn-lt"/>
                <a:cs typeface="Arial" panose="020B0604020202020204" pitchFamily="34" charset="0"/>
              </a:rPr>
              <a:t>Jusufbegovic</a:t>
            </a:r>
            <a:r>
              <a:rPr lang="en-US" sz="1200" b="1" dirty="0">
                <a:solidFill>
                  <a:schemeClr val="tx1"/>
                </a:solidFill>
                <a:latin typeface="+mn-lt"/>
                <a:cs typeface="Arial" panose="020B0604020202020204" pitchFamily="34" charset="0"/>
              </a:rPr>
              <a:t> MD , </a:t>
            </a:r>
            <a:r>
              <a:rPr lang="en-US" sz="1200" b="1" dirty="0" err="1">
                <a:solidFill>
                  <a:schemeClr val="tx1"/>
                </a:solidFill>
                <a:latin typeface="+mn-lt"/>
                <a:cs typeface="Arial" panose="020B0604020202020204" pitchFamily="34" charset="0"/>
              </a:rPr>
              <a:t>Ashay</a:t>
            </a:r>
            <a:r>
              <a:rPr lang="en-US" sz="1200" b="1" dirty="0">
                <a:solidFill>
                  <a:schemeClr val="tx1"/>
                </a:solidFill>
                <a:latin typeface="+mn-lt"/>
                <a:cs typeface="Arial" panose="020B0604020202020204" pitchFamily="34" charset="0"/>
              </a:rPr>
              <a:t> </a:t>
            </a:r>
            <a:r>
              <a:rPr lang="en-US" sz="1200" b="1" dirty="0" err="1">
                <a:solidFill>
                  <a:schemeClr val="tx1"/>
                </a:solidFill>
                <a:latin typeface="+mn-lt"/>
                <a:cs typeface="Arial" panose="020B0604020202020204" pitchFamily="34" charset="0"/>
              </a:rPr>
              <a:t>Bhatwadekar</a:t>
            </a:r>
            <a:r>
              <a:rPr lang="en-US" sz="1200" b="1" dirty="0">
                <a:solidFill>
                  <a:schemeClr val="tx1"/>
                </a:solidFill>
                <a:latin typeface="+mn-lt"/>
                <a:cs typeface="Arial" panose="020B0604020202020204" pitchFamily="34" charset="0"/>
              </a:rPr>
              <a:t> PhD RPh</a:t>
            </a:r>
          </a:p>
          <a:p>
            <a:pPr algn="ctr">
              <a:defRPr/>
            </a:pPr>
            <a:endParaRPr lang="en-US" sz="1200" b="1" dirty="0">
              <a:solidFill>
                <a:srgbClr val="990000"/>
              </a:solidFill>
              <a:latin typeface="+mn-lt"/>
              <a:cs typeface="Arial" panose="020B0604020202020204" pitchFamily="34" charset="0"/>
            </a:endParaRPr>
          </a:p>
          <a:p>
            <a:pPr algn="ctr">
              <a:defRPr/>
            </a:pPr>
            <a:r>
              <a:rPr lang="en-US" sz="1200" b="1" dirty="0">
                <a:solidFill>
                  <a:srgbClr val="990000"/>
                </a:solidFill>
                <a:latin typeface="+mn-lt"/>
                <a:cs typeface="Arial" panose="020B0604020202020204" pitchFamily="34" charset="0"/>
              </a:rPr>
              <a:t>Introduction</a:t>
            </a:r>
          </a:p>
          <a:p>
            <a:pPr algn="ctr">
              <a:defRPr/>
            </a:pPr>
            <a:endParaRPr lang="en-US" sz="1200" b="1" dirty="0">
              <a:solidFill>
                <a:srgbClr val="990000"/>
              </a:solidFill>
              <a:latin typeface="+mn-lt"/>
              <a:cs typeface="Arial" panose="020B0604020202020204" pitchFamily="34" charset="0"/>
            </a:endParaRPr>
          </a:p>
          <a:p>
            <a:pPr marL="457200" lvl="0" indent="-457200" defTabSz="914400" eaLnBrk="0" fontAlgn="base" hangingPunct="0">
              <a:spcBef>
                <a:spcPct val="0"/>
              </a:spcBef>
              <a:spcAft>
                <a:spcPct val="0"/>
              </a:spcAft>
              <a:buFont typeface="Arial" panose="020B0604020202020204" pitchFamily="34" charset="0"/>
              <a:buChar char="•"/>
            </a:pPr>
            <a:r>
              <a:rPr lang="en-US" altLang="en-US" sz="1200" dirty="0">
                <a:latin typeface="+mn-lt"/>
                <a:cs typeface="Arial" panose="020B0604020202020204" pitchFamily="34" charset="0"/>
              </a:rPr>
              <a:t>Diabetic retinopathy (DR) is a leading cause of vision loss in diabetic patients</a:t>
            </a:r>
          </a:p>
          <a:p>
            <a:pPr marL="457200" indent="-457200" defTabSz="914400" eaLnBrk="0" fontAlgn="base" hangingPunct="0">
              <a:spcBef>
                <a:spcPct val="0"/>
              </a:spcBef>
              <a:spcAft>
                <a:spcPct val="0"/>
              </a:spcAft>
              <a:buFont typeface="Arial" panose="020B0604020202020204" pitchFamily="34" charset="0"/>
              <a:buChar char="•"/>
            </a:pPr>
            <a:r>
              <a:rPr lang="en-US" altLang="en-US" sz="1200" dirty="0">
                <a:latin typeface="+mn-lt"/>
                <a:cs typeface="Arial" panose="020B0604020202020204" pitchFamily="34" charset="0"/>
                <a:sym typeface="Wingdings" pitchFamily="2" charset="2"/>
              </a:rPr>
              <a:t>Diabetic macular edema (DME) is a severe complication of DR associated with an increased level of fluid in the macula. </a:t>
            </a:r>
            <a:r>
              <a:rPr lang="en-US" sz="1200" dirty="0">
                <a:latin typeface="+mn-lt"/>
                <a:cs typeface="Arial" panose="020B0604020202020204" pitchFamily="34" charset="0"/>
              </a:rPr>
              <a:t>The macula is the central portion of the retina responsible for seeing finer detail (Figure 1)</a:t>
            </a:r>
            <a:endParaRPr lang="en-US" altLang="en-US" sz="1200" dirty="0">
              <a:latin typeface="+mn-lt"/>
              <a:cs typeface="Arial" panose="020B0604020202020204" pitchFamily="34" charset="0"/>
              <a:sym typeface="Wingdings" pitchFamily="2" charset="2"/>
            </a:endParaRPr>
          </a:p>
          <a:p>
            <a:pPr marL="519113" lvl="1" indent="346075" defTabSz="914400" eaLnBrk="0" fontAlgn="base" hangingPunct="0">
              <a:spcBef>
                <a:spcPct val="0"/>
              </a:spcBef>
              <a:spcAft>
                <a:spcPct val="0"/>
              </a:spcAft>
              <a:buFont typeface="Arial" panose="020B0604020202020204" pitchFamily="34" charset="0"/>
              <a:buChar char="•"/>
            </a:pPr>
            <a:r>
              <a:rPr lang="en-US" altLang="en-US" sz="1200" dirty="0">
                <a:latin typeface="+mn-lt"/>
                <a:cs typeface="Arial" panose="020B0604020202020204" pitchFamily="34" charset="0"/>
                <a:sym typeface="Wingdings" pitchFamily="2" charset="2"/>
              </a:rPr>
              <a:t>Thickening and swelling associated </a:t>
            </a:r>
          </a:p>
          <a:p>
            <a:pPr marL="519113" lvl="1" indent="346075" defTabSz="914400" eaLnBrk="0" fontAlgn="base" hangingPunct="0">
              <a:spcBef>
                <a:spcPct val="0"/>
              </a:spcBef>
              <a:spcAft>
                <a:spcPct val="0"/>
              </a:spcAft>
            </a:pPr>
            <a:r>
              <a:rPr lang="en-US" altLang="en-US" sz="1200" dirty="0">
                <a:latin typeface="+mn-lt"/>
                <a:cs typeface="Arial" panose="020B0604020202020204" pitchFamily="34" charset="0"/>
                <a:sym typeface="Wingdings" pitchFamily="2" charset="2"/>
              </a:rPr>
              <a:t>with DME leads to poor visual acuity (1)</a:t>
            </a:r>
          </a:p>
          <a:p>
            <a:pPr lvl="0" indent="466725" defTabSz="914400" eaLnBrk="0" fontAlgn="base" hangingPunct="0">
              <a:spcBef>
                <a:spcPct val="0"/>
              </a:spcBef>
              <a:spcAft>
                <a:spcPct val="0"/>
              </a:spcAft>
              <a:buFont typeface="Arial" panose="020B0604020202020204" pitchFamily="34" charset="0"/>
              <a:buChar char="•"/>
            </a:pPr>
            <a:r>
              <a:rPr lang="en-US" altLang="en-US" sz="1200" dirty="0">
                <a:latin typeface="+mn-lt"/>
                <a:cs typeface="Arial" panose="020B0604020202020204" pitchFamily="34" charset="0"/>
                <a:sym typeface="Wingdings" pitchFamily="2" charset="2"/>
              </a:rPr>
              <a:t>Circadian rhythm is our body’s natural </a:t>
            </a:r>
          </a:p>
          <a:p>
            <a:pPr lvl="0" indent="466725" defTabSz="914400" eaLnBrk="0" fontAlgn="base" hangingPunct="0">
              <a:spcBef>
                <a:spcPct val="0"/>
              </a:spcBef>
              <a:spcAft>
                <a:spcPct val="0"/>
              </a:spcAft>
            </a:pPr>
            <a:r>
              <a:rPr lang="en-US" altLang="en-US" sz="1200" dirty="0">
                <a:latin typeface="+mn-lt"/>
                <a:cs typeface="Arial" panose="020B0604020202020204" pitchFamily="34" charset="0"/>
                <a:sym typeface="Wingdings" pitchFamily="2" charset="2"/>
              </a:rPr>
              <a:t>clock that governs physiological processes </a:t>
            </a:r>
          </a:p>
          <a:p>
            <a:pPr lvl="0" indent="466725" defTabSz="914400" eaLnBrk="0" fontAlgn="base" hangingPunct="0">
              <a:spcBef>
                <a:spcPct val="0"/>
              </a:spcBef>
              <a:spcAft>
                <a:spcPct val="0"/>
              </a:spcAft>
            </a:pPr>
            <a:r>
              <a:rPr lang="en-US" altLang="en-US" sz="1200" dirty="0">
                <a:latin typeface="+mn-lt"/>
                <a:cs typeface="Arial" panose="020B0604020202020204" pitchFamily="34" charset="0"/>
                <a:sym typeface="Wingdings" pitchFamily="2" charset="2"/>
              </a:rPr>
              <a:t>and dictates our sleep-wake cycle</a:t>
            </a:r>
          </a:p>
          <a:p>
            <a:pPr marL="457200" lvl="0" indent="-457200" defTabSz="914400" eaLnBrk="0" fontAlgn="base" hangingPunct="0">
              <a:spcBef>
                <a:spcPct val="0"/>
              </a:spcBef>
              <a:spcAft>
                <a:spcPct val="0"/>
              </a:spcAft>
              <a:buFont typeface="Arial" panose="020B0604020202020204" pitchFamily="34" charset="0"/>
              <a:buChar char="•"/>
            </a:pPr>
            <a:r>
              <a:rPr lang="en-US" altLang="en-US" sz="1200" dirty="0">
                <a:latin typeface="+mn-lt"/>
                <a:cs typeface="Arial" panose="020B0604020202020204" pitchFamily="34" charset="0"/>
                <a:sym typeface="Wingdings" pitchFamily="2" charset="2"/>
              </a:rPr>
              <a:t>Potentially blinding effects of DR and DME</a:t>
            </a:r>
          </a:p>
          <a:p>
            <a:pPr indent="466725" defTabSz="914400" eaLnBrk="0" fontAlgn="base" hangingPunct="0">
              <a:spcBef>
                <a:spcPct val="0"/>
              </a:spcBef>
              <a:spcAft>
                <a:spcPct val="0"/>
              </a:spcAft>
            </a:pPr>
            <a:r>
              <a:rPr lang="en-US" altLang="en-US" sz="1200" dirty="0">
                <a:latin typeface="+mn-lt"/>
                <a:cs typeface="Arial" panose="020B0604020202020204" pitchFamily="34" charset="0"/>
                <a:sym typeface="Wingdings" pitchFamily="2" charset="2"/>
              </a:rPr>
              <a:t>can impact the circadian rhythm adversely</a:t>
            </a:r>
          </a:p>
          <a:p>
            <a:pPr marL="457200" lvl="0" indent="-457200" defTabSz="914400" eaLnBrk="0" fontAlgn="base" hangingPunct="0">
              <a:spcBef>
                <a:spcPct val="0"/>
              </a:spcBef>
              <a:spcAft>
                <a:spcPct val="0"/>
              </a:spcAft>
              <a:buFont typeface="Arial" panose="020B0604020202020204" pitchFamily="34" charset="0"/>
              <a:buChar char="•"/>
            </a:pPr>
            <a:r>
              <a:rPr lang="en-US" altLang="en-US" sz="1200" dirty="0">
                <a:latin typeface="+mn-lt"/>
                <a:cs typeface="Arial" panose="020B0604020202020204" pitchFamily="34" charset="0"/>
                <a:sym typeface="Wingdings" pitchFamily="2" charset="2"/>
              </a:rPr>
              <a:t>The following changes to the circadian </a:t>
            </a:r>
          </a:p>
          <a:p>
            <a:pPr marL="474663" lvl="0" defTabSz="914400" eaLnBrk="0" fontAlgn="base" hangingPunct="0">
              <a:spcBef>
                <a:spcPct val="0"/>
              </a:spcBef>
              <a:spcAft>
                <a:spcPct val="0"/>
              </a:spcAft>
            </a:pPr>
            <a:r>
              <a:rPr lang="en-US" altLang="en-US" sz="1200" dirty="0">
                <a:latin typeface="+mn-lt"/>
                <a:cs typeface="Arial" panose="020B0604020202020204" pitchFamily="34" charset="0"/>
                <a:sym typeface="Wingdings" pitchFamily="2" charset="2"/>
              </a:rPr>
              <a:t>rhythm have been implicated in the </a:t>
            </a:r>
          </a:p>
          <a:p>
            <a:pPr marL="474663" lvl="0" defTabSz="914400" eaLnBrk="0" fontAlgn="base" hangingPunct="0">
              <a:spcBef>
                <a:spcPct val="0"/>
              </a:spcBef>
              <a:spcAft>
                <a:spcPct val="0"/>
              </a:spcAft>
            </a:pPr>
            <a:r>
              <a:rPr lang="en-US" altLang="en-US" sz="1200" dirty="0">
                <a:latin typeface="+mn-lt"/>
                <a:cs typeface="Arial" panose="020B0604020202020204" pitchFamily="34" charset="0"/>
                <a:sym typeface="Wingdings" pitchFamily="2" charset="2"/>
              </a:rPr>
              <a:t>pathogenesis of DR: retinal thickness rhythm, </a:t>
            </a:r>
          </a:p>
          <a:p>
            <a:pPr marL="474663" lvl="0" defTabSz="914400" eaLnBrk="0" fontAlgn="base" hangingPunct="0">
              <a:spcBef>
                <a:spcPct val="0"/>
              </a:spcBef>
              <a:spcAft>
                <a:spcPct val="0"/>
              </a:spcAft>
            </a:pPr>
            <a:r>
              <a:rPr lang="en-US" altLang="en-US" sz="1200" dirty="0">
                <a:latin typeface="+mn-lt"/>
                <a:cs typeface="Arial" panose="020B0604020202020204" pitchFamily="34" charset="0"/>
                <a:sym typeface="Wingdings" pitchFamily="2" charset="2"/>
              </a:rPr>
              <a:t>pupillary diameter, a decrease in melatonin, and improper function of retinal cell clock genes (2)</a:t>
            </a:r>
          </a:p>
          <a:p>
            <a:pPr marL="365125" indent="-342900" defTabSz="914400" eaLnBrk="0" fontAlgn="base" hangingPunct="0">
              <a:spcBef>
                <a:spcPct val="0"/>
              </a:spcBef>
              <a:spcAft>
                <a:spcPct val="0"/>
              </a:spcAft>
              <a:buFont typeface="Arial" panose="020B0604020202020204" pitchFamily="34" charset="0"/>
              <a:buChar char="•"/>
            </a:pPr>
            <a:r>
              <a:rPr lang="en-US" sz="1200" dirty="0">
                <a:latin typeface="+mn-lt"/>
              </a:rPr>
              <a:t>Since circadian rhythms are implicated in DR/DME, we used the </a:t>
            </a:r>
            <a:r>
              <a:rPr lang="en-US" sz="1200" dirty="0" err="1">
                <a:latin typeface="+mn-lt"/>
              </a:rPr>
              <a:t>Morningness-Eveningness</a:t>
            </a:r>
            <a:r>
              <a:rPr lang="en-US" sz="1200" dirty="0">
                <a:latin typeface="+mn-lt"/>
              </a:rPr>
              <a:t> Questionnaire (MEQ) to characterize whether DME outcomes are affected by a circadian rhythm phenotype</a:t>
            </a:r>
          </a:p>
          <a:p>
            <a:pPr lvl="0" algn="ctr">
              <a:buNone/>
            </a:pPr>
            <a:endParaRPr lang="en-US" sz="1200" b="1" dirty="0">
              <a:solidFill>
                <a:srgbClr val="990000"/>
              </a:solidFill>
              <a:latin typeface="+mn-lt"/>
            </a:endParaRPr>
          </a:p>
          <a:p>
            <a:pPr lvl="0" algn="ctr">
              <a:buNone/>
            </a:pPr>
            <a:endParaRPr lang="en-US" sz="1200" b="1" dirty="0">
              <a:solidFill>
                <a:srgbClr val="990000"/>
              </a:solidFill>
              <a:latin typeface="+mn-lt"/>
            </a:endParaRPr>
          </a:p>
          <a:p>
            <a:pPr lvl="0" algn="ctr">
              <a:buNone/>
            </a:pPr>
            <a:r>
              <a:rPr lang="en-US" sz="1200" b="1" dirty="0">
                <a:solidFill>
                  <a:srgbClr val="990000"/>
                </a:solidFill>
                <a:latin typeface="+mn-lt"/>
              </a:rPr>
              <a:t>Methods</a:t>
            </a:r>
          </a:p>
          <a:p>
            <a:pPr lvl="0" algn="l">
              <a:buNone/>
            </a:pPr>
            <a:r>
              <a:rPr lang="en-US" sz="1200" b="1" dirty="0">
                <a:solidFill>
                  <a:srgbClr val="990000"/>
                </a:solidFill>
                <a:latin typeface="+mn-lt"/>
              </a:rPr>
              <a:t>Included Patients</a:t>
            </a:r>
            <a:r>
              <a:rPr lang="en-US" sz="1200" dirty="0">
                <a:solidFill>
                  <a:srgbClr val="990000"/>
                </a:solidFill>
                <a:latin typeface="+mn-lt"/>
              </a:rPr>
              <a:t>: </a:t>
            </a:r>
            <a:r>
              <a:rPr lang="en-US" sz="1200" dirty="0">
                <a:latin typeface="+mn-lt"/>
              </a:rPr>
              <a:t>&gt;18 years of age; diagnosis of NPDR or PDR complicated by center involving DME (CI-DME), which was defined as a CFT of 305 µm or greater in women and 320 µm or greater in men on Heidelberg </a:t>
            </a:r>
            <a:r>
              <a:rPr lang="en-US" sz="1200" dirty="0" err="1">
                <a:latin typeface="+mn-lt"/>
              </a:rPr>
              <a:t>Spectralis</a:t>
            </a:r>
            <a:r>
              <a:rPr lang="en-US" sz="1200" dirty="0">
                <a:latin typeface="+mn-lt"/>
              </a:rPr>
              <a:t>, and 290 µm or greater in women and 305 µm or greater in men on Zeiss Cirrus; diagnosis of type 1 or type 2 diabetes (4)</a:t>
            </a:r>
          </a:p>
          <a:p>
            <a:pPr algn="l"/>
            <a:r>
              <a:rPr lang="en-US" sz="1200" b="1" dirty="0">
                <a:solidFill>
                  <a:srgbClr val="990000"/>
                </a:solidFill>
                <a:latin typeface="+mn-lt"/>
              </a:rPr>
              <a:t>Collected data: </a:t>
            </a:r>
            <a:r>
              <a:rPr lang="en-US" sz="1200" dirty="0">
                <a:latin typeface="+mn-lt"/>
              </a:rPr>
              <a:t>patient age, sex, ethnicity, race, HbA1c, blood pressure, type of diabetes, duration of diabetes diagnosis, type of diabetic retinopathy, visual acuity (</a:t>
            </a:r>
            <a:r>
              <a:rPr lang="en-US" sz="1200" dirty="0" err="1">
                <a:latin typeface="+mn-lt"/>
              </a:rPr>
              <a:t>logMAR</a:t>
            </a:r>
            <a:r>
              <a:rPr lang="en-US" sz="1200" dirty="0">
                <a:latin typeface="+mn-lt"/>
              </a:rPr>
              <a:t>), optical coherence tomography (OCT), intravitreal injections, and MEQ scores were stored in </a:t>
            </a:r>
            <a:r>
              <a:rPr lang="en-US" sz="1200" dirty="0" err="1">
                <a:latin typeface="+mn-lt"/>
              </a:rPr>
              <a:t>REDCap</a:t>
            </a:r>
            <a:r>
              <a:rPr lang="en-US" sz="1200" dirty="0">
                <a:latin typeface="+mn-lt"/>
              </a:rPr>
              <a:t> (5, 6)</a:t>
            </a:r>
          </a:p>
          <a:p>
            <a:pPr lvl="0" algn="l">
              <a:buNone/>
            </a:pPr>
            <a:endParaRPr lang="en-US" sz="1200" dirty="0">
              <a:latin typeface="+mn-lt"/>
            </a:endParaRPr>
          </a:p>
          <a:p>
            <a:pPr marL="365125" indent="-342900" defTabSz="914400" eaLnBrk="0" fontAlgn="base" hangingPunct="0">
              <a:spcBef>
                <a:spcPct val="0"/>
              </a:spcBef>
              <a:spcAft>
                <a:spcPct val="0"/>
              </a:spcAft>
              <a:buFont typeface="Arial" panose="020B0604020202020204" pitchFamily="34" charset="0"/>
              <a:buChar char="•"/>
            </a:pPr>
            <a:endParaRPr lang="en-US" sz="1200" dirty="0">
              <a:latin typeface="+mn-lt"/>
            </a:endParaRPr>
          </a:p>
        </p:txBody>
      </p:sp>
      <p:pic>
        <p:nvPicPr>
          <p:cNvPr id="10" name="Picture 9">
            <a:extLst>
              <a:ext uri="{FF2B5EF4-FFF2-40B4-BE49-F238E27FC236}">
                <a16:creationId xmlns:a16="http://schemas.microsoft.com/office/drawing/2014/main" id="{8F331ADA-A1FD-B5C6-1EA2-04FCF3AFEED7}"/>
              </a:ext>
            </a:extLst>
          </p:cNvPr>
          <p:cNvPicPr>
            <a:picLocks noChangeAspect="1"/>
          </p:cNvPicPr>
          <p:nvPr/>
        </p:nvPicPr>
        <p:blipFill>
          <a:blip r:embed="rId3"/>
          <a:stretch>
            <a:fillRect/>
          </a:stretch>
        </p:blipFill>
        <p:spPr>
          <a:xfrm>
            <a:off x="6447691" y="1565030"/>
            <a:ext cx="2535115" cy="1863970"/>
          </a:xfrm>
          <a:prstGeom prst="rect">
            <a:avLst/>
          </a:prstGeom>
        </p:spPr>
      </p:pic>
    </p:spTree>
    <p:extLst>
      <p:ext uri="{BB962C8B-B14F-4D97-AF65-F5344CB8AC3E}">
        <p14:creationId xmlns:p14="http://schemas.microsoft.com/office/powerpoint/2010/main" val="168077145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B04E5CC2-214B-0997-178B-4D55E2108A52}"/>
              </a:ext>
            </a:extLst>
          </p:cNvPr>
          <p:cNvGrpSpPr/>
          <p:nvPr/>
        </p:nvGrpSpPr>
        <p:grpSpPr>
          <a:xfrm>
            <a:off x="0" y="0"/>
            <a:ext cx="2929107" cy="3688442"/>
            <a:chOff x="12151631" y="6202685"/>
            <a:chExt cx="4999207" cy="5510609"/>
          </a:xfrm>
        </p:grpSpPr>
        <p:sp>
          <p:nvSpPr>
            <p:cNvPr id="5" name="Rectangle 4">
              <a:extLst>
                <a:ext uri="{FF2B5EF4-FFF2-40B4-BE49-F238E27FC236}">
                  <a16:creationId xmlns:a16="http://schemas.microsoft.com/office/drawing/2014/main" id="{9113DCB1-880F-B590-D700-8BAADE00FAE9}"/>
                </a:ext>
              </a:extLst>
            </p:cNvPr>
            <p:cNvSpPr/>
            <p:nvPr/>
          </p:nvSpPr>
          <p:spPr>
            <a:xfrm>
              <a:off x="12440328" y="7053402"/>
              <a:ext cx="4389120" cy="3291840"/>
            </a:xfrm>
            <a:prstGeom prst="rect">
              <a:avLst/>
            </a:prstGeom>
            <a:solidFill>
              <a:schemeClr val="bg1"/>
            </a:solidFill>
            <a:ln w="9525">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BD0C8B1F-0E97-C2B4-391E-AB81D43DE937}"/>
                </a:ext>
              </a:extLst>
            </p:cNvPr>
            <p:cNvSpPr txBox="1"/>
            <p:nvPr/>
          </p:nvSpPr>
          <p:spPr>
            <a:xfrm>
              <a:off x="12743127" y="6202685"/>
              <a:ext cx="3783521" cy="965632"/>
            </a:xfrm>
            <a:prstGeom prst="rect">
              <a:avLst/>
            </a:prstGeom>
            <a:noFill/>
          </p:spPr>
          <p:txBody>
            <a:bodyPr wrap="square">
              <a:spAutoFit/>
            </a:bodyPr>
            <a:lstStyle/>
            <a:p>
              <a:pPr algn="ctr"/>
              <a:r>
                <a:rPr lang="en-US" sz="1800" b="1" dirty="0">
                  <a:solidFill>
                    <a:srgbClr val="990000"/>
                  </a:solidFill>
                </a:rPr>
                <a:t>MEQ Group Distribution</a:t>
              </a:r>
              <a:endParaRPr lang="en-US" sz="1800" b="1" i="1" dirty="0">
                <a:solidFill>
                  <a:srgbClr val="990000"/>
                </a:solidFill>
              </a:endParaRPr>
            </a:p>
          </p:txBody>
        </p:sp>
        <p:sp>
          <p:nvSpPr>
            <p:cNvPr id="7" name="TextBox 6">
              <a:extLst>
                <a:ext uri="{FF2B5EF4-FFF2-40B4-BE49-F238E27FC236}">
                  <a16:creationId xmlns:a16="http://schemas.microsoft.com/office/drawing/2014/main" id="{C87729AA-361D-FE47-9579-669B89AB094F}"/>
                </a:ext>
              </a:extLst>
            </p:cNvPr>
            <p:cNvSpPr txBox="1"/>
            <p:nvPr/>
          </p:nvSpPr>
          <p:spPr>
            <a:xfrm>
              <a:off x="12440328" y="10368308"/>
              <a:ext cx="4389120" cy="1344986"/>
            </a:xfrm>
            <a:prstGeom prst="rect">
              <a:avLst/>
            </a:prstGeom>
            <a:noFill/>
          </p:spPr>
          <p:txBody>
            <a:bodyPr wrap="square" rtlCol="0">
              <a:spAutoFit/>
            </a:bodyPr>
            <a:lstStyle/>
            <a:p>
              <a:r>
                <a:rPr lang="en-US" sz="1050" b="1" dirty="0"/>
                <a:t>Figure 3 </a:t>
              </a:r>
              <a:r>
                <a:rPr lang="en-US" sz="1050" dirty="0"/>
                <a:t>is a pie chart showing the distribution of groups based off the MEQ scores. Of the 52 patients, 28 of them fell into the morning group, followed by 13 intermediate and 11 evening. </a:t>
              </a:r>
            </a:p>
          </p:txBody>
        </p:sp>
        <p:graphicFrame>
          <p:nvGraphicFramePr>
            <p:cNvPr id="8" name="Chart 7">
              <a:extLst>
                <a:ext uri="{FF2B5EF4-FFF2-40B4-BE49-F238E27FC236}">
                  <a16:creationId xmlns:a16="http://schemas.microsoft.com/office/drawing/2014/main" id="{C95356EF-C7F8-891D-87E2-289938D00442}"/>
                </a:ext>
              </a:extLst>
            </p:cNvPr>
            <p:cNvGraphicFramePr>
              <a:graphicFrameLocks/>
            </p:cNvGraphicFramePr>
            <p:nvPr>
              <p:extLst>
                <p:ext uri="{D42A27DB-BD31-4B8C-83A1-F6EECF244321}">
                  <p14:modId xmlns:p14="http://schemas.microsoft.com/office/powerpoint/2010/main" val="2010807798"/>
                </p:ext>
              </p:extLst>
            </p:nvPr>
          </p:nvGraphicFramePr>
          <p:xfrm>
            <a:off x="12151631" y="7646839"/>
            <a:ext cx="4999207" cy="2611306"/>
          </p:xfrm>
          <a:graphic>
            <a:graphicData uri="http://schemas.openxmlformats.org/drawingml/2006/chart">
              <c:chart xmlns:c="http://schemas.openxmlformats.org/drawingml/2006/chart" xmlns:r="http://schemas.openxmlformats.org/officeDocument/2006/relationships" r:id="rId2"/>
            </a:graphicData>
          </a:graphic>
        </p:graphicFrame>
      </p:grpSp>
      <p:grpSp>
        <p:nvGrpSpPr>
          <p:cNvPr id="14" name="Group 13">
            <a:extLst>
              <a:ext uri="{FF2B5EF4-FFF2-40B4-BE49-F238E27FC236}">
                <a16:creationId xmlns:a16="http://schemas.microsoft.com/office/drawing/2014/main" id="{D12B1D31-81D8-FDFA-1AD0-BF4D6A06E1BD}"/>
              </a:ext>
            </a:extLst>
          </p:cNvPr>
          <p:cNvGrpSpPr/>
          <p:nvPr/>
        </p:nvGrpSpPr>
        <p:grpSpPr>
          <a:xfrm>
            <a:off x="4171911" y="82701"/>
            <a:ext cx="4972089" cy="3403600"/>
            <a:chOff x="13717475" y="11385203"/>
            <a:chExt cx="6555936" cy="6119886"/>
          </a:xfrm>
        </p:grpSpPr>
        <p:sp>
          <p:nvSpPr>
            <p:cNvPr id="15" name="TextBox 14">
              <a:extLst>
                <a:ext uri="{FF2B5EF4-FFF2-40B4-BE49-F238E27FC236}">
                  <a16:creationId xmlns:a16="http://schemas.microsoft.com/office/drawing/2014/main" id="{B983FBD6-EEDD-28DC-D37B-44735FBC6E80}"/>
                </a:ext>
              </a:extLst>
            </p:cNvPr>
            <p:cNvSpPr txBox="1"/>
            <p:nvPr/>
          </p:nvSpPr>
          <p:spPr>
            <a:xfrm>
              <a:off x="13717475" y="11385203"/>
              <a:ext cx="6555936" cy="664082"/>
            </a:xfrm>
            <a:prstGeom prst="rect">
              <a:avLst/>
            </a:prstGeom>
            <a:noFill/>
          </p:spPr>
          <p:txBody>
            <a:bodyPr wrap="square" rtlCol="0">
              <a:spAutoFit/>
            </a:bodyPr>
            <a:lstStyle/>
            <a:p>
              <a:pPr algn="ctr"/>
              <a:r>
                <a:rPr lang="en-US" sz="1800" b="1" dirty="0">
                  <a:solidFill>
                    <a:srgbClr val="990000"/>
                  </a:solidFill>
                </a:rPr>
                <a:t>Central Subfield Thickness vs MEQ Score</a:t>
              </a:r>
            </a:p>
          </p:txBody>
        </p:sp>
        <p:sp>
          <p:nvSpPr>
            <p:cNvPr id="16" name="TextBox 15">
              <a:extLst>
                <a:ext uri="{FF2B5EF4-FFF2-40B4-BE49-F238E27FC236}">
                  <a16:creationId xmlns:a16="http://schemas.microsoft.com/office/drawing/2014/main" id="{451A969C-5701-8B42-B93E-B11767B003FE}"/>
                </a:ext>
              </a:extLst>
            </p:cNvPr>
            <p:cNvSpPr txBox="1"/>
            <p:nvPr/>
          </p:nvSpPr>
          <p:spPr>
            <a:xfrm>
              <a:off x="13717475" y="16674092"/>
              <a:ext cx="6551918" cy="830997"/>
            </a:xfrm>
            <a:prstGeom prst="rect">
              <a:avLst/>
            </a:prstGeom>
            <a:noFill/>
          </p:spPr>
          <p:txBody>
            <a:bodyPr wrap="square" rtlCol="0">
              <a:spAutoFit/>
            </a:bodyPr>
            <a:lstStyle/>
            <a:p>
              <a:r>
                <a:rPr lang="en-US" sz="1600" b="1" dirty="0"/>
                <a:t>Figure 5 </a:t>
              </a:r>
              <a:r>
                <a:rPr lang="en-US" sz="1600" dirty="0"/>
                <a:t>is a linear regression showing an insignificant, weak positive correlation (R</a:t>
              </a:r>
              <a:r>
                <a:rPr lang="en-US" sz="1600" baseline="30000" dirty="0"/>
                <a:t>2</a:t>
              </a:r>
              <a:r>
                <a:rPr lang="en-US" sz="1600" dirty="0"/>
                <a:t>=0.0340) between central foveal thickness (CFT) and MEQ scores. 	 </a:t>
              </a:r>
            </a:p>
          </p:txBody>
        </p:sp>
        <p:pic>
          <p:nvPicPr>
            <p:cNvPr id="17" name="Picture 16">
              <a:extLst>
                <a:ext uri="{FF2B5EF4-FFF2-40B4-BE49-F238E27FC236}">
                  <a16:creationId xmlns:a16="http://schemas.microsoft.com/office/drawing/2014/main" id="{A8CCE895-8D01-2EE0-8162-F8F45E9F7DDF}"/>
                </a:ext>
              </a:extLst>
            </p:cNvPr>
            <p:cNvPicPr>
              <a:picLocks noChangeAspect="1"/>
            </p:cNvPicPr>
            <p:nvPr/>
          </p:nvPicPr>
          <p:blipFill>
            <a:blip r:embed="rId3"/>
            <a:stretch>
              <a:fillRect/>
            </a:stretch>
          </p:blipFill>
          <p:spPr>
            <a:xfrm>
              <a:off x="13717475" y="12009188"/>
              <a:ext cx="6555936" cy="4647758"/>
            </a:xfrm>
            <a:prstGeom prst="rect">
              <a:avLst/>
            </a:prstGeom>
            <a:ln>
              <a:solidFill>
                <a:srgbClr val="990000"/>
              </a:solidFill>
            </a:ln>
          </p:spPr>
        </p:pic>
      </p:grpSp>
      <p:graphicFrame>
        <p:nvGraphicFramePr>
          <p:cNvPr id="18" name="Table 44">
            <a:extLst>
              <a:ext uri="{FF2B5EF4-FFF2-40B4-BE49-F238E27FC236}">
                <a16:creationId xmlns:a16="http://schemas.microsoft.com/office/drawing/2014/main" id="{8990A418-CAE3-2468-D816-CF19E2754CED}"/>
              </a:ext>
            </a:extLst>
          </p:cNvPr>
          <p:cNvGraphicFramePr>
            <a:graphicFrameLocks noGrp="1"/>
          </p:cNvGraphicFramePr>
          <p:nvPr>
            <p:extLst>
              <p:ext uri="{D42A27DB-BD31-4B8C-83A1-F6EECF244321}">
                <p14:modId xmlns:p14="http://schemas.microsoft.com/office/powerpoint/2010/main" val="842203152"/>
              </p:ext>
            </p:extLst>
          </p:nvPr>
        </p:nvGraphicFramePr>
        <p:xfrm>
          <a:off x="455901" y="4142798"/>
          <a:ext cx="8232198" cy="2482046"/>
        </p:xfrm>
        <a:graphic>
          <a:graphicData uri="http://schemas.openxmlformats.org/drawingml/2006/table">
            <a:tbl>
              <a:tblPr firstRow="1" lastCol="1" bandRow="1">
                <a:tableStyleId>{21E4AEA4-8DFA-4A89-87EB-49C32662AFE0}</a:tableStyleId>
              </a:tblPr>
              <a:tblGrid>
                <a:gridCol w="2613313">
                  <a:extLst>
                    <a:ext uri="{9D8B030D-6E8A-4147-A177-3AD203B41FA5}">
                      <a16:colId xmlns:a16="http://schemas.microsoft.com/office/drawing/2014/main" val="2994425310"/>
                    </a:ext>
                  </a:extLst>
                </a:gridCol>
                <a:gridCol w="1524885">
                  <a:extLst>
                    <a:ext uri="{9D8B030D-6E8A-4147-A177-3AD203B41FA5}">
                      <a16:colId xmlns:a16="http://schemas.microsoft.com/office/drawing/2014/main" val="2258576505"/>
                    </a:ext>
                  </a:extLst>
                </a:gridCol>
                <a:gridCol w="1641570">
                  <a:extLst>
                    <a:ext uri="{9D8B030D-6E8A-4147-A177-3AD203B41FA5}">
                      <a16:colId xmlns:a16="http://schemas.microsoft.com/office/drawing/2014/main" val="4132134766"/>
                    </a:ext>
                  </a:extLst>
                </a:gridCol>
                <a:gridCol w="1226215">
                  <a:extLst>
                    <a:ext uri="{9D8B030D-6E8A-4147-A177-3AD203B41FA5}">
                      <a16:colId xmlns:a16="http://schemas.microsoft.com/office/drawing/2014/main" val="907242873"/>
                    </a:ext>
                  </a:extLst>
                </a:gridCol>
                <a:gridCol w="1226215">
                  <a:extLst>
                    <a:ext uri="{9D8B030D-6E8A-4147-A177-3AD203B41FA5}">
                      <a16:colId xmlns:a16="http://schemas.microsoft.com/office/drawing/2014/main" val="2471380212"/>
                    </a:ext>
                  </a:extLst>
                </a:gridCol>
              </a:tblGrid>
              <a:tr h="336192">
                <a:tc>
                  <a:txBody>
                    <a:bodyPr/>
                    <a:lstStyle/>
                    <a:p>
                      <a:pPr algn="ctr"/>
                      <a:r>
                        <a:rPr lang="en-US" sz="1200" dirty="0"/>
                        <a:t>Patient Characteristic</a:t>
                      </a:r>
                    </a:p>
                  </a:txBody>
                  <a:tcPr anchor="ctr"/>
                </a:tc>
                <a:tc>
                  <a:txBody>
                    <a:bodyPr/>
                    <a:lstStyle/>
                    <a:p>
                      <a:pPr algn="ctr"/>
                      <a:r>
                        <a:rPr lang="en-US" sz="1200" dirty="0"/>
                        <a:t>Morning Type</a:t>
                      </a:r>
                    </a:p>
                  </a:txBody>
                  <a:tcPr anchor="ctr"/>
                </a:tc>
                <a:tc>
                  <a:txBody>
                    <a:bodyPr/>
                    <a:lstStyle/>
                    <a:p>
                      <a:pPr algn="ctr"/>
                      <a:r>
                        <a:rPr lang="en-US" sz="1200" dirty="0"/>
                        <a:t>Intermediate Type</a:t>
                      </a:r>
                    </a:p>
                  </a:txBody>
                  <a:tcPr anchor="ctr"/>
                </a:tc>
                <a:tc>
                  <a:txBody>
                    <a:bodyPr/>
                    <a:lstStyle/>
                    <a:p>
                      <a:pPr algn="ctr"/>
                      <a:r>
                        <a:rPr lang="en-US" sz="1200" dirty="0"/>
                        <a:t>Evening Type</a:t>
                      </a:r>
                    </a:p>
                  </a:txBody>
                  <a:tcPr anchor="ctr"/>
                </a:tc>
                <a:tc>
                  <a:txBody>
                    <a:bodyPr/>
                    <a:lstStyle/>
                    <a:p>
                      <a:pPr algn="ctr"/>
                      <a:r>
                        <a:rPr lang="en-US" sz="1200" dirty="0"/>
                        <a:t>P-value</a:t>
                      </a:r>
                    </a:p>
                  </a:txBody>
                  <a:tcPr anchor="ctr"/>
                </a:tc>
                <a:extLst>
                  <a:ext uri="{0D108BD9-81ED-4DB2-BD59-A6C34878D82A}">
                    <a16:rowId xmlns:a16="http://schemas.microsoft.com/office/drawing/2014/main" val="547848746"/>
                  </a:ext>
                </a:extLst>
              </a:tr>
              <a:tr h="336192">
                <a:tc>
                  <a:txBody>
                    <a:bodyPr/>
                    <a:lstStyle/>
                    <a:p>
                      <a:pPr algn="ctr"/>
                      <a:r>
                        <a:rPr lang="en-US" sz="1200" b="1" dirty="0"/>
                        <a:t>Participants</a:t>
                      </a:r>
                    </a:p>
                  </a:txBody>
                  <a:tcPr anchor="ctr"/>
                </a:tc>
                <a:tc>
                  <a:txBody>
                    <a:bodyPr/>
                    <a:lstStyle/>
                    <a:p>
                      <a:pPr algn="ctr"/>
                      <a:r>
                        <a:rPr lang="en-US" sz="1200" dirty="0"/>
                        <a:t>28</a:t>
                      </a:r>
                    </a:p>
                  </a:txBody>
                  <a:tcPr anchor="ctr"/>
                </a:tc>
                <a:tc>
                  <a:txBody>
                    <a:bodyPr/>
                    <a:lstStyle/>
                    <a:p>
                      <a:pPr algn="ctr"/>
                      <a:r>
                        <a:rPr lang="en-US" sz="1200" dirty="0"/>
                        <a:t>13</a:t>
                      </a:r>
                    </a:p>
                  </a:txBody>
                  <a:tcPr anchor="ctr"/>
                </a:tc>
                <a:tc>
                  <a:txBody>
                    <a:bodyPr/>
                    <a:lstStyle/>
                    <a:p>
                      <a:pPr algn="ctr"/>
                      <a:r>
                        <a:rPr lang="en-US" sz="1200" dirty="0"/>
                        <a:t>11</a:t>
                      </a:r>
                    </a:p>
                  </a:txBody>
                  <a:tcPr anchor="ctr"/>
                </a:tc>
                <a:tc>
                  <a:txBody>
                    <a:bodyPr/>
                    <a:lstStyle/>
                    <a:p>
                      <a:pPr algn="ctr"/>
                      <a:r>
                        <a:rPr lang="en-US" sz="1200" dirty="0"/>
                        <a:t>-</a:t>
                      </a:r>
                    </a:p>
                  </a:txBody>
                  <a:tcPr anchor="ctr"/>
                </a:tc>
                <a:extLst>
                  <a:ext uri="{0D108BD9-81ED-4DB2-BD59-A6C34878D82A}">
                    <a16:rowId xmlns:a16="http://schemas.microsoft.com/office/drawing/2014/main" val="1139005951"/>
                  </a:ext>
                </a:extLst>
              </a:tr>
              <a:tr h="336192">
                <a:tc>
                  <a:txBody>
                    <a:bodyPr/>
                    <a:lstStyle/>
                    <a:p>
                      <a:pPr algn="ctr"/>
                      <a:r>
                        <a:rPr lang="en-US" sz="1200" b="1" dirty="0"/>
                        <a:t>MEQ Score</a:t>
                      </a:r>
                    </a:p>
                  </a:txBody>
                  <a:tcPr anchor="ctr"/>
                </a:tc>
                <a:tc>
                  <a:txBody>
                    <a:bodyPr/>
                    <a:lstStyle/>
                    <a:p>
                      <a:pPr algn="ctr"/>
                      <a:r>
                        <a:rPr lang="en-US" sz="1200" dirty="0"/>
                        <a:t>64.5±5.4</a:t>
                      </a:r>
                    </a:p>
                  </a:txBody>
                  <a:tcPr anchor="ctr"/>
                </a:tc>
                <a:tc>
                  <a:txBody>
                    <a:bodyPr/>
                    <a:lstStyle/>
                    <a:p>
                      <a:pPr algn="ctr"/>
                      <a:r>
                        <a:rPr lang="en-US" sz="1200" dirty="0"/>
                        <a:t>52.3±4.0</a:t>
                      </a:r>
                    </a:p>
                  </a:txBody>
                  <a:tcPr anchor="ctr"/>
                </a:tc>
                <a:tc>
                  <a:txBody>
                    <a:bodyPr/>
                    <a:lstStyle/>
                    <a:p>
                      <a:pPr marL="0" marR="0" lvl="0" indent="0" algn="ctr" defTabSz="3291840" rtl="0" eaLnBrk="1" fontAlgn="auto" latinLnBrk="0" hangingPunct="1">
                        <a:lnSpc>
                          <a:spcPct val="100000"/>
                        </a:lnSpc>
                        <a:spcBef>
                          <a:spcPts val="0"/>
                        </a:spcBef>
                        <a:spcAft>
                          <a:spcPts val="0"/>
                        </a:spcAft>
                        <a:buClrTx/>
                        <a:buSzTx/>
                        <a:buFontTx/>
                        <a:buNone/>
                        <a:tabLst/>
                        <a:defRPr/>
                      </a:pPr>
                      <a:r>
                        <a:rPr lang="en-US" sz="1200" dirty="0"/>
                        <a:t>37.5±2.8</a:t>
                      </a:r>
                    </a:p>
                  </a:txBody>
                  <a:tcPr anchor="ctr"/>
                </a:tc>
                <a:tc>
                  <a:txBody>
                    <a:bodyPr/>
                    <a:lstStyle/>
                    <a:p>
                      <a:pPr algn="ctr"/>
                      <a:r>
                        <a:rPr lang="en-US" sz="1200" dirty="0"/>
                        <a:t>0.0001</a:t>
                      </a:r>
                    </a:p>
                  </a:txBody>
                  <a:tcPr anchor="ctr"/>
                </a:tc>
                <a:extLst>
                  <a:ext uri="{0D108BD9-81ED-4DB2-BD59-A6C34878D82A}">
                    <a16:rowId xmlns:a16="http://schemas.microsoft.com/office/drawing/2014/main" val="3691253295"/>
                  </a:ext>
                </a:extLst>
              </a:tr>
              <a:tr h="336192">
                <a:tc>
                  <a:txBody>
                    <a:bodyPr/>
                    <a:lstStyle/>
                    <a:p>
                      <a:pPr algn="ctr"/>
                      <a:r>
                        <a:rPr lang="en-US" sz="1200" b="1" dirty="0"/>
                        <a:t>Age</a:t>
                      </a:r>
                    </a:p>
                  </a:txBody>
                  <a:tcPr anchor="ctr"/>
                </a:tc>
                <a:tc>
                  <a:txBody>
                    <a:bodyPr/>
                    <a:lstStyle/>
                    <a:p>
                      <a:pPr algn="ctr"/>
                      <a:r>
                        <a:rPr lang="en-US" sz="1200" dirty="0"/>
                        <a:t>62.3±9.8</a:t>
                      </a:r>
                    </a:p>
                  </a:txBody>
                  <a:tcPr anchor="ctr"/>
                </a:tc>
                <a:tc>
                  <a:txBody>
                    <a:bodyPr/>
                    <a:lstStyle/>
                    <a:p>
                      <a:pPr algn="ctr"/>
                      <a:r>
                        <a:rPr lang="en-US" sz="1200" dirty="0"/>
                        <a:t>56.8±13.2</a:t>
                      </a:r>
                    </a:p>
                  </a:txBody>
                  <a:tcPr anchor="ctr"/>
                </a:tc>
                <a:tc>
                  <a:txBody>
                    <a:bodyPr/>
                    <a:lstStyle/>
                    <a:p>
                      <a:pPr marL="0" marR="0" lvl="0" indent="0" algn="ctr" defTabSz="3291840" rtl="0" eaLnBrk="1" fontAlgn="auto" latinLnBrk="0" hangingPunct="1">
                        <a:lnSpc>
                          <a:spcPct val="100000"/>
                        </a:lnSpc>
                        <a:spcBef>
                          <a:spcPts val="0"/>
                        </a:spcBef>
                        <a:spcAft>
                          <a:spcPts val="0"/>
                        </a:spcAft>
                        <a:buClrTx/>
                        <a:buSzTx/>
                        <a:buFontTx/>
                        <a:buNone/>
                        <a:tabLst/>
                        <a:defRPr/>
                      </a:pPr>
                      <a:r>
                        <a:rPr lang="en-US" sz="1200" dirty="0"/>
                        <a:t>59.8±4.8</a:t>
                      </a:r>
                    </a:p>
                  </a:txBody>
                  <a:tcPr anchor="ctr"/>
                </a:tc>
                <a:tc>
                  <a:txBody>
                    <a:bodyPr/>
                    <a:lstStyle/>
                    <a:p>
                      <a:pPr algn="ctr"/>
                      <a:r>
                        <a:rPr lang="en-US" sz="1200" dirty="0"/>
                        <a:t>0.3126</a:t>
                      </a:r>
                    </a:p>
                  </a:txBody>
                  <a:tcPr anchor="ctr"/>
                </a:tc>
                <a:extLst>
                  <a:ext uri="{0D108BD9-81ED-4DB2-BD59-A6C34878D82A}">
                    <a16:rowId xmlns:a16="http://schemas.microsoft.com/office/drawing/2014/main" val="1338089282"/>
                  </a:ext>
                </a:extLst>
              </a:tr>
              <a:tr h="336192">
                <a:tc>
                  <a:txBody>
                    <a:bodyPr/>
                    <a:lstStyle/>
                    <a:p>
                      <a:pPr algn="ctr"/>
                      <a:r>
                        <a:rPr lang="en-US" sz="1200" b="1" dirty="0"/>
                        <a:t>HbA</a:t>
                      </a:r>
                      <a:r>
                        <a:rPr lang="en-US" sz="1200" b="1" baseline="-25000" dirty="0"/>
                        <a:t>1</a:t>
                      </a:r>
                      <a:r>
                        <a:rPr lang="en-US" sz="1200" b="1" dirty="0"/>
                        <a:t>c (%)</a:t>
                      </a:r>
                    </a:p>
                  </a:txBody>
                  <a:tcPr anchor="ctr"/>
                </a:tc>
                <a:tc>
                  <a:txBody>
                    <a:bodyPr/>
                    <a:lstStyle/>
                    <a:p>
                      <a:pPr algn="ctr"/>
                      <a:r>
                        <a:rPr lang="en-US" sz="1200" dirty="0"/>
                        <a:t>8.2±1.8</a:t>
                      </a:r>
                    </a:p>
                  </a:txBody>
                  <a:tcPr anchor="ctr"/>
                </a:tc>
                <a:tc>
                  <a:txBody>
                    <a:bodyPr/>
                    <a:lstStyle/>
                    <a:p>
                      <a:pPr algn="ctr"/>
                      <a:r>
                        <a:rPr lang="en-US" sz="1200" dirty="0"/>
                        <a:t>9.4±2.8</a:t>
                      </a:r>
                    </a:p>
                  </a:txBody>
                  <a:tcPr anchor="ctr"/>
                </a:tc>
                <a:tc>
                  <a:txBody>
                    <a:bodyPr/>
                    <a:lstStyle/>
                    <a:p>
                      <a:pPr marL="0" marR="0" lvl="0" indent="0" algn="ctr" defTabSz="3291840" rtl="0" eaLnBrk="1" fontAlgn="auto" latinLnBrk="0" hangingPunct="1">
                        <a:lnSpc>
                          <a:spcPct val="100000"/>
                        </a:lnSpc>
                        <a:spcBef>
                          <a:spcPts val="0"/>
                        </a:spcBef>
                        <a:spcAft>
                          <a:spcPts val="0"/>
                        </a:spcAft>
                        <a:buClrTx/>
                        <a:buSzTx/>
                        <a:buFontTx/>
                        <a:buNone/>
                        <a:tabLst/>
                        <a:defRPr/>
                      </a:pPr>
                      <a:r>
                        <a:rPr lang="en-US" sz="1200" dirty="0"/>
                        <a:t>7.8±1.3</a:t>
                      </a:r>
                    </a:p>
                  </a:txBody>
                  <a:tcPr anchor="ctr"/>
                </a:tc>
                <a:tc>
                  <a:txBody>
                    <a:bodyPr/>
                    <a:lstStyle/>
                    <a:p>
                      <a:pPr algn="ctr"/>
                      <a:r>
                        <a:rPr lang="en-US" sz="1200" dirty="0"/>
                        <a:t>0.4969</a:t>
                      </a:r>
                    </a:p>
                  </a:txBody>
                  <a:tcPr anchor="ctr"/>
                </a:tc>
                <a:extLst>
                  <a:ext uri="{0D108BD9-81ED-4DB2-BD59-A6C34878D82A}">
                    <a16:rowId xmlns:a16="http://schemas.microsoft.com/office/drawing/2014/main" val="4118438426"/>
                  </a:ext>
                </a:extLst>
              </a:tr>
              <a:tr h="336192">
                <a:tc>
                  <a:txBody>
                    <a:bodyPr/>
                    <a:lstStyle/>
                    <a:p>
                      <a:pPr algn="ctr"/>
                      <a:r>
                        <a:rPr lang="en-US" sz="1200" b="1" dirty="0"/>
                        <a:t>CFT (</a:t>
                      </a:r>
                      <a:r>
                        <a:rPr lang="en-US" sz="1200" b="1" u="none" strike="noStrike" kern="1200" dirty="0">
                          <a:solidFill>
                            <a:schemeClr val="dk1"/>
                          </a:solidFill>
                          <a:effectLst/>
                        </a:rPr>
                        <a:t>µm)</a:t>
                      </a:r>
                      <a:endParaRPr lang="en-US" sz="1200" b="1" dirty="0"/>
                    </a:p>
                  </a:txBody>
                  <a:tcPr anchor="ctr"/>
                </a:tc>
                <a:tc>
                  <a:txBody>
                    <a:bodyPr/>
                    <a:lstStyle/>
                    <a:p>
                      <a:pPr algn="ctr"/>
                      <a:r>
                        <a:rPr lang="en-US" sz="1200" dirty="0"/>
                        <a:t>421.3±143.8</a:t>
                      </a:r>
                    </a:p>
                  </a:txBody>
                  <a:tcPr anchor="ctr"/>
                </a:tc>
                <a:tc>
                  <a:txBody>
                    <a:bodyPr/>
                    <a:lstStyle/>
                    <a:p>
                      <a:pPr algn="ctr"/>
                      <a:r>
                        <a:rPr lang="en-US" sz="1200" dirty="0"/>
                        <a:t>367.3±79.9</a:t>
                      </a:r>
                    </a:p>
                  </a:txBody>
                  <a:tcPr anchor="ctr"/>
                </a:tc>
                <a:tc>
                  <a:txBody>
                    <a:bodyPr/>
                    <a:lstStyle/>
                    <a:p>
                      <a:pPr marL="0" marR="0" lvl="0" indent="0" algn="ctr" defTabSz="3291840" rtl="0" eaLnBrk="1" fontAlgn="auto" latinLnBrk="0" hangingPunct="1">
                        <a:lnSpc>
                          <a:spcPct val="100000"/>
                        </a:lnSpc>
                        <a:spcBef>
                          <a:spcPts val="0"/>
                        </a:spcBef>
                        <a:spcAft>
                          <a:spcPts val="0"/>
                        </a:spcAft>
                        <a:buClrTx/>
                        <a:buSzTx/>
                        <a:buFontTx/>
                        <a:buNone/>
                        <a:tabLst/>
                        <a:defRPr/>
                      </a:pPr>
                      <a:r>
                        <a:rPr lang="en-US" sz="1200" dirty="0"/>
                        <a:t>352.5±37.0</a:t>
                      </a:r>
                    </a:p>
                  </a:txBody>
                  <a:tcPr anchor="ctr"/>
                </a:tc>
                <a:tc>
                  <a:txBody>
                    <a:bodyPr/>
                    <a:lstStyle/>
                    <a:p>
                      <a:pPr algn="ctr"/>
                      <a:r>
                        <a:rPr lang="en-US" sz="1200" dirty="0"/>
                        <a:t>0.0251</a:t>
                      </a:r>
                    </a:p>
                  </a:txBody>
                  <a:tcPr anchor="ctr"/>
                </a:tc>
                <a:extLst>
                  <a:ext uri="{0D108BD9-81ED-4DB2-BD59-A6C34878D82A}">
                    <a16:rowId xmlns:a16="http://schemas.microsoft.com/office/drawing/2014/main" val="3476242031"/>
                  </a:ext>
                </a:extLst>
              </a:tr>
              <a:tr h="464894">
                <a:tc>
                  <a:txBody>
                    <a:bodyPr/>
                    <a:lstStyle/>
                    <a:p>
                      <a:pPr algn="ctr"/>
                      <a:r>
                        <a:rPr lang="en-US" sz="1200" b="1" dirty="0"/>
                        <a:t>Visual Acuity (logMAR)</a:t>
                      </a:r>
                    </a:p>
                  </a:txBody>
                  <a:tcPr anchor="ctr"/>
                </a:tc>
                <a:tc>
                  <a:txBody>
                    <a:bodyPr/>
                    <a:lstStyle/>
                    <a:p>
                      <a:pPr algn="ctr"/>
                      <a:r>
                        <a:rPr lang="en-US" sz="1200" dirty="0"/>
                        <a:t>0.38±0.26</a:t>
                      </a:r>
                    </a:p>
                  </a:txBody>
                  <a:tcPr anchor="ctr"/>
                </a:tc>
                <a:tc>
                  <a:txBody>
                    <a:bodyPr/>
                    <a:lstStyle/>
                    <a:p>
                      <a:pPr algn="ctr"/>
                      <a:r>
                        <a:rPr lang="en-US" sz="1200" dirty="0"/>
                        <a:t>0.55±0.35</a:t>
                      </a:r>
                    </a:p>
                  </a:txBody>
                  <a:tcPr anchor="ctr"/>
                </a:tc>
                <a:tc>
                  <a:txBody>
                    <a:bodyPr/>
                    <a:lstStyle/>
                    <a:p>
                      <a:pPr marL="0" marR="0" lvl="0" indent="0" algn="ctr" defTabSz="3291840" rtl="0" eaLnBrk="1" fontAlgn="auto" latinLnBrk="0" hangingPunct="1">
                        <a:lnSpc>
                          <a:spcPct val="100000"/>
                        </a:lnSpc>
                        <a:spcBef>
                          <a:spcPts val="0"/>
                        </a:spcBef>
                        <a:spcAft>
                          <a:spcPts val="0"/>
                        </a:spcAft>
                        <a:buClrTx/>
                        <a:buSzTx/>
                        <a:buFontTx/>
                        <a:buNone/>
                        <a:tabLst/>
                        <a:defRPr/>
                      </a:pPr>
                      <a:r>
                        <a:rPr lang="en-US" sz="1200" dirty="0"/>
                        <a:t>0.58±0.52</a:t>
                      </a:r>
                    </a:p>
                  </a:txBody>
                  <a:tcPr anchor="ctr"/>
                </a:tc>
                <a:tc>
                  <a:txBody>
                    <a:bodyPr/>
                    <a:lstStyle/>
                    <a:p>
                      <a:pPr algn="ctr"/>
                      <a:r>
                        <a:rPr lang="en-US" sz="1200" dirty="0"/>
                        <a:t>0.1752</a:t>
                      </a:r>
                    </a:p>
                  </a:txBody>
                  <a:tcPr anchor="ctr"/>
                </a:tc>
                <a:extLst>
                  <a:ext uri="{0D108BD9-81ED-4DB2-BD59-A6C34878D82A}">
                    <a16:rowId xmlns:a16="http://schemas.microsoft.com/office/drawing/2014/main" val="2773594578"/>
                  </a:ext>
                </a:extLst>
              </a:tr>
            </a:tbl>
          </a:graphicData>
        </a:graphic>
      </p:graphicFrame>
    </p:spTree>
    <p:extLst>
      <p:ext uri="{BB962C8B-B14F-4D97-AF65-F5344CB8AC3E}">
        <p14:creationId xmlns:p14="http://schemas.microsoft.com/office/powerpoint/2010/main" val="1747787871"/>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39BB95F-9EA9-31F0-96EF-CBDECBC931B8}"/>
              </a:ext>
            </a:extLst>
          </p:cNvPr>
          <p:cNvSpPr txBox="1"/>
          <p:nvPr/>
        </p:nvSpPr>
        <p:spPr>
          <a:xfrm>
            <a:off x="-23446" y="6569"/>
            <a:ext cx="4589584" cy="398570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wrap="square">
            <a:spAutoFit/>
          </a:bodyPr>
          <a:lstStyle/>
          <a:p>
            <a:pPr algn="ctr">
              <a:defRPr/>
            </a:pPr>
            <a:r>
              <a:rPr lang="en-US" sz="1100" b="1" dirty="0">
                <a:solidFill>
                  <a:srgbClr val="990000"/>
                </a:solidFill>
                <a:latin typeface="Arial" panose="020B0604020202020204" pitchFamily="34" charset="0"/>
                <a:cs typeface="Arial" panose="020B0604020202020204" pitchFamily="34" charset="0"/>
              </a:rPr>
              <a:t>Summary</a:t>
            </a:r>
          </a:p>
          <a:p>
            <a:pPr algn="ctr">
              <a:defRPr/>
            </a:pPr>
            <a:endParaRPr lang="en-US" sz="1100" b="1" dirty="0">
              <a:solidFill>
                <a:srgbClr val="99000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defRPr/>
            </a:pPr>
            <a:r>
              <a:rPr lang="en-US" sz="1100" dirty="0">
                <a:cs typeface="Arial" panose="020B0604020202020204" pitchFamily="34" charset="0"/>
              </a:rPr>
              <a:t>Our study suggests that most individuals with DME are morning type, followed by intermediate then evening types</a:t>
            </a:r>
          </a:p>
          <a:p>
            <a:pPr marL="457200" indent="-457200">
              <a:buFont typeface="Arial" panose="020B0604020202020204" pitchFamily="34" charset="0"/>
              <a:buChar char="•"/>
              <a:defRPr/>
            </a:pPr>
            <a:r>
              <a:rPr lang="en-US" sz="1100" dirty="0">
                <a:cs typeface="Arial" panose="020B0604020202020204" pitchFamily="34" charset="0"/>
              </a:rPr>
              <a:t>The correlations between MEQ and other parameters observed were not statistically significant, but initial trends are described below:</a:t>
            </a:r>
          </a:p>
          <a:p>
            <a:pPr marL="1270000" lvl="1" indent="-349250">
              <a:buFont typeface="Arial" panose="020B0604020202020204" pitchFamily="34" charset="0"/>
              <a:buChar char="•"/>
              <a:defRPr/>
            </a:pPr>
            <a:r>
              <a:rPr lang="en-US" sz="1100" dirty="0">
                <a:cs typeface="Arial" panose="020B0604020202020204" pitchFamily="34" charset="0"/>
              </a:rPr>
              <a:t>There was a weak, positive correlation between HbA1c and MEQ scores</a:t>
            </a:r>
          </a:p>
          <a:p>
            <a:pPr marL="1270000" lvl="1" indent="-349250">
              <a:buFont typeface="Arial" panose="020B0604020202020204" pitchFamily="34" charset="0"/>
              <a:buChar char="•"/>
              <a:defRPr/>
            </a:pPr>
            <a:r>
              <a:rPr lang="en-US" sz="1100" dirty="0">
                <a:cs typeface="Arial" panose="020B0604020202020204" pitchFamily="34" charset="0"/>
              </a:rPr>
              <a:t>There was a weak, positive correlation between central subfield thickness (CFT) and MEQ score</a:t>
            </a:r>
          </a:p>
          <a:p>
            <a:pPr marL="1270000" lvl="1" indent="-349250">
              <a:buFont typeface="Arial" panose="020B0604020202020204" pitchFamily="34" charset="0"/>
              <a:buChar char="•"/>
              <a:defRPr/>
            </a:pPr>
            <a:r>
              <a:rPr lang="en-US" sz="1100" dirty="0">
                <a:cs typeface="Arial" panose="020B0604020202020204" pitchFamily="34" charset="0"/>
              </a:rPr>
              <a:t>There was a weak, negative correlation between MEQ score and visual acuity</a:t>
            </a:r>
          </a:p>
          <a:p>
            <a:pPr marL="1270000" lvl="1" indent="-349250">
              <a:buFont typeface="Arial" panose="020B0604020202020204" pitchFamily="34" charset="0"/>
              <a:buChar char="•"/>
              <a:defRPr/>
            </a:pPr>
            <a:r>
              <a:rPr lang="en-US" sz="1100" dirty="0">
                <a:cs typeface="Arial" panose="020B0604020202020204" pitchFamily="34" charset="0"/>
              </a:rPr>
              <a:t>There was a weak, positive correlation between age and MEQ score</a:t>
            </a:r>
          </a:p>
          <a:p>
            <a:pPr marL="342900" indent="-342900">
              <a:buFont typeface="Arial" panose="020B0604020202020204" pitchFamily="34" charset="0"/>
              <a:buChar char="•"/>
              <a:defRPr/>
            </a:pPr>
            <a:r>
              <a:rPr lang="en-US" sz="1100" dirty="0">
                <a:cs typeface="Arial" panose="020B0604020202020204" pitchFamily="34" charset="0"/>
              </a:rPr>
              <a:t>The comparisons between patient demographics are described below:</a:t>
            </a:r>
          </a:p>
          <a:p>
            <a:pPr lvl="1" indent="-395828">
              <a:buFont typeface="Arial" panose="020B0604020202020204" pitchFamily="34" charset="0"/>
              <a:buChar char="•"/>
              <a:defRPr/>
            </a:pPr>
            <a:r>
              <a:rPr lang="en-US" sz="1100" dirty="0">
                <a:cs typeface="Arial" panose="020B0604020202020204" pitchFamily="34" charset="0"/>
              </a:rPr>
              <a:t>The average age was insignificantly higher in morning-type individuals compared to evening types</a:t>
            </a:r>
          </a:p>
          <a:p>
            <a:pPr lvl="1" indent="-395828">
              <a:buFont typeface="Arial" panose="020B0604020202020204" pitchFamily="34" charset="0"/>
              <a:buChar char="•"/>
              <a:defRPr/>
            </a:pPr>
            <a:r>
              <a:rPr lang="en-US" sz="1100" dirty="0">
                <a:cs typeface="Arial" panose="020B0604020202020204" pitchFamily="34" charset="0"/>
              </a:rPr>
              <a:t>HbA1c was insignificantly higher in morning types compared to evening types</a:t>
            </a:r>
          </a:p>
          <a:p>
            <a:pPr lvl="1" indent="-395828">
              <a:buFont typeface="Arial" panose="020B0604020202020204" pitchFamily="34" charset="0"/>
              <a:buChar char="•"/>
              <a:defRPr/>
            </a:pPr>
            <a:r>
              <a:rPr lang="en-US" sz="1100" dirty="0">
                <a:cs typeface="Arial" panose="020B0604020202020204" pitchFamily="34" charset="0"/>
              </a:rPr>
              <a:t>Visual acuity was insignificantly better in morning type individuals compared to evening types</a:t>
            </a:r>
          </a:p>
          <a:p>
            <a:pPr lvl="1" indent="-395828">
              <a:buFont typeface="Arial" panose="020B0604020202020204" pitchFamily="34" charset="0"/>
              <a:buChar char="•"/>
              <a:defRPr/>
            </a:pPr>
            <a:r>
              <a:rPr lang="en-US" sz="1100" dirty="0">
                <a:cs typeface="Arial" panose="020B0604020202020204" pitchFamily="34" charset="0"/>
              </a:rPr>
              <a:t>Individuals classified under morning type had significantly higher retinal thickness (CFT) than those from the evening types</a:t>
            </a:r>
          </a:p>
        </p:txBody>
      </p:sp>
      <p:sp>
        <p:nvSpPr>
          <p:cNvPr id="9" name="TextBox 8">
            <a:extLst>
              <a:ext uri="{FF2B5EF4-FFF2-40B4-BE49-F238E27FC236}">
                <a16:creationId xmlns:a16="http://schemas.microsoft.com/office/drawing/2014/main" id="{FED8DD7F-FC3A-106E-6E6F-BADE71C6A5BE}"/>
              </a:ext>
            </a:extLst>
          </p:cNvPr>
          <p:cNvSpPr txBox="1"/>
          <p:nvPr/>
        </p:nvSpPr>
        <p:spPr>
          <a:xfrm>
            <a:off x="-23446" y="3992275"/>
            <a:ext cx="4589584" cy="170816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wrap="square">
            <a:spAutoFit/>
          </a:bodyPr>
          <a:lstStyle/>
          <a:p>
            <a:pPr algn="ctr">
              <a:defRPr/>
            </a:pPr>
            <a:r>
              <a:rPr lang="en-US" sz="1100" b="1" dirty="0">
                <a:solidFill>
                  <a:srgbClr val="990000"/>
                </a:solidFill>
                <a:latin typeface="Arial" panose="020B0604020202020204" pitchFamily="34" charset="0"/>
                <a:cs typeface="Arial" panose="020B0604020202020204" pitchFamily="34" charset="0"/>
              </a:rPr>
              <a:t>Conclusions</a:t>
            </a:r>
          </a:p>
          <a:p>
            <a:pPr algn="ctr">
              <a:defRPr/>
            </a:pPr>
            <a:endParaRPr lang="en-US" sz="1400" b="1" dirty="0">
              <a:solidFill>
                <a:srgbClr val="990000"/>
              </a:solidFill>
              <a:latin typeface="Arial" panose="020B0604020202020204" pitchFamily="34" charset="0"/>
              <a:cs typeface="Arial" panose="020B0604020202020204" pitchFamily="34" charset="0"/>
            </a:endParaRPr>
          </a:p>
          <a:p>
            <a:r>
              <a:rPr lang="en-US" sz="1100" dirty="0"/>
              <a:t>Our study suggests DME individuals are mostly morning type instead of evening type. There was a significant increase in CFT among morning types when compared to evening types, but all other comparisons were insignificant. As we recruit more individuals in the future, we hope to establish a more significant relationships that could help get a better understanding of how circadian rhythms and DME are interconnected and could lead to new treatments.</a:t>
            </a:r>
          </a:p>
        </p:txBody>
      </p:sp>
      <p:sp>
        <p:nvSpPr>
          <p:cNvPr id="10" name="Text Box 158">
            <a:extLst>
              <a:ext uri="{FF2B5EF4-FFF2-40B4-BE49-F238E27FC236}">
                <a16:creationId xmlns:a16="http://schemas.microsoft.com/office/drawing/2014/main" id="{13CC4C23-8C7F-EEAF-D551-55ACA5E1B135}"/>
              </a:ext>
            </a:extLst>
          </p:cNvPr>
          <p:cNvSpPr txBox="1">
            <a:spLocks noChangeArrowheads="1"/>
          </p:cNvSpPr>
          <p:nvPr/>
        </p:nvSpPr>
        <p:spPr bwMode="auto">
          <a:xfrm>
            <a:off x="18767458" y="2500684"/>
            <a:ext cx="10685115" cy="2631490"/>
          </a:xfrm>
          <a:prstGeom prst="rect">
            <a:avLst/>
          </a:prstGeom>
          <a:solidFill>
            <a:schemeClr val="bg1"/>
          </a:solidFill>
          <a:ln>
            <a:solidFill>
              <a:srgbClr val="990000"/>
            </a:solid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274320" tIns="274320" rIns="274320" bIns="274320">
            <a:spAutoFit/>
          </a:bodyPr>
          <a:lstStyle/>
          <a:p>
            <a:pPr algn="ctr">
              <a:defRPr/>
            </a:pPr>
            <a:r>
              <a:rPr lang="en-US" sz="1400" b="1" dirty="0">
                <a:solidFill>
                  <a:srgbClr val="990000"/>
                </a:solidFill>
                <a:latin typeface="Arial" panose="020B0604020202020204" pitchFamily="34" charset="0"/>
                <a:cs typeface="Arial" panose="020B0604020202020204" pitchFamily="34" charset="0"/>
              </a:rPr>
              <a:t>References</a:t>
            </a:r>
          </a:p>
          <a:p>
            <a:pPr marL="514350" lvl="0" indent="-514350" defTabSz="914400" eaLnBrk="0" fontAlgn="base" hangingPunct="0">
              <a:spcBef>
                <a:spcPct val="0"/>
              </a:spcBef>
              <a:spcAft>
                <a:spcPct val="0"/>
              </a:spcAft>
              <a:buFont typeface="+mj-lt"/>
              <a:buAutoNum type="arabicPeriod"/>
            </a:pPr>
            <a:r>
              <a:rPr lang="en-US" altLang="en-US" sz="1100" dirty="0">
                <a:ea typeface="Calibri" panose="020F0502020204030204" pitchFamily="34" charset="0"/>
              </a:rPr>
              <a:t>Wang W, Lo ACY. Diabetic Retinopathy: Pathophysiology and Treatments. Int J Mol Sci. 2018;19(6).</a:t>
            </a:r>
            <a:endParaRPr lang="en-US" altLang="en-US" sz="1100" dirty="0"/>
          </a:p>
          <a:p>
            <a:pPr marL="514350" lvl="0" indent="-514350" defTabSz="914400" eaLnBrk="0" fontAlgn="base" hangingPunct="0">
              <a:spcBef>
                <a:spcPct val="0"/>
              </a:spcBef>
              <a:spcAft>
                <a:spcPct val="0"/>
              </a:spcAft>
              <a:buFont typeface="+mj-lt"/>
              <a:buAutoNum type="arabicPeriod"/>
            </a:pPr>
            <a:r>
              <a:rPr lang="en-US" altLang="en-US" sz="1100" dirty="0">
                <a:ea typeface="Calibri" panose="020F0502020204030204" pitchFamily="34" charset="0"/>
              </a:rPr>
              <a:t>Bhatwadekar AD, </a:t>
            </a:r>
            <a:r>
              <a:rPr lang="en-US" altLang="en-US" sz="1100" dirty="0" err="1">
                <a:ea typeface="Calibri" panose="020F0502020204030204" pitchFamily="34" charset="0"/>
              </a:rPr>
              <a:t>Rameswara</a:t>
            </a:r>
            <a:r>
              <a:rPr lang="en-US" altLang="en-US" sz="1100" dirty="0">
                <a:ea typeface="Calibri" panose="020F0502020204030204" pitchFamily="34" charset="0"/>
              </a:rPr>
              <a:t> V. Circadian rhythms in diabetic </a:t>
            </a:r>
            <a:r>
              <a:rPr lang="en-US" altLang="en-US" sz="1100" dirty="0"/>
              <a:t>retinopathy</a:t>
            </a:r>
            <a:r>
              <a:rPr lang="en-US" altLang="en-US" sz="1100" dirty="0">
                <a:ea typeface="Calibri" panose="020F0502020204030204" pitchFamily="34" charset="0"/>
              </a:rPr>
              <a:t>: an overview of pathogenesis and investigational drugs. Expert </a:t>
            </a:r>
            <a:r>
              <a:rPr lang="en-US" altLang="en-US" sz="1100" dirty="0" err="1">
                <a:ea typeface="Calibri" panose="020F0502020204030204" pitchFamily="34" charset="0"/>
              </a:rPr>
              <a:t>Opin</a:t>
            </a:r>
            <a:r>
              <a:rPr lang="en-US" altLang="en-US" sz="1100" dirty="0">
                <a:ea typeface="Calibri" panose="020F0502020204030204" pitchFamily="34" charset="0"/>
              </a:rPr>
              <a:t> </a:t>
            </a:r>
            <a:r>
              <a:rPr lang="en-US" altLang="en-US" sz="1100" dirty="0" err="1">
                <a:ea typeface="Calibri" panose="020F0502020204030204" pitchFamily="34" charset="0"/>
              </a:rPr>
              <a:t>Investig</a:t>
            </a:r>
            <a:r>
              <a:rPr lang="en-US" altLang="en-US" sz="1100" dirty="0">
                <a:ea typeface="Calibri" panose="020F0502020204030204" pitchFamily="34" charset="0"/>
              </a:rPr>
              <a:t> Drugs. 2020;29(12):1431-42.</a:t>
            </a:r>
          </a:p>
          <a:p>
            <a:pPr marL="514350" lvl="0" indent="-514350" defTabSz="914400" eaLnBrk="0" fontAlgn="base" hangingPunct="0">
              <a:spcBef>
                <a:spcPct val="0"/>
              </a:spcBef>
              <a:spcAft>
                <a:spcPct val="0"/>
              </a:spcAft>
              <a:buFont typeface="+mj-lt"/>
              <a:buAutoNum type="arabicPeriod"/>
            </a:pPr>
            <a:r>
              <a:rPr lang="en-US" sz="1100" dirty="0" err="1"/>
              <a:t>Duphare</a:t>
            </a:r>
            <a:r>
              <a:rPr lang="en-US" sz="1100" dirty="0"/>
              <a:t> C, Desai K, Gupta P, Patel BC. Diabetic Macular Edema.  </a:t>
            </a:r>
            <a:r>
              <a:rPr lang="en-US" sz="1100" dirty="0" err="1"/>
              <a:t>StatPearls</a:t>
            </a:r>
            <a:r>
              <a:rPr lang="en-US" sz="1100" dirty="0"/>
              <a:t>. Treasure Island (FL)2022. </a:t>
            </a:r>
          </a:p>
          <a:p>
            <a:pPr marL="514350" lvl="0" indent="-514350" defTabSz="914400" eaLnBrk="0" fontAlgn="base" hangingPunct="0">
              <a:spcBef>
                <a:spcPct val="0"/>
              </a:spcBef>
              <a:spcAft>
                <a:spcPct val="0"/>
              </a:spcAft>
              <a:buFont typeface="+mj-lt"/>
              <a:buAutoNum type="arabicPeriod"/>
            </a:pPr>
            <a:r>
              <a:rPr lang="en-US" sz="1100" dirty="0"/>
              <a:t>Sun JK, </a:t>
            </a:r>
            <a:r>
              <a:rPr lang="en-US" sz="1100" dirty="0" err="1"/>
              <a:t>Josic</a:t>
            </a:r>
            <a:r>
              <a:rPr lang="en-US" sz="1100" dirty="0"/>
              <a:t> K, Melia M, Glassman AR, Bailey C, </a:t>
            </a:r>
            <a:r>
              <a:rPr lang="en-US" sz="1100" dirty="0" err="1"/>
              <a:t>Chalam</a:t>
            </a:r>
            <a:r>
              <a:rPr lang="en-US" sz="1100" dirty="0"/>
              <a:t> KV, et al. Conversion of Central Subfield Thickness Measurements of Diabetic Macular Edema Across Cirrus and </a:t>
            </a:r>
            <a:r>
              <a:rPr lang="en-US" sz="1100" dirty="0" err="1"/>
              <a:t>Spectraalis</a:t>
            </a:r>
            <a:r>
              <a:rPr lang="en-US" sz="1100" dirty="0"/>
              <a:t> Optical Coherence Tomography Instruments. Translational Vision Science &amp; Technology. 2021;10(14):34-.</a:t>
            </a:r>
          </a:p>
          <a:p>
            <a:pPr marL="514350" lvl="0" indent="-514350" defTabSz="914400" eaLnBrk="0" fontAlgn="base" hangingPunct="0">
              <a:spcBef>
                <a:spcPct val="0"/>
              </a:spcBef>
              <a:spcAft>
                <a:spcPct val="0"/>
              </a:spcAft>
              <a:buFont typeface="+mj-lt"/>
              <a:buAutoNum type="arabicPeriod"/>
            </a:pPr>
            <a:r>
              <a:rPr lang="en-US" sz="1100" dirty="0"/>
              <a:t>PA Harris, R Taylor, R </a:t>
            </a:r>
            <a:r>
              <a:rPr lang="en-US" sz="1100" dirty="0" err="1"/>
              <a:t>Thielke</a:t>
            </a:r>
            <a:r>
              <a:rPr lang="en-US" sz="1100" dirty="0"/>
              <a:t>, J Payne, N Gonzalez, JG. Conde, Research electronic data capture (REDCap) – A metadata-driven methodology and workflow process for providing translational research informatics support, </a:t>
            </a:r>
            <a:r>
              <a:rPr lang="en-US" sz="1100" i="1" dirty="0"/>
              <a:t>J Biomed Inform. 2009 Apr;42(2):377-81.</a:t>
            </a:r>
          </a:p>
          <a:p>
            <a:pPr marL="514350" lvl="0" indent="-514350" defTabSz="914400" eaLnBrk="0" fontAlgn="base" hangingPunct="0">
              <a:spcBef>
                <a:spcPct val="0"/>
              </a:spcBef>
              <a:spcAft>
                <a:spcPct val="0"/>
              </a:spcAft>
              <a:buFont typeface="+mj-lt"/>
              <a:buAutoNum type="arabicPeriod"/>
            </a:pPr>
            <a:r>
              <a:rPr lang="en-US" sz="1100" dirty="0"/>
              <a:t>PA Harris, R Taylor, BL Minor, V Elliott, M Fernandez, L O’Neal, L McLeod, G </a:t>
            </a:r>
            <a:r>
              <a:rPr lang="en-US" sz="1100" dirty="0" err="1"/>
              <a:t>Delacqua</a:t>
            </a:r>
            <a:r>
              <a:rPr lang="en-US" sz="1100" dirty="0"/>
              <a:t>, F </a:t>
            </a:r>
            <a:r>
              <a:rPr lang="en-US" sz="1100" dirty="0" err="1"/>
              <a:t>Delacqua</a:t>
            </a:r>
            <a:r>
              <a:rPr lang="en-US" sz="1100" dirty="0"/>
              <a:t>, J Kirby, SN </a:t>
            </a:r>
            <a:r>
              <a:rPr lang="en-US" sz="1100" dirty="0" err="1"/>
              <a:t>Duda</a:t>
            </a:r>
            <a:r>
              <a:rPr lang="en-US" sz="1100" dirty="0"/>
              <a:t>, REDCap Consortium, The REDCap consortium: Building an international community of software partners, </a:t>
            </a:r>
            <a:r>
              <a:rPr lang="en-US" sz="1100" i="1" dirty="0"/>
              <a:t>J Biomed Inform. 2019 May 9 [</a:t>
            </a:r>
            <a:r>
              <a:rPr lang="en-US" sz="1100" i="1" dirty="0" err="1"/>
              <a:t>doi</a:t>
            </a:r>
            <a:r>
              <a:rPr lang="en-US" sz="1100" i="1" dirty="0"/>
              <a:t>: 10.1016/j.jbi.2019.103208]</a:t>
            </a:r>
            <a:endParaRPr lang="en-US" altLang="en-US" sz="1100" dirty="0"/>
          </a:p>
          <a:p>
            <a:pPr marL="514350" lvl="0" indent="-514350" defTabSz="914400" eaLnBrk="0" fontAlgn="base" hangingPunct="0">
              <a:spcBef>
                <a:spcPct val="0"/>
              </a:spcBef>
              <a:spcAft>
                <a:spcPct val="0"/>
              </a:spcAft>
              <a:buFont typeface="+mj-lt"/>
              <a:buAutoNum type="arabicPeriod"/>
            </a:pPr>
            <a:r>
              <a:rPr lang="en-US" sz="1100" dirty="0"/>
              <a:t>Fernández-</a:t>
            </a:r>
            <a:r>
              <a:rPr lang="en-US" sz="1100" dirty="0" err="1"/>
              <a:t>Buenaga</a:t>
            </a:r>
            <a:r>
              <a:rPr lang="en-US" sz="1100" dirty="0"/>
              <a:t> R, </a:t>
            </a:r>
            <a:r>
              <a:rPr lang="en-US" sz="1100" dirty="0" err="1"/>
              <a:t>Rebolleda</a:t>
            </a:r>
            <a:r>
              <a:rPr lang="en-US" sz="1100" dirty="0"/>
              <a:t> G, Muñoz-Negrete FJ, Contreras I, Casas-</a:t>
            </a:r>
            <a:r>
              <a:rPr lang="en-US" sz="1100" dirty="0" err="1"/>
              <a:t>Llera</a:t>
            </a:r>
            <a:r>
              <a:rPr lang="en-US" sz="1100" dirty="0"/>
              <a:t> P. Macular Thickness. Ophthalmology. 2009;116(8):1587-.e3.</a:t>
            </a:r>
            <a:endParaRPr lang="en-US" altLang="en-US" sz="1100" dirty="0"/>
          </a:p>
        </p:txBody>
      </p:sp>
      <p:sp>
        <p:nvSpPr>
          <p:cNvPr id="11" name="Text Box 158">
            <a:extLst>
              <a:ext uri="{FF2B5EF4-FFF2-40B4-BE49-F238E27FC236}">
                <a16:creationId xmlns:a16="http://schemas.microsoft.com/office/drawing/2014/main" id="{DA9E415F-EDCB-3807-9266-71159569793B}"/>
              </a:ext>
            </a:extLst>
          </p:cNvPr>
          <p:cNvSpPr txBox="1">
            <a:spLocks noChangeArrowheads="1"/>
          </p:cNvSpPr>
          <p:nvPr/>
        </p:nvSpPr>
        <p:spPr bwMode="auto">
          <a:xfrm>
            <a:off x="4577863" y="0"/>
            <a:ext cx="4566138" cy="5124480"/>
          </a:xfrm>
          <a:prstGeom prst="rect">
            <a:avLst/>
          </a:prstGeom>
          <a:solidFill>
            <a:schemeClr val="bg1"/>
          </a:solid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274320" tIns="274320" rIns="274320" bIns="274320">
            <a:spAutoFit/>
          </a:bodyPr>
          <a:lstStyle/>
          <a:p>
            <a:pPr algn="ctr">
              <a:defRPr/>
            </a:pPr>
            <a:r>
              <a:rPr lang="en-US" sz="1100" b="1" dirty="0">
                <a:solidFill>
                  <a:srgbClr val="990000"/>
                </a:solidFill>
                <a:latin typeface="Arial" panose="020B0604020202020204" pitchFamily="34" charset="0"/>
                <a:cs typeface="Arial" panose="020B0604020202020204" pitchFamily="34" charset="0"/>
              </a:rPr>
              <a:t>References</a:t>
            </a:r>
          </a:p>
          <a:p>
            <a:pPr algn="ctr">
              <a:defRPr/>
            </a:pPr>
            <a:endParaRPr lang="en-US" sz="1100" b="1" dirty="0">
              <a:solidFill>
                <a:srgbClr val="990000"/>
              </a:solidFill>
              <a:latin typeface="Arial" panose="020B0604020202020204" pitchFamily="34" charset="0"/>
              <a:cs typeface="Arial" panose="020B0604020202020204" pitchFamily="34" charset="0"/>
            </a:endParaRPr>
          </a:p>
          <a:p>
            <a:pPr marL="514350" lvl="0" indent="-514350" defTabSz="914400" eaLnBrk="0" fontAlgn="base" hangingPunct="0">
              <a:spcBef>
                <a:spcPct val="0"/>
              </a:spcBef>
              <a:spcAft>
                <a:spcPct val="0"/>
              </a:spcAft>
              <a:buFont typeface="+mj-lt"/>
              <a:buAutoNum type="arabicPeriod"/>
            </a:pPr>
            <a:r>
              <a:rPr lang="en-US" altLang="en-US" sz="1100" dirty="0">
                <a:ea typeface="Calibri" panose="020F0502020204030204" pitchFamily="34" charset="0"/>
              </a:rPr>
              <a:t>Wang W, Lo ACY. Diabetic Retinopathy: Pathophysiology and Treatments. Int J Mol Sci. 2018;19(6).</a:t>
            </a:r>
            <a:endParaRPr lang="en-US" altLang="en-US" sz="1100" dirty="0"/>
          </a:p>
          <a:p>
            <a:pPr marL="514350" lvl="0" indent="-514350" defTabSz="914400" eaLnBrk="0" fontAlgn="base" hangingPunct="0">
              <a:spcBef>
                <a:spcPct val="0"/>
              </a:spcBef>
              <a:spcAft>
                <a:spcPct val="0"/>
              </a:spcAft>
              <a:buFont typeface="+mj-lt"/>
              <a:buAutoNum type="arabicPeriod"/>
            </a:pPr>
            <a:r>
              <a:rPr lang="en-US" altLang="en-US" sz="1100" dirty="0">
                <a:ea typeface="Calibri" panose="020F0502020204030204" pitchFamily="34" charset="0"/>
              </a:rPr>
              <a:t>Bhatwadekar AD, </a:t>
            </a:r>
            <a:r>
              <a:rPr lang="en-US" altLang="en-US" sz="1100" dirty="0" err="1">
                <a:ea typeface="Calibri" panose="020F0502020204030204" pitchFamily="34" charset="0"/>
              </a:rPr>
              <a:t>Rameswara</a:t>
            </a:r>
            <a:r>
              <a:rPr lang="en-US" altLang="en-US" sz="1100" dirty="0">
                <a:ea typeface="Calibri" panose="020F0502020204030204" pitchFamily="34" charset="0"/>
              </a:rPr>
              <a:t> V. Circadian rhythms in diabetic </a:t>
            </a:r>
            <a:r>
              <a:rPr lang="en-US" altLang="en-US" sz="1100" dirty="0"/>
              <a:t>retinopathy</a:t>
            </a:r>
            <a:r>
              <a:rPr lang="en-US" altLang="en-US" sz="1100" dirty="0">
                <a:ea typeface="Calibri" panose="020F0502020204030204" pitchFamily="34" charset="0"/>
              </a:rPr>
              <a:t>: an overview of pathogenesis and investigational drugs. Expert </a:t>
            </a:r>
            <a:r>
              <a:rPr lang="en-US" altLang="en-US" sz="1100" dirty="0" err="1">
                <a:ea typeface="Calibri" panose="020F0502020204030204" pitchFamily="34" charset="0"/>
              </a:rPr>
              <a:t>Opin</a:t>
            </a:r>
            <a:r>
              <a:rPr lang="en-US" altLang="en-US" sz="1100" dirty="0">
                <a:ea typeface="Calibri" panose="020F0502020204030204" pitchFamily="34" charset="0"/>
              </a:rPr>
              <a:t> </a:t>
            </a:r>
            <a:r>
              <a:rPr lang="en-US" altLang="en-US" sz="1100" dirty="0" err="1">
                <a:ea typeface="Calibri" panose="020F0502020204030204" pitchFamily="34" charset="0"/>
              </a:rPr>
              <a:t>Investig</a:t>
            </a:r>
            <a:r>
              <a:rPr lang="en-US" altLang="en-US" sz="1100" dirty="0">
                <a:ea typeface="Calibri" panose="020F0502020204030204" pitchFamily="34" charset="0"/>
              </a:rPr>
              <a:t> Drugs. 2020;29(12):1431-42.</a:t>
            </a:r>
          </a:p>
          <a:p>
            <a:pPr marL="514350" lvl="0" indent="-514350" defTabSz="914400" eaLnBrk="0" fontAlgn="base" hangingPunct="0">
              <a:spcBef>
                <a:spcPct val="0"/>
              </a:spcBef>
              <a:spcAft>
                <a:spcPct val="0"/>
              </a:spcAft>
              <a:buFont typeface="+mj-lt"/>
              <a:buAutoNum type="arabicPeriod"/>
            </a:pPr>
            <a:r>
              <a:rPr lang="en-US" sz="1100" dirty="0" err="1"/>
              <a:t>Duphare</a:t>
            </a:r>
            <a:r>
              <a:rPr lang="en-US" sz="1100" dirty="0"/>
              <a:t> C, Desai K, Gupta P, Patel BC. Diabetic Macular Edema.  </a:t>
            </a:r>
            <a:r>
              <a:rPr lang="en-US" sz="1100" dirty="0" err="1"/>
              <a:t>StatPearls</a:t>
            </a:r>
            <a:r>
              <a:rPr lang="en-US" sz="1100" dirty="0"/>
              <a:t>. Treasure Island (FL)2022. </a:t>
            </a:r>
          </a:p>
          <a:p>
            <a:pPr marL="514350" lvl="0" indent="-514350" defTabSz="914400" eaLnBrk="0" fontAlgn="base" hangingPunct="0">
              <a:spcBef>
                <a:spcPct val="0"/>
              </a:spcBef>
              <a:spcAft>
                <a:spcPct val="0"/>
              </a:spcAft>
              <a:buFont typeface="+mj-lt"/>
              <a:buAutoNum type="arabicPeriod"/>
            </a:pPr>
            <a:r>
              <a:rPr lang="en-US" sz="1100" dirty="0"/>
              <a:t>Sun JK, </a:t>
            </a:r>
            <a:r>
              <a:rPr lang="en-US" sz="1100" dirty="0" err="1"/>
              <a:t>Josic</a:t>
            </a:r>
            <a:r>
              <a:rPr lang="en-US" sz="1100" dirty="0"/>
              <a:t> K, Melia M, Glassman AR, Bailey C, </a:t>
            </a:r>
            <a:r>
              <a:rPr lang="en-US" sz="1100" dirty="0" err="1"/>
              <a:t>Chalam</a:t>
            </a:r>
            <a:r>
              <a:rPr lang="en-US" sz="1100" dirty="0"/>
              <a:t> KV, et al. Conversion of Central Subfield Thickness Measurements of Diabetic Macular Edema Across Cirrus and Spectralis Optical Coherence Tomography Instruments. Translational Vision Science &amp; Technology. 2021;10(14):34-.</a:t>
            </a:r>
          </a:p>
          <a:p>
            <a:pPr marL="514350" lvl="0" indent="-514350" defTabSz="914400" eaLnBrk="0" fontAlgn="base" hangingPunct="0">
              <a:spcBef>
                <a:spcPct val="0"/>
              </a:spcBef>
              <a:spcAft>
                <a:spcPct val="0"/>
              </a:spcAft>
              <a:buFont typeface="+mj-lt"/>
              <a:buAutoNum type="arabicPeriod"/>
            </a:pPr>
            <a:r>
              <a:rPr lang="en-US" sz="1100" dirty="0"/>
              <a:t>PA Harris, R Taylor, R </a:t>
            </a:r>
            <a:r>
              <a:rPr lang="en-US" sz="1100" dirty="0" err="1"/>
              <a:t>Thielke</a:t>
            </a:r>
            <a:r>
              <a:rPr lang="en-US" sz="1100" dirty="0"/>
              <a:t>, J Payne, N Gonzalez, JG. Conde, Research electronic data capture (REDCap) – A metadata-driven methodology and workflow process for providing translational research informatics support, </a:t>
            </a:r>
            <a:r>
              <a:rPr lang="en-US" sz="1100" i="1" dirty="0"/>
              <a:t>J Biomed Inform. 2009 Apr;42(2):377-81.</a:t>
            </a:r>
          </a:p>
          <a:p>
            <a:pPr marL="514350" lvl="0" indent="-514350" defTabSz="914400" eaLnBrk="0" fontAlgn="base" hangingPunct="0">
              <a:spcBef>
                <a:spcPct val="0"/>
              </a:spcBef>
              <a:spcAft>
                <a:spcPct val="0"/>
              </a:spcAft>
              <a:buFont typeface="+mj-lt"/>
              <a:buAutoNum type="arabicPeriod"/>
            </a:pPr>
            <a:r>
              <a:rPr lang="en-US" sz="1100" dirty="0"/>
              <a:t>PA Harris, R Taylor, BL Minor, V Elliott, M Fernandez, L O’Neal, L McLeod, G </a:t>
            </a:r>
            <a:r>
              <a:rPr lang="en-US" sz="1100" dirty="0" err="1"/>
              <a:t>Delacqua</a:t>
            </a:r>
            <a:r>
              <a:rPr lang="en-US" sz="1100" dirty="0"/>
              <a:t>, F </a:t>
            </a:r>
            <a:r>
              <a:rPr lang="en-US" sz="1100" dirty="0" err="1"/>
              <a:t>Delacqua</a:t>
            </a:r>
            <a:r>
              <a:rPr lang="en-US" sz="1100" dirty="0"/>
              <a:t>, J Kirby, SN </a:t>
            </a:r>
            <a:r>
              <a:rPr lang="en-US" sz="1100" dirty="0" err="1"/>
              <a:t>Duda</a:t>
            </a:r>
            <a:r>
              <a:rPr lang="en-US" sz="1100" dirty="0"/>
              <a:t>, REDCap Consortium, The REDCap consortium: Building an international community of software partners, </a:t>
            </a:r>
            <a:r>
              <a:rPr lang="en-US" sz="1100" i="1" dirty="0"/>
              <a:t>J Biomed Inform. 2019 May 9 [</a:t>
            </a:r>
            <a:r>
              <a:rPr lang="en-US" sz="1100" i="1" dirty="0" err="1"/>
              <a:t>doi</a:t>
            </a:r>
            <a:r>
              <a:rPr lang="en-US" sz="1100" i="1" dirty="0"/>
              <a:t>: 10.1016/j.jbi.2019.103208]</a:t>
            </a:r>
            <a:endParaRPr lang="en-US" altLang="en-US" sz="1100" dirty="0"/>
          </a:p>
          <a:p>
            <a:pPr marL="514350" lvl="0" indent="-514350" defTabSz="914400" eaLnBrk="0" fontAlgn="base" hangingPunct="0">
              <a:spcBef>
                <a:spcPct val="0"/>
              </a:spcBef>
              <a:spcAft>
                <a:spcPct val="0"/>
              </a:spcAft>
              <a:buFont typeface="+mj-lt"/>
              <a:buAutoNum type="arabicPeriod"/>
            </a:pPr>
            <a:r>
              <a:rPr lang="en-US" sz="1100" dirty="0"/>
              <a:t>Fernández-</a:t>
            </a:r>
            <a:r>
              <a:rPr lang="en-US" sz="1100" dirty="0" err="1"/>
              <a:t>Buenaga</a:t>
            </a:r>
            <a:r>
              <a:rPr lang="en-US" sz="1100" dirty="0"/>
              <a:t> R, </a:t>
            </a:r>
            <a:r>
              <a:rPr lang="en-US" sz="1100" dirty="0" err="1"/>
              <a:t>Rebolleda</a:t>
            </a:r>
            <a:r>
              <a:rPr lang="en-US" sz="1100" dirty="0"/>
              <a:t> G, Muñoz-Negrete FJ, Contreras I, Casas-</a:t>
            </a:r>
            <a:r>
              <a:rPr lang="en-US" sz="1100" dirty="0" err="1"/>
              <a:t>Llera</a:t>
            </a:r>
            <a:r>
              <a:rPr lang="en-US" sz="1100" dirty="0"/>
              <a:t> P. Macular Thickness. Ophthalmology. 2009;116(8):1587-.e3.</a:t>
            </a:r>
            <a:endParaRPr lang="en-US" altLang="en-US" sz="1100" dirty="0"/>
          </a:p>
        </p:txBody>
      </p:sp>
    </p:spTree>
    <p:extLst>
      <p:ext uri="{BB962C8B-B14F-4D97-AF65-F5344CB8AC3E}">
        <p14:creationId xmlns:p14="http://schemas.microsoft.com/office/powerpoint/2010/main" val="1413898204"/>
      </p:ext>
    </p:extLst>
  </p:cSld>
  <p:clrMapOvr>
    <a:masterClrMapping/>
  </p:clrMapOvr>
  <p:transition spd="med"/>
</p:sld>
</file>

<file path=ppt/theme/theme1.xml><?xml version="1.0" encoding="utf-8"?>
<a:theme xmlns:a="http://schemas.openxmlformats.org/drawingml/2006/main" name="Glick Eye">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Glick Eye" id="{74E6AADC-1E8D-4E0B-BCD7-7A8B21CD761A}" vid="{6600637B-9324-4B9D-9F02-77DE51CA12CC}"/>
    </a:ext>
  </a:ext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CCA5AAFA2E5F044AEC5DF647633202A" ma:contentTypeVersion="16" ma:contentTypeDescription="Create a new document." ma:contentTypeScope="" ma:versionID="4eb72200196a3620b46de4102e724a0e">
  <xsd:schema xmlns:xsd="http://www.w3.org/2001/XMLSchema" xmlns:xs="http://www.w3.org/2001/XMLSchema" xmlns:p="http://schemas.microsoft.com/office/2006/metadata/properties" xmlns:ns2="a75fb2f9-b630-41b4-b9c4-5142e60c0c4d" xmlns:ns3="49c47a27-146c-4513-984a-b0883a531bd2" targetNamespace="http://schemas.microsoft.com/office/2006/metadata/properties" ma:root="true" ma:fieldsID="fb6c29a27c4ae83111640d1d174fbdff" ns2:_="" ns3:_="">
    <xsd:import namespace="a75fb2f9-b630-41b4-b9c4-5142e60c0c4d"/>
    <xsd:import namespace="49c47a27-146c-4513-984a-b0883a531bd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Notes" minOccurs="0"/>
                <xsd:element ref="ns2:MediaServiceObjectDetectorVersions" minOccurs="0"/>
                <xsd:element ref="ns2:MediaServiceDateTaken"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5fb2f9-b630-41b4-b9c4-5142e60c0c4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Notes" ma:index="12" nillable="true" ma:displayName="Notes" ma:format="Dropdown" ma:internalName="Notes">
      <xsd:simpleType>
        <xsd:restriction base="dms:Note">
          <xsd:maxLength value="255"/>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Location" ma:index="15" nillable="true" ma:displayName="Location" ma:indexed="true"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0eec0a79-46cb-4568-9b1b-2d720bd3207c"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9c47a27-146c-4513-984a-b0883a531bd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1ce98595-2044-43d5-b556-c92d72664843}" ma:internalName="TaxCatchAll" ma:showField="CatchAllData" ma:web="49c47a27-146c-4513-984a-b0883a531bd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3781E7-5BAB-48D9-84AB-F6B228AA8DDB}">
  <ds:schemaRefs>
    <ds:schemaRef ds:uri="http://schemas.microsoft.com/sharepoint/v3/contenttype/forms"/>
  </ds:schemaRefs>
</ds:datastoreItem>
</file>

<file path=customXml/itemProps2.xml><?xml version="1.0" encoding="utf-8"?>
<ds:datastoreItem xmlns:ds="http://schemas.openxmlformats.org/officeDocument/2006/customXml" ds:itemID="{AAC0BF44-3783-45CE-87ED-907A295590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5fb2f9-b630-41b4-b9c4-5142e60c0c4d"/>
    <ds:schemaRef ds:uri="49c47a27-146c-4513-984a-b0883a531b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174482</TotalTime>
  <Words>1238</Words>
  <Application>Microsoft Macintosh PowerPoint</Application>
  <PresentationFormat>On-screen Show (4:3)</PresentationFormat>
  <Paragraphs>99</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Helvetica</vt:lpstr>
      <vt:lpstr>Helvetica Neue</vt:lpstr>
      <vt:lpstr>Glick Eye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Aumer Shughoury</dc:creator>
  <cp:lastModifiedBy>Dave, Nikhil</cp:lastModifiedBy>
  <cp:revision>175</cp:revision>
  <dcterms:modified xsi:type="dcterms:W3CDTF">2024-08-16T20:38:03Z</dcterms:modified>
</cp:coreProperties>
</file>