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71993C7A-4DE5-48FC-8CCE-D51E2CEC0615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160" cy="3428280"/>
          </a:xfrm>
          <a:prstGeom prst="rect">
            <a:avLst/>
          </a:prstGeom>
          <a:ln w="0">
            <a:noFill/>
          </a:ln>
        </p:spPr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latin typeface="Barlow"/>
                <a:ea typeface="Calibri"/>
              </a:rPr>
              <a:t>Studies on the effect of antibiotics on kidney function and mortality during contemporary two-stage treatment for PJI with modern perioperative protocols and medical optimization are limited. 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sldNum" idx="4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7FD390B-214C-4DC8-9714-2D3B5920D8A2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4"/>
          <p:cNvSpPr/>
          <p:nvPr/>
        </p:nvSpPr>
        <p:spPr>
          <a:xfrm>
            <a:off x="0" y="604440"/>
            <a:ext cx="82080" cy="38664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3996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" name="TextBox 3"/>
          <p:cNvSpPr/>
          <p:nvPr/>
        </p:nvSpPr>
        <p:spPr>
          <a:xfrm>
            <a:off x="3556080" y="3540960"/>
            <a:ext cx="183960" cy="36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" name="Group 8"/>
          <p:cNvGrpSpPr/>
          <p:nvPr/>
        </p:nvGrpSpPr>
        <p:grpSpPr>
          <a:xfrm>
            <a:off x="-30960" y="4298400"/>
            <a:ext cx="9227880" cy="853200"/>
            <a:chOff x="-30960" y="4298400"/>
            <a:chExt cx="9227880" cy="853200"/>
          </a:xfrm>
        </p:grpSpPr>
        <p:sp>
          <p:nvSpPr>
            <p:cNvPr id="3" name="Rectangle 9"/>
            <p:cNvSpPr/>
            <p:nvPr/>
          </p:nvSpPr>
          <p:spPr>
            <a:xfrm>
              <a:off x="-30960" y="4650480"/>
              <a:ext cx="9227880" cy="501120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>
              <a:outerShdw blurRad="39960" dir="5400000" dist="2304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TextBox 10"/>
            <p:cNvSpPr/>
            <p:nvPr/>
          </p:nvSpPr>
          <p:spPr>
            <a:xfrm>
              <a:off x="2576160" y="4706640"/>
              <a:ext cx="6158880" cy="332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spAutoFit/>
            </a:bodyPr>
            <a:p>
              <a:pPr algn="r">
                <a:lnSpc>
                  <a:spcPct val="100000"/>
                </a:lnSpc>
                <a:buNone/>
              </a:pPr>
              <a:r>
                <a:rPr b="1" lang="en-US" sz="1600" spc="-1" strike="noStrike">
                  <a:solidFill>
                    <a:srgbClr val="ffffff"/>
                  </a:solidFill>
                  <a:latin typeface="Arial"/>
                  <a:ea typeface="DejaVu Sans"/>
                </a:rPr>
                <a:t>INDIANA UNIVERSITY SCHOOL OF MEDICINE</a:t>
              </a:r>
              <a:endParaRPr b="0" lang="en-US" sz="1600" spc="-1" strike="noStrike">
                <a:latin typeface="Arial"/>
              </a:endParaRPr>
            </a:p>
          </p:txBody>
        </p:sp>
        <p:grpSp>
          <p:nvGrpSpPr>
            <p:cNvPr id="5" name="Group 11"/>
            <p:cNvGrpSpPr/>
            <p:nvPr/>
          </p:nvGrpSpPr>
          <p:grpSpPr>
            <a:xfrm>
              <a:off x="423000" y="4298400"/>
              <a:ext cx="725040" cy="853200"/>
              <a:chOff x="423000" y="4298400"/>
              <a:chExt cx="725040" cy="853200"/>
            </a:xfrm>
          </p:grpSpPr>
          <p:sp>
            <p:nvSpPr>
              <p:cNvPr id="6" name="Rectangle 13"/>
              <p:cNvSpPr/>
              <p:nvPr/>
            </p:nvSpPr>
            <p:spPr>
              <a:xfrm>
                <a:off x="583920" y="4456800"/>
                <a:ext cx="406440" cy="694800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>
                <a:outerShdw blurRad="39960" dir="5400000" dist="2304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/>
            </p:style>
          </p:sp>
          <p:pic>
            <p:nvPicPr>
              <p:cNvPr id="7" name="Picture 14" descr=""/>
              <p:cNvPicPr/>
              <p:nvPr/>
            </p:nvPicPr>
            <p:blipFill>
              <a:blip r:embed="rId2"/>
              <a:stretch/>
            </p:blipFill>
            <p:spPr>
              <a:xfrm>
                <a:off x="423000" y="4298400"/>
                <a:ext cx="725040" cy="796320"/>
              </a:xfrm>
              <a:prstGeom prst="rect">
                <a:avLst/>
              </a:prstGeom>
              <a:ln w="0">
                <a:noFill/>
              </a:ln>
            </p:spPr>
          </p:pic>
        </p:grpSp>
      </p:grp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60360" y="510120"/>
            <a:ext cx="8003520" cy="698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800" spc="-1" strike="noStrike">
                <a:solidFill>
                  <a:srgbClr val="404041"/>
                </a:solidFill>
                <a:latin typeface="Barlow"/>
                <a:ea typeface="Calibri"/>
              </a:rPr>
              <a:t>Kidney Function and Mortality Following Two-Stage Revision Total Joint Arthroplasty for Periprosthetic Joint Infection: Background Information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834080" y="179280"/>
            <a:ext cx="3699720" cy="25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366480" y="1323000"/>
            <a:ext cx="8015040" cy="2809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85840" indent="-285840">
              <a:lnSpc>
                <a:spcPct val="100000"/>
              </a:lnSpc>
              <a:spcAft>
                <a:spcPts val="1800"/>
              </a:spcAft>
              <a:buClr>
                <a:srgbClr val="80808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990000"/>
                </a:solidFill>
                <a:latin typeface="Barlow"/>
                <a:ea typeface="Calibri"/>
              </a:rPr>
              <a:t>Periprosthetic joint infection (PJI) </a:t>
            </a:r>
            <a:r>
              <a:rPr b="0" lang="en-US" sz="1800" spc="-1" strike="noStrike">
                <a:solidFill>
                  <a:srgbClr val="404040"/>
                </a:solidFill>
                <a:latin typeface="Barlow"/>
                <a:ea typeface="Calibri"/>
              </a:rPr>
              <a:t>after primary total hip and knee arthroplasty (THA, TKA) is reported in up to 2% of patients and is a catastrophic and devastating complication.</a:t>
            </a:r>
            <a:endParaRPr b="0" lang="en-US" sz="18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spcAft>
                <a:spcPts val="1800"/>
              </a:spcAft>
              <a:buClr>
                <a:srgbClr val="80808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404040"/>
                </a:solidFill>
                <a:latin typeface="Barlow"/>
                <a:ea typeface="Calibri"/>
              </a:rPr>
              <a:t>Treatment:</a:t>
            </a:r>
            <a:r>
              <a:rPr b="0" lang="en-US" sz="1800" spc="-1" strike="noStrike">
                <a:solidFill>
                  <a:srgbClr val="404041"/>
                </a:solidFill>
                <a:latin typeface="Barlow"/>
                <a:ea typeface="Calibri"/>
              </a:rPr>
              <a:t> 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55" name="Picture 6" descr="A diagram of a knee joint&#10;&#10;Description automatically generated"/>
          <p:cNvPicPr/>
          <p:nvPr/>
        </p:nvPicPr>
        <p:blipFill>
          <a:blip r:embed="rId1"/>
          <a:stretch/>
        </p:blipFill>
        <p:spPr>
          <a:xfrm>
            <a:off x="1921320" y="2242080"/>
            <a:ext cx="5300640" cy="2390400"/>
          </a:xfrm>
          <a:prstGeom prst="rect">
            <a:avLst/>
          </a:prstGeom>
          <a:ln w="0">
            <a:noFill/>
          </a:ln>
        </p:spPr>
      </p:pic>
      <p:sp>
        <p:nvSpPr>
          <p:cNvPr id="56" name="5-Point Star 7"/>
          <p:cNvSpPr/>
          <p:nvPr/>
        </p:nvSpPr>
        <p:spPr>
          <a:xfrm>
            <a:off x="5649840" y="3910320"/>
            <a:ext cx="222480" cy="22248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000000"/>
            </a:solidFill>
            <a:round/>
          </a:ln>
          <a:effectLst>
            <a:outerShdw blurRad="3996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</p:spTree>
  </p:cSld>
  <mc:AlternateContent>
    <mc:Choice Requires="p14">
      <p:transition spd="slow" advTm="86000" p14:dur="2000"/>
    </mc:Choice>
    <mc:Fallback>
      <p:transition spd="slow" advTm="86000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60360" y="510120"/>
            <a:ext cx="8003520" cy="698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3000" spc="-1" strike="noStrike">
                <a:solidFill>
                  <a:srgbClr val="404040"/>
                </a:solidFill>
                <a:latin typeface="Barlow"/>
              </a:rPr>
              <a:t>Results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834080" y="179280"/>
            <a:ext cx="3699720" cy="25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en-US" sz="3200" spc="-1" strike="noStrike">
              <a:latin typeface="Arial"/>
            </a:endParaRPr>
          </a:p>
        </p:txBody>
      </p:sp>
      <p:pic>
        <p:nvPicPr>
          <p:cNvPr id="59" name="Content Placeholder 5" descr="A screenshot of a screenshot of a test results&#10;&#10;Description automatically generated"/>
          <p:cNvPicPr/>
          <p:nvPr/>
        </p:nvPicPr>
        <p:blipFill>
          <a:blip r:embed="rId1"/>
          <a:stretch/>
        </p:blipFill>
        <p:spPr>
          <a:xfrm>
            <a:off x="2043000" y="140040"/>
            <a:ext cx="2790000" cy="4492440"/>
          </a:xfrm>
          <a:prstGeom prst="rect">
            <a:avLst/>
          </a:prstGeom>
          <a:ln w="0">
            <a:noFill/>
          </a:ln>
        </p:spPr>
      </p:pic>
      <p:pic>
        <p:nvPicPr>
          <p:cNvPr id="60" name="Picture 7" descr="A graph showing the number of survivorship free from mortality&#10;&#10;Description automatically generated"/>
          <p:cNvPicPr/>
          <p:nvPr/>
        </p:nvPicPr>
        <p:blipFill>
          <a:blip r:embed="rId2"/>
          <a:stretch/>
        </p:blipFill>
        <p:spPr>
          <a:xfrm>
            <a:off x="4878360" y="471240"/>
            <a:ext cx="3611160" cy="2453760"/>
          </a:xfrm>
          <a:prstGeom prst="rect">
            <a:avLst/>
          </a:prstGeom>
          <a:ln w="0">
            <a:noFill/>
          </a:ln>
        </p:spPr>
      </p:pic>
      <p:sp>
        <p:nvSpPr>
          <p:cNvPr id="61" name="TextBox 8"/>
          <p:cNvSpPr/>
          <p:nvPr/>
        </p:nvSpPr>
        <p:spPr>
          <a:xfrm>
            <a:off x="4878360" y="2984040"/>
            <a:ext cx="4008240" cy="15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404040"/>
                </a:solidFill>
                <a:latin typeface="Barlow"/>
                <a:ea typeface="Aptos"/>
              </a:rPr>
              <a:t>No significant differences.</a:t>
            </a:r>
            <a:endParaRPr b="0" lang="en-US" sz="14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404040"/>
                </a:solidFill>
                <a:latin typeface="Barlow"/>
                <a:ea typeface="Aptos"/>
              </a:rPr>
              <a:t>Mortality was 0% within 90-days of resection, and 1.4% (N=2/138) within 1-year of resection (both unrelated to kidney function; cardiac events).</a:t>
            </a:r>
            <a:endParaRPr b="0" lang="en-US" sz="1400" spc="-1" strike="noStrike"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404040"/>
                </a:solidFill>
                <a:latin typeface="Barlow"/>
                <a:ea typeface="Aptos"/>
              </a:rPr>
              <a:t>Survivorship 98% at 2-years and 86% at 5-years post-resection.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advTm="70000" p14:dur="2000"/>
    </mc:Choice>
    <mc:Fallback>
      <p:transition spd="slow" advTm="70000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60360" y="510120"/>
            <a:ext cx="8003520" cy="698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3000" spc="-1" strike="noStrike">
                <a:solidFill>
                  <a:srgbClr val="404040"/>
                </a:solidFill>
                <a:latin typeface="Barlow"/>
              </a:rPr>
              <a:t>Conclusions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834080" y="179280"/>
            <a:ext cx="3699720" cy="25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366480" y="1323000"/>
            <a:ext cx="8015040" cy="2809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285840" indent="-285840">
              <a:lnSpc>
                <a:spcPct val="100000"/>
              </a:lnSpc>
              <a:spcAft>
                <a:spcPts val="1800"/>
              </a:spcAft>
              <a:buClr>
                <a:srgbClr val="80808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404040"/>
                </a:solidFill>
                <a:latin typeface="Barlow"/>
                <a:ea typeface="Aptos"/>
              </a:rPr>
              <a:t>Kidney function via Cr levels, eGFR, and BUN was not adversely impacted by the antibiotics associated with the two-stage revision procedure for PJI. In addition, survivorship following two-stage treatment for PJI was high (98%) out to 2 years after resection. 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800"/>
              </a:spcAft>
              <a:buNone/>
              <a:tabLst>
                <a:tab algn="l" pos="0"/>
              </a:tabLst>
            </a:pPr>
            <a:r>
              <a:rPr b="1" lang="en-US" sz="2400" spc="-1" strike="noStrike" u="sng">
                <a:solidFill>
                  <a:srgbClr val="990000"/>
                </a:solidFill>
                <a:uFillTx/>
                <a:latin typeface="Barlow"/>
                <a:ea typeface="Aptos"/>
              </a:rPr>
              <a:t>Thus, with proper medical management, the two-stage revision for PJI remains the preeminent treatment for PJI following TJA.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advTm="24000" p14:dur="2000"/>
    </mc:Choice>
    <mc:Fallback>
      <p:transition spd="slow" advTm="24000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Main</Template>
  <TotalTime>863</TotalTime>
  <Application>LibreOffice/7.3.7.2$Linux_X86_64 LibreOffice_project/30$Build-2</Application>
  <AppVersion>15.0000</AppVersion>
  <Words>199</Words>
  <Paragraphs>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contentStatus>Draft</cp:contentStatus>
  <dcterms:created xsi:type="dcterms:W3CDTF">2024-07-23T13:51:07Z</dcterms:created>
  <dc:creator>Rilee Epley</dc:creator>
  <dc:description/>
  <dc:language>en-US</dc:language>
  <cp:lastModifiedBy>James Dudley</cp:lastModifiedBy>
  <cp:lastPrinted>2018-12-18T16:32:29Z</cp:lastPrinted>
  <dcterms:modified xsi:type="dcterms:W3CDTF">2024-08-19T15:07:38Z</dcterms:modified>
  <cp:revision>82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MMClips">
    <vt:i4>3</vt:i4>
  </property>
  <property fmtid="{D5CDD505-2E9C-101B-9397-08002B2CF9AE}" pid="4" name="Notes">
    <vt:i4>1</vt:i4>
  </property>
  <property fmtid="{D5CDD505-2E9C-101B-9397-08002B2CF9AE}" pid="5" name="PresentationFormat">
    <vt:lpwstr>On-screen Show (16:9)</vt:lpwstr>
  </property>
  <property fmtid="{D5CDD505-2E9C-101B-9397-08002B2CF9AE}" pid="6" name="Slides">
    <vt:i4>3</vt:i4>
  </property>
</Properties>
</file>