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7" r:id="rId5"/>
  </p:sldMasterIdLst>
  <p:notesMasterIdLst>
    <p:notesMasterId r:id="rId10"/>
  </p:notesMasterIdLst>
  <p:handoutMasterIdLst>
    <p:handoutMasterId r:id="rId11"/>
  </p:handoutMasterIdLst>
  <p:sldIdLst>
    <p:sldId id="256" r:id="rId6"/>
    <p:sldId id="362" r:id="rId7"/>
    <p:sldId id="359" r:id="rId8"/>
    <p:sldId id="360" r:id="rId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0533"/>
    <a:srgbClr val="CCECFF"/>
    <a:srgbClr val="99CCFF"/>
    <a:srgbClr val="CCFFFF"/>
    <a:srgbClr val="0099FF"/>
    <a:srgbClr val="3399FF"/>
    <a:srgbClr val="66CCFF"/>
    <a:srgbClr val="0C23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59AD39-4F94-477F-AADC-8E5714F7FF86}" v="40" dt="2024-08-19T23:40:09.1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03" autoAdjust="0"/>
    <p:restoredTop sz="84262" autoAdjust="0"/>
  </p:normalViewPr>
  <p:slideViewPr>
    <p:cSldViewPr snapToGrid="0">
      <p:cViewPr varScale="1">
        <p:scale>
          <a:sx n="93" d="100"/>
          <a:sy n="93" d="100"/>
        </p:scale>
        <p:origin x="318" y="84"/>
      </p:cViewPr>
      <p:guideLst/>
    </p:cSldViewPr>
  </p:slideViewPr>
  <p:outlineViewPr>
    <p:cViewPr>
      <p:scale>
        <a:sx n="33" d="100"/>
        <a:sy n="33" d="100"/>
      </p:scale>
      <p:origin x="0" y="-27523"/>
    </p:cViewPr>
  </p:outlineViewPr>
  <p:notesTextViewPr>
    <p:cViewPr>
      <p:scale>
        <a:sx n="3" d="2"/>
        <a:sy n="3" d="2"/>
      </p:scale>
      <p:origin x="0" y="0"/>
    </p:cViewPr>
  </p:notesTextViewPr>
  <p:sorterViewPr>
    <p:cViewPr>
      <p:scale>
        <a:sx n="100" d="100"/>
        <a:sy n="100" d="100"/>
      </p:scale>
      <p:origin x="0" y="-3115"/>
    </p:cViewPr>
  </p:sorterViewPr>
  <p:notesViewPr>
    <p:cSldViewPr snapToGrid="0">
      <p:cViewPr varScale="1">
        <p:scale>
          <a:sx n="66" d="100"/>
          <a:sy n="66" d="100"/>
        </p:scale>
        <p:origin x="310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4B359B7-BFC4-4AD4-A053-0E478061A69E}" type="datetimeFigureOut">
              <a:rPr lang="en-US" smtClean="0"/>
              <a:t>8/19/2024</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9826D61-1F2C-4E92-8181-1D603ACC5DCB}" type="slidenum">
              <a:rPr lang="en-US" smtClean="0"/>
              <a:t>‹#›</a:t>
            </a:fld>
            <a:endParaRPr lang="en-US" dirty="0"/>
          </a:p>
        </p:txBody>
      </p:sp>
    </p:spTree>
    <p:extLst>
      <p:ext uri="{BB962C8B-B14F-4D97-AF65-F5344CB8AC3E}">
        <p14:creationId xmlns:p14="http://schemas.microsoft.com/office/powerpoint/2010/main" val="997447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6E067F1-D140-4293-8129-1B3AA4107C31}" type="datetimeFigureOut">
              <a:rPr lang="en-US" smtClean="0"/>
              <a:t>8/19/2024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F25542A-9E4E-4CBE-A1BD-CF535B76B973}" type="slidenum">
              <a:rPr lang="en-US" smtClean="0"/>
              <a:t>‹#›</a:t>
            </a:fld>
            <a:endParaRPr lang="en-US" dirty="0"/>
          </a:p>
        </p:txBody>
      </p:sp>
    </p:spTree>
    <p:extLst>
      <p:ext uri="{BB962C8B-B14F-4D97-AF65-F5344CB8AC3E}">
        <p14:creationId xmlns:p14="http://schemas.microsoft.com/office/powerpoint/2010/main" val="2689118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Clayton Hicks and I am presenting “We had no idea what to ask” Development and co-design of Osteosarcoma Surgical Discussion Cards for use at diagnosis.</a:t>
            </a:r>
          </a:p>
          <a:p>
            <a:endParaRPr lang="en-US" dirty="0"/>
          </a:p>
          <a:p>
            <a:r>
              <a:rPr lang="en-US" dirty="0"/>
              <a:t>Dr. Janet Panoch and Dr. Chris Collier served as </a:t>
            </a:r>
            <a:r>
              <a:rPr lang="en-US" dirty="0" err="1"/>
              <a:t>Pis</a:t>
            </a:r>
            <a:r>
              <a:rPr lang="en-US" dirty="0"/>
              <a:t> on this project. And this project was funded from a CTSI grant.</a:t>
            </a:r>
          </a:p>
        </p:txBody>
      </p:sp>
      <p:sp>
        <p:nvSpPr>
          <p:cNvPr id="4" name="Slide Number Placeholder 3"/>
          <p:cNvSpPr>
            <a:spLocks noGrp="1"/>
          </p:cNvSpPr>
          <p:nvPr>
            <p:ph type="sldNum" sz="quarter" idx="10"/>
          </p:nvPr>
        </p:nvSpPr>
        <p:spPr/>
        <p:txBody>
          <a:bodyPr/>
          <a:lstStyle/>
          <a:p>
            <a:fld id="{5F25542A-9E4E-4CBE-A1BD-CF535B76B973}" type="slidenum">
              <a:rPr lang="en-US" smtClean="0"/>
              <a:t>1</a:t>
            </a:fld>
            <a:endParaRPr lang="en-US" dirty="0"/>
          </a:p>
        </p:txBody>
      </p:sp>
    </p:spTree>
    <p:extLst>
      <p:ext uri="{BB962C8B-B14F-4D97-AF65-F5344CB8AC3E}">
        <p14:creationId xmlns:p14="http://schemas.microsoft.com/office/powerpoint/2010/main" val="4107049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Osteosarcoma is a rare pediatric bone cancer that often occurs around the knee. Management includes surgery and there are three main surgical options. Amputation, limb salvage, and </a:t>
            </a:r>
            <a:r>
              <a:rPr lang="en-US" dirty="0" err="1"/>
              <a:t>rotationplasty</a:t>
            </a:r>
            <a:r>
              <a:rPr lang="en-US" dirty="0"/>
              <a:t> all pictured on the slide. Each option has a very different appearance and different long-term functional outcomes. It is a complex, high-stakes decision that feels overwhelming to families.</a:t>
            </a:r>
          </a:p>
          <a:p>
            <a:endParaRPr lang="en-US" dirty="0"/>
          </a:p>
          <a:p>
            <a:r>
              <a:rPr lang="en-US" dirty="0"/>
              <a:t>At the musculoskeletal and Tumor Society Meeting last year, orthopedic oncologists expressed that they desired a discussion aid they could use to help navigate the first conversation about surgical options with newly diagnosed families. This conversation is often overwhelming and difficult for families to have, so the use of a discussion card would help more clearly explain options.</a:t>
            </a:r>
          </a:p>
          <a:p>
            <a:endParaRPr lang="en-US" dirty="0"/>
          </a:p>
          <a:p>
            <a:r>
              <a:rPr lang="en-US" dirty="0"/>
              <a:t>With funding from the CTSI pediatrics team, development started using a co-design model with patients, caregivers, and surgeons</a:t>
            </a:r>
          </a:p>
        </p:txBody>
      </p:sp>
      <p:sp>
        <p:nvSpPr>
          <p:cNvPr id="4" name="Slide Number Placeholder 3"/>
          <p:cNvSpPr>
            <a:spLocks noGrp="1"/>
          </p:cNvSpPr>
          <p:nvPr>
            <p:ph type="sldNum" sz="quarter" idx="5"/>
          </p:nvPr>
        </p:nvSpPr>
        <p:spPr/>
        <p:txBody>
          <a:bodyPr/>
          <a:lstStyle/>
          <a:p>
            <a:fld id="{5F25542A-9E4E-4CBE-A1BD-CF535B76B973}" type="slidenum">
              <a:rPr lang="en-US" smtClean="0"/>
              <a:t>2</a:t>
            </a:fld>
            <a:endParaRPr lang="en-US" dirty="0"/>
          </a:p>
        </p:txBody>
      </p:sp>
    </p:spTree>
    <p:extLst>
      <p:ext uri="{BB962C8B-B14F-4D97-AF65-F5344CB8AC3E}">
        <p14:creationId xmlns:p14="http://schemas.microsoft.com/office/powerpoint/2010/main" val="213402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develop a prototype of cards, both parent and patient focus groups were used. The goal of these groups was to determine what content and structure would work best for a set of cards to be used by orthopedic oncologists with newly diagnosed families.</a:t>
            </a:r>
          </a:p>
          <a:p>
            <a:endParaRPr lang="en-US" dirty="0"/>
          </a:p>
          <a:p>
            <a:endParaRPr lang="en-US" dirty="0"/>
          </a:p>
          <a:p>
            <a:r>
              <a:rPr lang="en-US" dirty="0"/>
              <a:t>For the second portion of the project, a prototype of cards was taken to the osteosarcoma conference and tested with 24 participants (most of who were patients and caregivers). Participants were asked what they liked about the cards and what recommendations they had. These responses went through qualitative analysis utilize </a:t>
            </a:r>
            <a:r>
              <a:rPr lang="en-US" dirty="0" err="1"/>
              <a:t>Nvivo</a:t>
            </a:r>
            <a:r>
              <a:rPr lang="en-US" dirty="0"/>
              <a:t> to code responses. Recommendations of content included: important questions to consider, values to focus on, pros/cons of each options, and suggestions on the timeline of when to have further conversation about the surgical decision.</a:t>
            </a:r>
          </a:p>
          <a:p>
            <a:endParaRPr lang="en-US" dirty="0"/>
          </a:p>
          <a:p>
            <a:r>
              <a:rPr lang="en-US" dirty="0"/>
              <a:t>One parent said “I like the idea of the cards because I feel like things are swirling and you need so much information about so many things and you can get latched on to one piece… What I see is nice about the cards is that you can pull up the card that’s the focus and it can kind of help focus a discussion”</a:t>
            </a:r>
          </a:p>
        </p:txBody>
      </p:sp>
      <p:sp>
        <p:nvSpPr>
          <p:cNvPr id="4" name="Slide Number Placeholder 3"/>
          <p:cNvSpPr>
            <a:spLocks noGrp="1"/>
          </p:cNvSpPr>
          <p:nvPr>
            <p:ph type="sldNum" sz="quarter" idx="5"/>
          </p:nvPr>
        </p:nvSpPr>
        <p:spPr/>
        <p:txBody>
          <a:bodyPr/>
          <a:lstStyle/>
          <a:p>
            <a:fld id="{5F25542A-9E4E-4CBE-A1BD-CF535B76B973}" type="slidenum">
              <a:rPr lang="en-US" smtClean="0"/>
              <a:t>3</a:t>
            </a:fld>
            <a:endParaRPr lang="en-US" dirty="0"/>
          </a:p>
        </p:txBody>
      </p:sp>
    </p:spTree>
    <p:extLst>
      <p:ext uri="{BB962C8B-B14F-4D97-AF65-F5344CB8AC3E}">
        <p14:creationId xmlns:p14="http://schemas.microsoft.com/office/powerpoint/2010/main" val="2465766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responses were coded, it appeared that some disagreements/discrepancies came up between different responders. So, a focus group of stakeholder parents and patients was held to resolve these points.</a:t>
            </a:r>
          </a:p>
          <a:p>
            <a:endParaRPr lang="en-US" dirty="0"/>
          </a:p>
          <a:p>
            <a:r>
              <a:rPr lang="en-US" dirty="0"/>
              <a:t>One parent said these cards were a “really good starting point for the conversation. If we had this when we were first diagnosed, it would have facilitated the process”</a:t>
            </a:r>
          </a:p>
          <a:p>
            <a:endParaRPr lang="en-US" dirty="0"/>
          </a:p>
          <a:p>
            <a:r>
              <a:rPr lang="en-US" dirty="0"/>
              <a:t>Next steps for this project included updating the prototype based off of the feedback mentioned. Then, in September prototype 2 will be reviewed at the Musculoskeletal tumor society meeting where the same group of orthopedic oncologists that initially requested the development of these cards can see them and provide feedback. This feedback will inform prototype 3. </a:t>
            </a:r>
          </a:p>
          <a:p>
            <a:endParaRPr lang="en-US" dirty="0"/>
          </a:p>
          <a:p>
            <a:r>
              <a:rPr lang="en-US" dirty="0"/>
              <a:t>A final version of these discussion cards is expected to pilot test across many institutions. We aim to develop an evidenced-based timeline for communicating options to establish a standard of care for communicating options. From clinic, to community, and back to clinic these cards will directly impact physician-patient communication.</a:t>
            </a:r>
          </a:p>
        </p:txBody>
      </p:sp>
      <p:sp>
        <p:nvSpPr>
          <p:cNvPr id="4" name="Slide Number Placeholder 3"/>
          <p:cNvSpPr>
            <a:spLocks noGrp="1"/>
          </p:cNvSpPr>
          <p:nvPr>
            <p:ph type="sldNum" sz="quarter" idx="5"/>
          </p:nvPr>
        </p:nvSpPr>
        <p:spPr/>
        <p:txBody>
          <a:bodyPr/>
          <a:lstStyle/>
          <a:p>
            <a:fld id="{5F25542A-9E4E-4CBE-A1BD-CF535B76B973}" type="slidenum">
              <a:rPr lang="en-US" smtClean="0"/>
              <a:t>4</a:t>
            </a:fld>
            <a:endParaRPr lang="en-US" dirty="0"/>
          </a:p>
        </p:txBody>
      </p:sp>
    </p:spTree>
    <p:extLst>
      <p:ext uri="{BB962C8B-B14F-4D97-AF65-F5344CB8AC3E}">
        <p14:creationId xmlns:p14="http://schemas.microsoft.com/office/powerpoint/2010/main" val="4030664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581" y="2130559"/>
            <a:ext cx="10362847" cy="1469760"/>
          </a:xfrm>
          <a:prstGeom prst="rect">
            <a:avLst/>
          </a:prstGeom>
        </p:spPr>
        <p:txBody>
          <a:bodyPr lIns="19047" tIns="9523" rIns="19047" bIns="9523"/>
          <a:lstStyle/>
          <a:p>
            <a:r>
              <a:rPr lang="en-US" dirty="0"/>
              <a:t>Click to edit Master title style</a:t>
            </a:r>
          </a:p>
        </p:txBody>
      </p:sp>
      <p:sp>
        <p:nvSpPr>
          <p:cNvPr id="3" name="Subtitle 2"/>
          <p:cNvSpPr>
            <a:spLocks noGrp="1"/>
          </p:cNvSpPr>
          <p:nvPr>
            <p:ph type="subTitle" idx="1"/>
          </p:nvPr>
        </p:nvSpPr>
        <p:spPr>
          <a:xfrm>
            <a:off x="1828712" y="3886070"/>
            <a:ext cx="8534576" cy="1752865"/>
          </a:xfrm>
          <a:prstGeom prst="rect">
            <a:avLst/>
          </a:prstGeom>
        </p:spPr>
        <p:txBody>
          <a:bodyPr lIns="19047" tIns="9523" rIns="19047" bIns="9523"/>
          <a:lstStyle>
            <a:lvl1pPr marL="0" indent="0" algn="ctr">
              <a:buNone/>
              <a:defRPr/>
            </a:lvl1pPr>
            <a:lvl2pPr marL="95235" indent="0" algn="ctr">
              <a:buNone/>
              <a:defRPr/>
            </a:lvl2pPr>
            <a:lvl3pPr marL="190470" indent="0" algn="ctr">
              <a:buNone/>
              <a:defRPr/>
            </a:lvl3pPr>
            <a:lvl4pPr marL="285704" indent="0" algn="ctr">
              <a:buNone/>
              <a:defRPr/>
            </a:lvl4pPr>
            <a:lvl5pPr marL="380939" indent="0" algn="ctr">
              <a:buNone/>
              <a:defRPr/>
            </a:lvl5pPr>
            <a:lvl6pPr marL="476174" indent="0" algn="ctr">
              <a:buNone/>
              <a:defRPr/>
            </a:lvl6pPr>
            <a:lvl7pPr marL="571409" indent="0" algn="ctr">
              <a:buNone/>
              <a:defRPr/>
            </a:lvl7pPr>
            <a:lvl8pPr marL="666643" indent="0" algn="ctr">
              <a:buNone/>
              <a:defRPr/>
            </a:lvl8pPr>
            <a:lvl9pPr marL="761878" indent="0" algn="ctr">
              <a:buNone/>
              <a:defRPr/>
            </a:lvl9pPr>
          </a:lstStyle>
          <a:p>
            <a:r>
              <a:rPr lang="en-US" dirty="0"/>
              <a:t>Click to edit Master subtitle style</a:t>
            </a:r>
          </a:p>
        </p:txBody>
      </p:sp>
    </p:spTree>
    <p:extLst>
      <p:ext uri="{BB962C8B-B14F-4D97-AF65-F5344CB8AC3E}">
        <p14:creationId xmlns:p14="http://schemas.microsoft.com/office/powerpoint/2010/main" val="128266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E686AA-D197-4DC9-87E4-22B244C33152}" type="datetimeFigureOut">
              <a:rPr lang="en-US" smtClean="0"/>
              <a:t>8/19/2024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1283693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E686AA-D197-4DC9-87E4-22B244C33152}" type="datetimeFigureOut">
              <a:rPr lang="en-US" smtClean="0"/>
              <a:t>8/19/2024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2877816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E686AA-D197-4DC9-87E4-22B244C33152}" type="datetimeFigureOut">
              <a:rPr lang="en-US" smtClean="0"/>
              <a:t>8/19/2024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4022612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E686AA-D197-4DC9-87E4-22B244C33152}" type="datetimeFigureOut">
              <a:rPr lang="en-US" smtClean="0"/>
              <a:t>8/19/2024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3821980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E686AA-D197-4DC9-87E4-22B244C33152}" type="datetimeFigureOut">
              <a:rPr lang="en-US" smtClean="0"/>
              <a:t>8/19/2024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1313440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686AA-D197-4DC9-87E4-22B244C33152}" type="datetimeFigureOut">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764125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686AA-D197-4DC9-87E4-22B244C33152}" type="datetimeFigureOut">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3909599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27" y="284948"/>
            <a:ext cx="10973154" cy="616125"/>
          </a:xfrm>
          <a:prstGeom prst="rect">
            <a:avLst/>
          </a:prstGeom>
          <a:solidFill>
            <a:srgbClr val="A90533"/>
          </a:solidFill>
        </p:spPr>
        <p:txBody>
          <a:bodyPr lIns="19047" tIns="9523" rIns="19047" bIns="9523"/>
          <a:lstStyle>
            <a:lvl1pPr algn="ctr">
              <a:defRPr sz="3200" b="1" baseline="0">
                <a:solidFill>
                  <a:schemeClr val="bg1"/>
                </a:solidFill>
              </a:defRPr>
            </a:lvl1pPr>
          </a:lstStyle>
          <a:p>
            <a:r>
              <a:rPr lang="en-US" dirty="0"/>
              <a:t>Click to edit Master title style</a:t>
            </a:r>
          </a:p>
        </p:txBody>
      </p:sp>
      <p:sp>
        <p:nvSpPr>
          <p:cNvPr id="3" name="Content Placeholder 2"/>
          <p:cNvSpPr>
            <a:spLocks noGrp="1"/>
          </p:cNvSpPr>
          <p:nvPr>
            <p:ph idx="1" hasCustomPrompt="1"/>
          </p:nvPr>
        </p:nvSpPr>
        <p:spPr>
          <a:xfrm>
            <a:off x="609428" y="901072"/>
            <a:ext cx="10973153" cy="5245728"/>
          </a:xfrm>
          <a:prstGeom prst="rect">
            <a:avLst/>
          </a:prstGeom>
        </p:spPr>
        <p:txBody>
          <a:bodyPr lIns="19047" tIns="9523" rIns="19047" bIns="9523"/>
          <a:lstStyle>
            <a:lvl1pPr>
              <a:buClr>
                <a:srgbClr val="A90533"/>
              </a:buClr>
              <a:defRPr/>
            </a:lvl1pPr>
            <a:lvl2pPr marL="741363" indent="-284163">
              <a:buClr>
                <a:srgbClr val="B1810B"/>
              </a:buClr>
              <a:buFont typeface="Wingdings" panose="05000000000000000000" pitchFamily="2" charset="2"/>
              <a:buChar char="§"/>
              <a:defRPr/>
            </a:lvl2pPr>
            <a:lvl3pPr>
              <a:buClr>
                <a:srgbClr val="0C2340"/>
              </a:buClr>
              <a:defRPr/>
            </a:lvl3pPr>
            <a:lvl4pPr>
              <a:buClr>
                <a:srgbClr val="A90533"/>
              </a:buClr>
              <a:defRPr/>
            </a:lvl4pPr>
            <a:lvl5pPr>
              <a:buClr>
                <a:srgbClr val="B1810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88108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761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27" y="284948"/>
            <a:ext cx="10973154" cy="616125"/>
          </a:xfrm>
          <a:prstGeom prst="rect">
            <a:avLst/>
          </a:prstGeom>
          <a:solidFill>
            <a:srgbClr val="A90533"/>
          </a:solidFill>
        </p:spPr>
        <p:txBody>
          <a:bodyPr lIns="19047" tIns="9523" rIns="19047" bIns="9523"/>
          <a:lstStyle>
            <a:lvl1pPr algn="ctr">
              <a:defRPr sz="3200" b="1" baseline="0">
                <a:solidFill>
                  <a:schemeClr val="bg1"/>
                </a:solidFill>
              </a:defRPr>
            </a:lvl1pPr>
          </a:lstStyle>
          <a:p>
            <a:r>
              <a:rPr lang="en-US" dirty="0"/>
              <a:t>Click to edit Master title style</a:t>
            </a:r>
          </a:p>
        </p:txBody>
      </p:sp>
      <p:sp>
        <p:nvSpPr>
          <p:cNvPr id="3" name="Content Placeholder 2"/>
          <p:cNvSpPr>
            <a:spLocks noGrp="1"/>
          </p:cNvSpPr>
          <p:nvPr>
            <p:ph idx="1" hasCustomPrompt="1"/>
          </p:nvPr>
        </p:nvSpPr>
        <p:spPr>
          <a:xfrm>
            <a:off x="609428" y="901072"/>
            <a:ext cx="10973153" cy="5245728"/>
          </a:xfrm>
          <a:prstGeom prst="rect">
            <a:avLst/>
          </a:prstGeom>
        </p:spPr>
        <p:txBody>
          <a:bodyPr lIns="19047" tIns="9523" rIns="19047" bIns="9523"/>
          <a:lstStyle>
            <a:lvl1pPr>
              <a:buClr>
                <a:srgbClr val="A90533"/>
              </a:buClr>
              <a:defRPr/>
            </a:lvl1pPr>
            <a:lvl2pPr marL="741363" indent="-284163">
              <a:buClr>
                <a:srgbClr val="B1810B"/>
              </a:buClr>
              <a:buFont typeface="Wingdings" panose="05000000000000000000" pitchFamily="2" charset="2"/>
              <a:buChar char="§"/>
              <a:defRPr/>
            </a:lvl2pPr>
            <a:lvl3pPr>
              <a:buClr>
                <a:srgbClr val="0C2340"/>
              </a:buClr>
              <a:defRPr/>
            </a:lvl3pPr>
            <a:lvl4pPr>
              <a:buClr>
                <a:srgbClr val="A90533"/>
              </a:buClr>
              <a:defRPr/>
            </a:lvl4pPr>
            <a:lvl5pPr>
              <a:buClr>
                <a:srgbClr val="B1810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4258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w/subheading">
    <p:spTree>
      <p:nvGrpSpPr>
        <p:cNvPr id="1" name=""/>
        <p:cNvGrpSpPr/>
        <p:nvPr/>
      </p:nvGrpSpPr>
      <p:grpSpPr>
        <a:xfrm>
          <a:off x="0" y="0"/>
          <a:ext cx="0" cy="0"/>
          <a:chOff x="0" y="0"/>
          <a:chExt cx="0" cy="0"/>
        </a:xfrm>
      </p:grpSpPr>
      <p:sp>
        <p:nvSpPr>
          <p:cNvPr id="3" name="Title 1"/>
          <p:cNvSpPr>
            <a:spLocks noGrp="1"/>
          </p:cNvSpPr>
          <p:nvPr>
            <p:ph type="title"/>
          </p:nvPr>
        </p:nvSpPr>
        <p:spPr>
          <a:xfrm>
            <a:off x="609427" y="284948"/>
            <a:ext cx="7563728" cy="616125"/>
          </a:xfrm>
          <a:prstGeom prst="rect">
            <a:avLst/>
          </a:prstGeom>
          <a:solidFill>
            <a:srgbClr val="A90533"/>
          </a:solidFill>
        </p:spPr>
        <p:txBody>
          <a:bodyPr lIns="19047" tIns="9523" rIns="19047" bIns="9523"/>
          <a:lstStyle>
            <a:lvl1pPr marL="182880" algn="l">
              <a:defRPr sz="3200" b="1" baseline="0">
                <a:solidFill>
                  <a:schemeClr val="bg1"/>
                </a:solidFill>
              </a:defRPr>
            </a:lvl1pPr>
          </a:lstStyle>
          <a:p>
            <a:r>
              <a:rPr lang="en-US" dirty="0"/>
              <a:t>Click to edit Master title style</a:t>
            </a:r>
          </a:p>
        </p:txBody>
      </p:sp>
      <p:sp>
        <p:nvSpPr>
          <p:cNvPr id="4" name="Content Placeholder 2"/>
          <p:cNvSpPr>
            <a:spLocks noGrp="1"/>
          </p:cNvSpPr>
          <p:nvPr>
            <p:ph idx="1" hasCustomPrompt="1"/>
          </p:nvPr>
        </p:nvSpPr>
        <p:spPr>
          <a:xfrm>
            <a:off x="609428" y="901072"/>
            <a:ext cx="10973153" cy="5245728"/>
          </a:xfrm>
          <a:prstGeom prst="rect">
            <a:avLst/>
          </a:prstGeom>
        </p:spPr>
        <p:txBody>
          <a:bodyPr lIns="19047" tIns="9523" rIns="19047" bIns="9523"/>
          <a:lstStyle>
            <a:lvl1pPr>
              <a:buClr>
                <a:srgbClr val="A90533"/>
              </a:buClr>
              <a:defRPr/>
            </a:lvl1pPr>
            <a:lvl2pPr marL="741363" indent="-284163">
              <a:buClr>
                <a:srgbClr val="B1810B"/>
              </a:buClr>
              <a:buFont typeface="Wingdings" panose="05000000000000000000" pitchFamily="2" charset="2"/>
              <a:buChar char="§"/>
              <a:defRPr/>
            </a:lvl2pPr>
            <a:lvl3pPr>
              <a:buClr>
                <a:srgbClr val="0C2340"/>
              </a:buClr>
              <a:defRPr/>
            </a:lvl3pPr>
            <a:lvl4pPr>
              <a:buClr>
                <a:srgbClr val="A90533"/>
              </a:buClr>
              <a:defRPr/>
            </a:lvl4pPr>
            <a:lvl5pPr>
              <a:buClr>
                <a:srgbClr val="B1810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19"/>
          <p:cNvSpPr>
            <a:spLocks noGrp="1"/>
          </p:cNvSpPr>
          <p:nvPr>
            <p:ph type="body" sz="quarter" idx="10"/>
          </p:nvPr>
        </p:nvSpPr>
        <p:spPr>
          <a:xfrm>
            <a:off x="8173155" y="284947"/>
            <a:ext cx="3206068" cy="252412"/>
          </a:xfrm>
          <a:prstGeom prst="rect">
            <a:avLst/>
          </a:prstGeom>
        </p:spPr>
        <p:txBody>
          <a:bodyPr>
            <a:noAutofit/>
          </a:bodyPr>
          <a:lstStyle>
            <a:lvl1pPr marL="0" indent="0" algn="r">
              <a:buNone/>
              <a:defRPr sz="1100" b="0" i="0" spc="0" baseline="0">
                <a:solidFill>
                  <a:srgbClr val="A6A6A6"/>
                </a:solidFill>
                <a:latin typeface="Arial"/>
                <a:cs typeface="Arial"/>
              </a:defRPr>
            </a:lvl1pPr>
          </a:lstStyle>
          <a:p>
            <a:pPr lvl="0"/>
            <a:r>
              <a:rPr lang="en-US"/>
              <a:t>Edit Master text styles</a:t>
            </a:r>
          </a:p>
        </p:txBody>
      </p:sp>
    </p:spTree>
    <p:extLst>
      <p:ext uri="{BB962C8B-B14F-4D97-AF65-F5344CB8AC3E}">
        <p14:creationId xmlns:p14="http://schemas.microsoft.com/office/powerpoint/2010/main" val="1479977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48765" y="2208084"/>
            <a:ext cx="10973153" cy="1214385"/>
          </a:xfrm>
          <a:prstGeom prst="rect">
            <a:avLst/>
          </a:prstGeom>
          <a:solidFill>
            <a:srgbClr val="A90533"/>
          </a:solidFill>
        </p:spPr>
        <p:txBody>
          <a:bodyPr lIns="19047" tIns="9523" rIns="19047" bIns="9523"/>
          <a:lstStyle>
            <a:lvl1pPr>
              <a:lnSpc>
                <a:spcPct val="150000"/>
              </a:lnSpc>
              <a:spcBef>
                <a:spcPts val="3000"/>
              </a:spcBef>
              <a:defRPr b="1">
                <a:solidFill>
                  <a:schemeClr val="bg1"/>
                </a:solidFill>
              </a:defRPr>
            </a:lvl1pPr>
          </a:lstStyle>
          <a:p>
            <a:r>
              <a:rPr lang="en-US" dirty="0"/>
              <a:t>Click to edit Closing Slide</a:t>
            </a:r>
          </a:p>
        </p:txBody>
      </p:sp>
    </p:spTree>
    <p:extLst>
      <p:ext uri="{BB962C8B-B14F-4D97-AF65-F5344CB8AC3E}">
        <p14:creationId xmlns:p14="http://schemas.microsoft.com/office/powerpoint/2010/main" val="1792710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5E686AA-D197-4DC9-87E4-22B244C33152}" type="datetimeFigureOut">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1655029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686AA-D197-4DC9-87E4-22B244C33152}" type="datetimeFigureOut">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3503766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E686AA-D197-4DC9-87E4-22B244C33152}" type="datetimeFigureOut">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795450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E686AA-D197-4DC9-87E4-22B244C33152}" type="datetimeFigureOut">
              <a:rPr lang="en-US" smtClean="0"/>
              <a:t>8/19/2024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3296736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37"/>
          <p:cNvSpPr txBox="1">
            <a:spLocks noChangeArrowheads="1"/>
          </p:cNvSpPr>
          <p:nvPr userDrawn="1"/>
        </p:nvSpPr>
        <p:spPr bwMode="auto">
          <a:xfrm>
            <a:off x="7373910" y="6318251"/>
            <a:ext cx="4457700" cy="157163"/>
          </a:xfrm>
          <a:prstGeom prst="rect">
            <a:avLst/>
          </a:prstGeom>
          <a:noFill/>
          <a:ln>
            <a:noFill/>
          </a:ln>
        </p:spPr>
        <p:txBody>
          <a:bodyPr lIns="19047" tIns="9523" rIns="19047" bIns="9523">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900" cap="all" dirty="0">
                <a:solidFill>
                  <a:schemeClr val="bg2"/>
                </a:solidFill>
                <a:latin typeface="Calibri" charset="0"/>
                <a:cs typeface="Calibri" charset="0"/>
              </a:rPr>
              <a:t>Improving Health through</a:t>
            </a:r>
            <a:r>
              <a:rPr lang="en-US" sz="900" cap="all" baseline="0" dirty="0">
                <a:solidFill>
                  <a:schemeClr val="bg2"/>
                </a:solidFill>
                <a:latin typeface="Calibri" charset="0"/>
                <a:cs typeface="Calibri" charset="0"/>
              </a:rPr>
              <a:t> Research</a:t>
            </a:r>
            <a:endParaRPr lang="en-US" sz="900" cap="all" dirty="0">
              <a:solidFill>
                <a:schemeClr val="bg2"/>
              </a:solidFill>
              <a:latin typeface="Calibri" charset="0"/>
              <a:cs typeface="Calibri" charset="0"/>
            </a:endParaRPr>
          </a:p>
        </p:txBody>
      </p:sp>
      <p:sp>
        <p:nvSpPr>
          <p:cNvPr id="1063" name="Line 39"/>
          <p:cNvSpPr>
            <a:spLocks noChangeShapeType="1"/>
          </p:cNvSpPr>
          <p:nvPr userDrawn="1"/>
        </p:nvSpPr>
        <p:spPr bwMode="auto">
          <a:xfrm>
            <a:off x="0" y="6126163"/>
            <a:ext cx="12192000" cy="0"/>
          </a:xfrm>
          <a:prstGeom prst="line">
            <a:avLst/>
          </a:prstGeom>
          <a:noFill/>
          <a:ln w="9525" cap="flat" cmpd="sng" algn="ctr">
            <a:solidFill>
              <a:schemeClr val="accent6">
                <a:lumMod val="75000"/>
              </a:schemeClr>
            </a:solidFill>
            <a:prstDash val="solid"/>
            <a:round/>
            <a:headEnd type="none" w="med" len="med"/>
            <a:tailEnd type="none" w="med" len="med"/>
          </a:ln>
          <a:effectLst/>
        </p:spPr>
        <p:txBody>
          <a:bodyPr lIns="19047" tIns="9523" rIns="19047" bIns="9523"/>
          <a:lstStyle/>
          <a:p>
            <a:pPr eaLnBrk="1" hangingPunct="1">
              <a:defRPr/>
            </a:pPr>
            <a:endParaRPr lang="en-US" sz="1800" dirty="0">
              <a:latin typeface="Arial" charset="0"/>
              <a:ea typeface="+mn-ea"/>
            </a:endParaRPr>
          </a:p>
        </p:txBody>
      </p:sp>
      <p:sp>
        <p:nvSpPr>
          <p:cNvPr id="1028" name="Rectangle 13"/>
          <p:cNvSpPr>
            <a:spLocks noChangeArrowheads="1"/>
          </p:cNvSpPr>
          <p:nvPr userDrawn="1"/>
        </p:nvSpPr>
        <p:spPr bwMode="auto">
          <a:xfrm>
            <a:off x="10366878" y="6484939"/>
            <a:ext cx="1464734" cy="173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9047" tIns="9523" rIns="19047" bIns="9523">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altLang="en-US" sz="1000" u="sng" dirty="0">
                <a:solidFill>
                  <a:schemeClr val="accent2"/>
                </a:solidFill>
                <a:latin typeface="Calibri" charset="0"/>
              </a:rPr>
              <a:t>indianactsi.org</a:t>
            </a:r>
          </a:p>
        </p:txBody>
      </p:sp>
      <p:pic>
        <p:nvPicPr>
          <p:cNvPr id="7" name="Picture 6" descr="ctsi_ppt.pn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21680" y="6234907"/>
            <a:ext cx="1581003" cy="550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2959217"/>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86" r:id="rId3"/>
    <p:sldLayoutId id="2147483705" r:id="rId4"/>
    <p:sldLayoutId id="2147483706" r:id="rId5"/>
  </p:sldLayoutIdLst>
  <p:txStyles>
    <p:titleStyle>
      <a:lvl1pPr algn="ctr" defTabSz="912813"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128"/>
        </a:defRPr>
      </a:lvl1pPr>
      <a:lvl2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2pPr>
      <a:lvl3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3pPr>
      <a:lvl4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4pPr>
      <a:lvl5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5pPr>
      <a:lvl6pPr marL="95235" algn="ctr" defTabSz="914320" rtl="0" fontAlgn="base">
        <a:spcBef>
          <a:spcPct val="0"/>
        </a:spcBef>
        <a:spcAft>
          <a:spcPct val="0"/>
        </a:spcAft>
        <a:defRPr sz="4400">
          <a:solidFill>
            <a:schemeClr val="tx2"/>
          </a:solidFill>
          <a:latin typeface="Arial" charset="0"/>
        </a:defRPr>
      </a:lvl6pPr>
      <a:lvl7pPr marL="190470" algn="ctr" defTabSz="914320" rtl="0" fontAlgn="base">
        <a:spcBef>
          <a:spcPct val="0"/>
        </a:spcBef>
        <a:spcAft>
          <a:spcPct val="0"/>
        </a:spcAft>
        <a:defRPr sz="4400">
          <a:solidFill>
            <a:schemeClr val="tx2"/>
          </a:solidFill>
          <a:latin typeface="Arial" charset="0"/>
        </a:defRPr>
      </a:lvl7pPr>
      <a:lvl8pPr marL="285704" algn="ctr" defTabSz="914320" rtl="0" fontAlgn="base">
        <a:spcBef>
          <a:spcPct val="0"/>
        </a:spcBef>
        <a:spcAft>
          <a:spcPct val="0"/>
        </a:spcAft>
        <a:defRPr sz="4400">
          <a:solidFill>
            <a:schemeClr val="tx2"/>
          </a:solidFill>
          <a:latin typeface="Arial" charset="0"/>
        </a:defRPr>
      </a:lvl8pPr>
      <a:lvl9pPr marL="380939" algn="ctr" defTabSz="914320" rtl="0" fontAlgn="base">
        <a:spcBef>
          <a:spcPct val="0"/>
        </a:spcBef>
        <a:spcAft>
          <a:spcPct val="0"/>
        </a:spcAft>
        <a:defRPr sz="4400">
          <a:solidFill>
            <a:schemeClr val="tx2"/>
          </a:solidFill>
          <a:latin typeface="Arial" charset="0"/>
        </a:defRPr>
      </a:lvl9pPr>
    </p:titleStyle>
    <p:bodyStyle>
      <a:lvl1pPr marL="342900" indent="-342900" algn="l" defTabSz="912813"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128"/>
        </a:defRPr>
      </a:lvl1pPr>
      <a:lvl2pPr marL="741363" indent="-284163" algn="l" defTabSz="912813"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1413" indent="-227013" algn="l" defTabSz="912813"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598613" indent="-227013" algn="l" defTabSz="912813"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5813" indent="-227013" algn="l" defTabSz="912813"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152372" indent="-228497" algn="l" defTabSz="914320" rtl="0" fontAlgn="base">
        <a:spcBef>
          <a:spcPct val="20000"/>
        </a:spcBef>
        <a:spcAft>
          <a:spcPct val="0"/>
        </a:spcAft>
        <a:buChar char="»"/>
        <a:defRPr sz="2000">
          <a:solidFill>
            <a:schemeClr val="tx1"/>
          </a:solidFill>
          <a:latin typeface="+mn-lt"/>
        </a:defRPr>
      </a:lvl6pPr>
      <a:lvl7pPr marL="2247607" indent="-228497" algn="l" defTabSz="914320" rtl="0" fontAlgn="base">
        <a:spcBef>
          <a:spcPct val="20000"/>
        </a:spcBef>
        <a:spcAft>
          <a:spcPct val="0"/>
        </a:spcAft>
        <a:buChar char="»"/>
        <a:defRPr sz="2000">
          <a:solidFill>
            <a:schemeClr val="tx1"/>
          </a:solidFill>
          <a:latin typeface="+mn-lt"/>
        </a:defRPr>
      </a:lvl7pPr>
      <a:lvl8pPr marL="2342841" indent="-228497" algn="l" defTabSz="914320" rtl="0" fontAlgn="base">
        <a:spcBef>
          <a:spcPct val="20000"/>
        </a:spcBef>
        <a:spcAft>
          <a:spcPct val="0"/>
        </a:spcAft>
        <a:buChar char="»"/>
        <a:defRPr sz="2000">
          <a:solidFill>
            <a:schemeClr val="tx1"/>
          </a:solidFill>
          <a:latin typeface="+mn-lt"/>
        </a:defRPr>
      </a:lvl8pPr>
      <a:lvl9pPr marL="2438076" indent="-228497" algn="l" defTabSz="914320" rtl="0" fontAlgn="base">
        <a:spcBef>
          <a:spcPct val="20000"/>
        </a:spcBef>
        <a:spcAft>
          <a:spcPct val="0"/>
        </a:spcAft>
        <a:buChar char="»"/>
        <a:defRPr sz="2000">
          <a:solidFill>
            <a:schemeClr val="tx1"/>
          </a:solidFill>
          <a:latin typeface="+mn-lt"/>
        </a:defRPr>
      </a:lvl9pPr>
    </p:bodyStyle>
    <p:otherStyle>
      <a:defPPr>
        <a:defRPr lang="en-US"/>
      </a:defPPr>
      <a:lvl1pPr marL="0" algn="l" defTabSz="190470" rtl="0" eaLnBrk="1" latinLnBrk="0" hangingPunct="1">
        <a:defRPr sz="400" kern="1200">
          <a:solidFill>
            <a:schemeClr val="tx1"/>
          </a:solidFill>
          <a:latin typeface="+mn-lt"/>
          <a:ea typeface="+mn-ea"/>
          <a:cs typeface="+mn-cs"/>
        </a:defRPr>
      </a:lvl1pPr>
      <a:lvl2pPr marL="95235" algn="l" defTabSz="190470" rtl="0" eaLnBrk="1" latinLnBrk="0" hangingPunct="1">
        <a:defRPr sz="400" kern="1200">
          <a:solidFill>
            <a:schemeClr val="tx1"/>
          </a:solidFill>
          <a:latin typeface="+mn-lt"/>
          <a:ea typeface="+mn-ea"/>
          <a:cs typeface="+mn-cs"/>
        </a:defRPr>
      </a:lvl2pPr>
      <a:lvl3pPr marL="190470" algn="l" defTabSz="190470" rtl="0" eaLnBrk="1" latinLnBrk="0" hangingPunct="1">
        <a:defRPr sz="400" kern="1200">
          <a:solidFill>
            <a:schemeClr val="tx1"/>
          </a:solidFill>
          <a:latin typeface="+mn-lt"/>
          <a:ea typeface="+mn-ea"/>
          <a:cs typeface="+mn-cs"/>
        </a:defRPr>
      </a:lvl3pPr>
      <a:lvl4pPr marL="285704" algn="l" defTabSz="190470" rtl="0" eaLnBrk="1" latinLnBrk="0" hangingPunct="1">
        <a:defRPr sz="400" kern="1200">
          <a:solidFill>
            <a:schemeClr val="tx1"/>
          </a:solidFill>
          <a:latin typeface="+mn-lt"/>
          <a:ea typeface="+mn-ea"/>
          <a:cs typeface="+mn-cs"/>
        </a:defRPr>
      </a:lvl4pPr>
      <a:lvl5pPr marL="380939" algn="l" defTabSz="190470" rtl="0" eaLnBrk="1" latinLnBrk="0" hangingPunct="1">
        <a:defRPr sz="400" kern="1200">
          <a:solidFill>
            <a:schemeClr val="tx1"/>
          </a:solidFill>
          <a:latin typeface="+mn-lt"/>
          <a:ea typeface="+mn-ea"/>
          <a:cs typeface="+mn-cs"/>
        </a:defRPr>
      </a:lvl5pPr>
      <a:lvl6pPr marL="476174" algn="l" defTabSz="190470" rtl="0" eaLnBrk="1" latinLnBrk="0" hangingPunct="1">
        <a:defRPr sz="400" kern="1200">
          <a:solidFill>
            <a:schemeClr val="tx1"/>
          </a:solidFill>
          <a:latin typeface="+mn-lt"/>
          <a:ea typeface="+mn-ea"/>
          <a:cs typeface="+mn-cs"/>
        </a:defRPr>
      </a:lvl6pPr>
      <a:lvl7pPr marL="571409" algn="l" defTabSz="190470" rtl="0" eaLnBrk="1" latinLnBrk="0" hangingPunct="1">
        <a:defRPr sz="400" kern="1200">
          <a:solidFill>
            <a:schemeClr val="tx1"/>
          </a:solidFill>
          <a:latin typeface="+mn-lt"/>
          <a:ea typeface="+mn-ea"/>
          <a:cs typeface="+mn-cs"/>
        </a:defRPr>
      </a:lvl7pPr>
      <a:lvl8pPr marL="666643" algn="l" defTabSz="190470" rtl="0" eaLnBrk="1" latinLnBrk="0" hangingPunct="1">
        <a:defRPr sz="400" kern="1200">
          <a:solidFill>
            <a:schemeClr val="tx1"/>
          </a:solidFill>
          <a:latin typeface="+mn-lt"/>
          <a:ea typeface="+mn-ea"/>
          <a:cs typeface="+mn-cs"/>
        </a:defRPr>
      </a:lvl8pPr>
      <a:lvl9pPr marL="761878" algn="l" defTabSz="190470" rtl="0" eaLnBrk="1" latinLnBrk="0" hangingPunct="1">
        <a:defRPr sz="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E686AA-D197-4DC9-87E4-22B244C33152}" type="datetimeFigureOut">
              <a:rPr lang="en-US" smtClean="0"/>
              <a:t>8/19/2024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2FA912-7305-420C-A467-1AF4AA7B297E}" type="slidenum">
              <a:rPr lang="en-US" smtClean="0"/>
              <a:t>‹#›</a:t>
            </a:fld>
            <a:endParaRPr lang="en-US" dirty="0"/>
          </a:p>
        </p:txBody>
      </p:sp>
    </p:spTree>
    <p:extLst>
      <p:ext uri="{BB962C8B-B14F-4D97-AF65-F5344CB8AC3E}">
        <p14:creationId xmlns:p14="http://schemas.microsoft.com/office/powerpoint/2010/main" val="387282875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70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audio" Target="../media/media2.m4a"/><Relationship Id="rId7" Type="http://schemas.openxmlformats.org/officeDocument/2006/relationships/image" Target="../media/image5.jpeg"/><Relationship Id="rId2" Type="http://schemas.microsoft.com/office/2007/relationships/media" Target="../media/media2.m4a"/><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notesSlide" Target="../notesSlides/notesSlide2.xml"/><Relationship Id="rId4" Type="http://schemas.openxmlformats.org/officeDocument/2006/relationships/slideLayout" Target="../slideLayouts/slideLayout17.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7" Type="http://schemas.openxmlformats.org/officeDocument/2006/relationships/image" Target="../media/image3.png"/><Relationship Id="rId2" Type="http://schemas.microsoft.com/office/2007/relationships/media" Target="../media/media3.m4a"/><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37252" y="2123302"/>
            <a:ext cx="9822287" cy="135300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800" b="1" i="1" dirty="0">
              <a:solidFill>
                <a:srgbClr val="A90533"/>
              </a:solidFill>
              <a:latin typeface="+mn-lt"/>
            </a:endParaRPr>
          </a:p>
        </p:txBody>
      </p:sp>
      <p:sp>
        <p:nvSpPr>
          <p:cNvPr id="5" name="Subtitle 2"/>
          <p:cNvSpPr txBox="1">
            <a:spLocks/>
          </p:cNvSpPr>
          <p:nvPr/>
        </p:nvSpPr>
        <p:spPr>
          <a:xfrm>
            <a:off x="573879" y="679485"/>
            <a:ext cx="11044236" cy="8490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sz="4000" b="1" dirty="0">
                <a:solidFill>
                  <a:srgbClr val="0C2340"/>
                </a:solidFill>
              </a:rPr>
              <a:t>Indiana Clinical and Translational Sciences Institute</a:t>
            </a:r>
          </a:p>
          <a:p>
            <a:pPr>
              <a:spcBef>
                <a:spcPts val="0"/>
              </a:spcBef>
            </a:pPr>
            <a:endParaRPr lang="en-US" sz="2000" b="1" dirty="0">
              <a:solidFill>
                <a:srgbClr val="0C2340"/>
              </a:solidFill>
            </a:endParaRPr>
          </a:p>
        </p:txBody>
      </p:sp>
      <p:cxnSp>
        <p:nvCxnSpPr>
          <p:cNvPr id="8" name="Straight Connector 7"/>
          <p:cNvCxnSpPr/>
          <p:nvPr/>
        </p:nvCxnSpPr>
        <p:spPr>
          <a:xfrm flipV="1">
            <a:off x="0" y="4577897"/>
            <a:ext cx="12192000" cy="35780"/>
          </a:xfrm>
          <a:prstGeom prst="line">
            <a:avLst/>
          </a:prstGeom>
          <a:ln w="63500">
            <a:solidFill>
              <a:srgbClr val="0C234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5"/>
          <a:stretch>
            <a:fillRect/>
          </a:stretch>
        </p:blipFill>
        <p:spPr>
          <a:xfrm>
            <a:off x="3580249" y="4826037"/>
            <a:ext cx="5031501" cy="1750249"/>
          </a:xfrm>
          <a:prstGeom prst="rect">
            <a:avLst/>
          </a:prstGeom>
        </p:spPr>
      </p:pic>
      <p:sp>
        <p:nvSpPr>
          <p:cNvPr id="6" name="Title 1"/>
          <p:cNvSpPr txBox="1">
            <a:spLocks/>
          </p:cNvSpPr>
          <p:nvPr/>
        </p:nvSpPr>
        <p:spPr>
          <a:xfrm>
            <a:off x="1622734" y="3675347"/>
            <a:ext cx="8946525" cy="5877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800" dirty="0">
              <a:solidFill>
                <a:srgbClr val="A90533"/>
              </a:solidFill>
              <a:latin typeface="+mn-lt"/>
            </a:endParaRPr>
          </a:p>
        </p:txBody>
      </p:sp>
      <p:sp>
        <p:nvSpPr>
          <p:cNvPr id="2" name="TextBox 1"/>
          <p:cNvSpPr txBox="1"/>
          <p:nvPr/>
        </p:nvSpPr>
        <p:spPr>
          <a:xfrm>
            <a:off x="3325269" y="3365500"/>
            <a:ext cx="5541453" cy="646331"/>
          </a:xfrm>
          <a:prstGeom prst="rect">
            <a:avLst/>
          </a:prstGeom>
          <a:noFill/>
        </p:spPr>
        <p:txBody>
          <a:bodyPr wrap="none" rtlCol="0">
            <a:spAutoFit/>
          </a:bodyPr>
          <a:lstStyle/>
          <a:p>
            <a:pPr algn="ctr"/>
            <a:endParaRPr lang="en-US" dirty="0">
              <a:solidFill>
                <a:srgbClr val="A90533"/>
              </a:solidFill>
            </a:endParaRPr>
          </a:p>
          <a:p>
            <a:pPr algn="ctr"/>
            <a:r>
              <a:rPr lang="en-US" dirty="0">
                <a:solidFill>
                  <a:srgbClr val="A90533"/>
                </a:solidFill>
              </a:rPr>
              <a:t>Clayton Hicks, BA BS; Janet Panoch, PhD; Chris Collier, MD</a:t>
            </a:r>
          </a:p>
        </p:txBody>
      </p:sp>
      <p:sp>
        <p:nvSpPr>
          <p:cNvPr id="10" name="Subtitle 2"/>
          <p:cNvSpPr txBox="1">
            <a:spLocks/>
          </p:cNvSpPr>
          <p:nvPr/>
        </p:nvSpPr>
        <p:spPr>
          <a:xfrm>
            <a:off x="726278" y="1477712"/>
            <a:ext cx="11044236" cy="8490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sz="4000" b="1" dirty="0">
                <a:solidFill>
                  <a:srgbClr val="0C2340"/>
                </a:solidFill>
              </a:rPr>
              <a:t>2024 Annual Meeting </a:t>
            </a:r>
            <a:endParaRPr lang="en-US" sz="2000" b="1" dirty="0">
              <a:solidFill>
                <a:srgbClr val="0C2340"/>
              </a:solidFill>
            </a:endParaRPr>
          </a:p>
        </p:txBody>
      </p:sp>
      <p:sp>
        <p:nvSpPr>
          <p:cNvPr id="3" name="Title 1">
            <a:extLst>
              <a:ext uri="{FF2B5EF4-FFF2-40B4-BE49-F238E27FC236}">
                <a16:creationId xmlns:a16="http://schemas.microsoft.com/office/drawing/2014/main" id="{8AD7A5FE-692C-8EBC-C193-307B0FCD49E1}"/>
              </a:ext>
            </a:extLst>
          </p:cNvPr>
          <p:cNvSpPr txBox="1">
            <a:spLocks/>
          </p:cNvSpPr>
          <p:nvPr/>
        </p:nvSpPr>
        <p:spPr>
          <a:xfrm>
            <a:off x="573879" y="2158736"/>
            <a:ext cx="11196635" cy="135300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i="1" dirty="0">
                <a:solidFill>
                  <a:srgbClr val="A90533"/>
                </a:solidFill>
                <a:latin typeface="+mn-lt"/>
              </a:rPr>
              <a:t>“We had no idea what to ask”: </a:t>
            </a:r>
          </a:p>
          <a:p>
            <a:r>
              <a:rPr lang="en-US" sz="2800" b="1" i="1" dirty="0">
                <a:solidFill>
                  <a:srgbClr val="A90533"/>
                </a:solidFill>
                <a:latin typeface="+mn-lt"/>
              </a:rPr>
              <a:t>Development and Co-Design of Osteosarcoma </a:t>
            </a:r>
          </a:p>
          <a:p>
            <a:r>
              <a:rPr lang="en-US" sz="2800" b="1" i="1" dirty="0">
                <a:solidFill>
                  <a:srgbClr val="A90533"/>
                </a:solidFill>
                <a:latin typeface="+mn-lt"/>
              </a:rPr>
              <a:t>Surgical Discussion Cards for Use at Diagnosis</a:t>
            </a:r>
          </a:p>
        </p:txBody>
      </p:sp>
      <p:pic>
        <p:nvPicPr>
          <p:cNvPr id="38" name="Audio 37">
            <a:hlinkClick r:id="" action="ppaction://media"/>
            <a:extLst>
              <a:ext uri="{FF2B5EF4-FFF2-40B4-BE49-F238E27FC236}">
                <a16:creationId xmlns:a16="http://schemas.microsoft.com/office/drawing/2014/main" id="{D65D4396-6C21-E254-056D-FE895A05E72D}"/>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841745966"/>
      </p:ext>
    </p:extLst>
  </p:cSld>
  <p:clrMapOvr>
    <a:masterClrMapping/>
  </p:clrMapOvr>
  <mc:AlternateContent xmlns:mc="http://schemas.openxmlformats.org/markup-compatibility/2006">
    <mc:Choice xmlns:p14="http://schemas.microsoft.com/office/powerpoint/2010/main" Requires="p14">
      <p:transition spd="slow" p14:dur="2000" advTm="16186"/>
    </mc:Choice>
    <mc:Fallback>
      <p:transition spd="slow" advTm="161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203" y="199089"/>
            <a:ext cx="10973154" cy="736776"/>
          </a:xfrm>
        </p:spPr>
        <p:txBody>
          <a:bodyPr/>
          <a:lstStyle/>
          <a:p>
            <a:r>
              <a:rPr lang="en-US" sz="3600" dirty="0"/>
              <a:t>Background</a:t>
            </a:r>
            <a:endParaRPr lang="en-US" sz="4800" dirty="0"/>
          </a:p>
        </p:txBody>
      </p:sp>
      <p:sp>
        <p:nvSpPr>
          <p:cNvPr id="3" name="Content Placeholder 2"/>
          <p:cNvSpPr>
            <a:spLocks noGrp="1"/>
          </p:cNvSpPr>
          <p:nvPr>
            <p:ph idx="1"/>
          </p:nvPr>
        </p:nvSpPr>
        <p:spPr>
          <a:xfrm>
            <a:off x="772415" y="1206321"/>
            <a:ext cx="10973154" cy="5452590"/>
          </a:xfrm>
        </p:spPr>
        <p:txBody>
          <a:bodyPr vert="horz" lIns="19047" tIns="9523" rIns="19047" bIns="9523" rtlCol="0" anchor="t">
            <a:normAutofit/>
          </a:bodyPr>
          <a:lstStyle/>
          <a:p>
            <a:pPr marL="0" indent="0" algn="ctr">
              <a:buNone/>
            </a:pPr>
            <a:r>
              <a:rPr lang="en-US" sz="2000" b="1" dirty="0"/>
              <a:t>Osteosarcoma </a:t>
            </a:r>
            <a:r>
              <a:rPr lang="en-US" sz="2000" dirty="0"/>
              <a:t>(bone cancer) often occurs </a:t>
            </a:r>
            <a:r>
              <a:rPr lang="en-US" sz="2000" b="1" dirty="0"/>
              <a:t>around the knee</a:t>
            </a:r>
            <a:r>
              <a:rPr lang="en-US" sz="2000" dirty="0"/>
              <a:t>; options include:</a:t>
            </a:r>
          </a:p>
          <a:p>
            <a:pPr marL="0" indent="0">
              <a:buNone/>
            </a:pPr>
            <a:endParaRPr lang="en-US" sz="2000" b="1" dirty="0"/>
          </a:p>
          <a:p>
            <a:pPr marL="0" indent="0">
              <a:buNone/>
            </a:pPr>
            <a:endParaRPr lang="en-US" sz="2000" b="1" dirty="0"/>
          </a:p>
          <a:p>
            <a:pPr marL="0" indent="0">
              <a:buNone/>
            </a:pPr>
            <a:endParaRPr lang="en-US" sz="2000" b="1" dirty="0"/>
          </a:p>
          <a:p>
            <a:pPr marL="0" indent="0">
              <a:buNone/>
            </a:pPr>
            <a:endParaRPr lang="en-US" sz="2200" dirty="0"/>
          </a:p>
          <a:p>
            <a:pPr marL="0" indent="0">
              <a:buNone/>
            </a:pPr>
            <a:endParaRPr lang="en-US" sz="2200" dirty="0"/>
          </a:p>
          <a:p>
            <a:pPr marL="0" indent="0">
              <a:buNone/>
            </a:pPr>
            <a:r>
              <a:rPr lang="en-US" sz="2200" dirty="0"/>
              <a:t>Each option has a very different appearance and different long-term functional outcomes.  It is a complex, high-stakes decision that feels overwhelming to families.</a:t>
            </a:r>
          </a:p>
          <a:p>
            <a:pPr marL="0" indent="0">
              <a:buNone/>
            </a:pPr>
            <a:endParaRPr lang="en-US" sz="2200" dirty="0"/>
          </a:p>
          <a:p>
            <a:pPr marL="0" indent="0">
              <a:buNone/>
            </a:pPr>
            <a:r>
              <a:rPr lang="en-US" sz="2200" dirty="0"/>
              <a:t>Orthopedic oncologists at the 2023 Musculoskeletal and Tumor Society Meeting requested an discussion cards to help discuss options to patients at their initial visit. </a:t>
            </a:r>
          </a:p>
          <a:p>
            <a:pPr marL="0" indent="0">
              <a:buNone/>
            </a:pPr>
            <a:endParaRPr lang="en-US" sz="2200" dirty="0"/>
          </a:p>
          <a:p>
            <a:pPr marL="0" indent="0">
              <a:buNone/>
            </a:pPr>
            <a:r>
              <a:rPr lang="en-US" sz="2200" dirty="0"/>
              <a:t>With funding from the CTSI Pediatrics team, development started using a co-design model with patients, caregivers, and surgeons. </a:t>
            </a:r>
          </a:p>
        </p:txBody>
      </p:sp>
      <p:pic>
        <p:nvPicPr>
          <p:cNvPr id="4" name="Picture 3">
            <a:extLst>
              <a:ext uri="{FF2B5EF4-FFF2-40B4-BE49-F238E27FC236}">
                <a16:creationId xmlns:a16="http://schemas.microsoft.com/office/drawing/2014/main" id="{2E5DF178-28A4-548C-26E3-01F31128D587}"/>
              </a:ext>
            </a:extLst>
          </p:cNvPr>
          <p:cNvPicPr>
            <a:picLocks noChangeAspect="1"/>
          </p:cNvPicPr>
          <p:nvPr/>
        </p:nvPicPr>
        <p:blipFill>
          <a:blip r:embed="rId6"/>
          <a:stretch>
            <a:fillRect/>
          </a:stretch>
        </p:blipFill>
        <p:spPr>
          <a:xfrm>
            <a:off x="8606695" y="1561310"/>
            <a:ext cx="1226958" cy="1630264"/>
          </a:xfrm>
          <a:prstGeom prst="rect">
            <a:avLst/>
          </a:prstGeom>
        </p:spPr>
      </p:pic>
      <p:pic>
        <p:nvPicPr>
          <p:cNvPr id="5" name="Picture 4" descr="A person standing in a room&#10;&#10;Description automatically generated">
            <a:extLst>
              <a:ext uri="{FF2B5EF4-FFF2-40B4-BE49-F238E27FC236}">
                <a16:creationId xmlns:a16="http://schemas.microsoft.com/office/drawing/2014/main" id="{FBD8B53A-EA9B-D0AF-305B-AD936334A126}"/>
              </a:ext>
            </a:extLst>
          </p:cNvPr>
          <p:cNvPicPr/>
          <p:nvPr/>
        </p:nvPicPr>
        <p:blipFill rotWithShape="1">
          <a:blip r:embed="rId7" cstate="print">
            <a:extLst>
              <a:ext uri="{28A0092B-C50C-407E-A947-70E740481C1C}">
                <a14:useLocalDpi xmlns:a14="http://schemas.microsoft.com/office/drawing/2010/main" val="0"/>
              </a:ext>
            </a:extLst>
          </a:blip>
          <a:srcRect l="29823" t="38975" r="17573" b="26860"/>
          <a:stretch/>
        </p:blipFill>
        <p:spPr bwMode="auto">
          <a:xfrm>
            <a:off x="2289899" y="1533998"/>
            <a:ext cx="1316850" cy="1657576"/>
          </a:xfrm>
          <a:prstGeom prst="rect">
            <a:avLst/>
          </a:prstGeom>
          <a:ln>
            <a:noFill/>
          </a:ln>
          <a:extLst>
            <a:ext uri="{53640926-AAD7-44D8-BBD7-CCE9431645EC}">
              <a14:shadowObscured xmlns:a14="http://schemas.microsoft.com/office/drawing/2010/main"/>
            </a:ext>
          </a:extLst>
        </p:spPr>
      </p:pic>
      <p:pic>
        <p:nvPicPr>
          <p:cNvPr id="7" name="Picture 6" descr="A tattoo on his arm&#10;&#10;Description automatically generated">
            <a:extLst>
              <a:ext uri="{FF2B5EF4-FFF2-40B4-BE49-F238E27FC236}">
                <a16:creationId xmlns:a16="http://schemas.microsoft.com/office/drawing/2014/main" id="{A32ACCA0-8E86-E09A-1019-2C5CE2EC363F}"/>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5308601" y="1536826"/>
            <a:ext cx="1535990" cy="1654747"/>
          </a:xfrm>
          <a:prstGeom prst="rect">
            <a:avLst/>
          </a:prstGeom>
        </p:spPr>
      </p:pic>
      <p:sp>
        <p:nvSpPr>
          <p:cNvPr id="8" name="TextBox 7">
            <a:extLst>
              <a:ext uri="{FF2B5EF4-FFF2-40B4-BE49-F238E27FC236}">
                <a16:creationId xmlns:a16="http://schemas.microsoft.com/office/drawing/2014/main" id="{BF17790E-AC8F-0D82-AE4A-2F585BF30A9C}"/>
              </a:ext>
            </a:extLst>
          </p:cNvPr>
          <p:cNvSpPr txBox="1"/>
          <p:nvPr/>
        </p:nvSpPr>
        <p:spPr>
          <a:xfrm>
            <a:off x="8564531" y="3135314"/>
            <a:ext cx="1651700" cy="369332"/>
          </a:xfrm>
          <a:prstGeom prst="rect">
            <a:avLst/>
          </a:prstGeom>
          <a:noFill/>
        </p:spPr>
        <p:txBody>
          <a:bodyPr wrap="square" lIns="91440" tIns="45720" rIns="91440" bIns="45720" rtlCol="0" anchor="t">
            <a:spAutoFit/>
          </a:bodyPr>
          <a:lstStyle/>
          <a:p>
            <a:r>
              <a:rPr lang="en-US" dirty="0" err="1"/>
              <a:t>Rotationplasty</a:t>
            </a:r>
          </a:p>
        </p:txBody>
      </p:sp>
      <p:sp>
        <p:nvSpPr>
          <p:cNvPr id="9" name="TextBox 8">
            <a:extLst>
              <a:ext uri="{FF2B5EF4-FFF2-40B4-BE49-F238E27FC236}">
                <a16:creationId xmlns:a16="http://schemas.microsoft.com/office/drawing/2014/main" id="{E76D71C3-331B-CF44-B4A8-6017587BD30B}"/>
              </a:ext>
            </a:extLst>
          </p:cNvPr>
          <p:cNvSpPr txBox="1"/>
          <p:nvPr/>
        </p:nvSpPr>
        <p:spPr>
          <a:xfrm>
            <a:off x="5432396" y="3135314"/>
            <a:ext cx="1653192" cy="369332"/>
          </a:xfrm>
          <a:prstGeom prst="rect">
            <a:avLst/>
          </a:prstGeom>
          <a:noFill/>
        </p:spPr>
        <p:txBody>
          <a:bodyPr wrap="square" lIns="91440" tIns="45720" rIns="91440" bIns="45720" rtlCol="0" anchor="t">
            <a:spAutoFit/>
          </a:bodyPr>
          <a:lstStyle/>
          <a:p>
            <a:r>
              <a:rPr lang="en-US" dirty="0"/>
              <a:t>Limb Salvage</a:t>
            </a:r>
          </a:p>
        </p:txBody>
      </p:sp>
      <p:sp>
        <p:nvSpPr>
          <p:cNvPr id="10" name="TextBox 9">
            <a:extLst>
              <a:ext uri="{FF2B5EF4-FFF2-40B4-BE49-F238E27FC236}">
                <a16:creationId xmlns:a16="http://schemas.microsoft.com/office/drawing/2014/main" id="{6728B892-E90F-FDFA-C6EB-34714422F5E1}"/>
              </a:ext>
            </a:extLst>
          </p:cNvPr>
          <p:cNvSpPr txBox="1"/>
          <p:nvPr/>
        </p:nvSpPr>
        <p:spPr>
          <a:xfrm>
            <a:off x="2318903" y="3113525"/>
            <a:ext cx="1316850" cy="369332"/>
          </a:xfrm>
          <a:prstGeom prst="rect">
            <a:avLst/>
          </a:prstGeom>
          <a:noFill/>
        </p:spPr>
        <p:txBody>
          <a:bodyPr wrap="square" lIns="91440" tIns="45720" rIns="91440" bIns="45720" rtlCol="0" anchor="t">
            <a:spAutoFit/>
          </a:bodyPr>
          <a:lstStyle/>
          <a:p>
            <a:r>
              <a:rPr lang="en-US" dirty="0"/>
              <a:t>Amputation</a:t>
            </a:r>
          </a:p>
        </p:txBody>
      </p:sp>
      <p:pic>
        <p:nvPicPr>
          <p:cNvPr id="23" name="Audio 22">
            <a:hlinkClick r:id="" action="ppaction://media"/>
            <a:extLst>
              <a:ext uri="{FF2B5EF4-FFF2-40B4-BE49-F238E27FC236}">
                <a16:creationId xmlns:a16="http://schemas.microsoft.com/office/drawing/2014/main" id="{715F8CA8-3799-5CB1-1FA1-2DEE74664AC6}"/>
              </a:ext>
            </a:extLst>
          </p:cNvPr>
          <p:cNvPicPr>
            <a:picLocks noChangeAspect="1"/>
          </p:cNvPicPr>
          <p:nvPr>
            <a:audioFile r:link="rId3"/>
            <p:extLst>
              <p:ext uri="{DAA4B4D4-6D71-4841-9C94-3DE7FCFB9230}">
                <p14:media xmlns:p14="http://schemas.microsoft.com/office/powerpoint/2010/main" r:embed="rId2"/>
              </p:ext>
            </p:extLst>
          </p:nvPr>
        </p:nvPicPr>
        <p:blipFill>
          <a:blip r:embed="rId9"/>
          <a:srcRect l="-203125" t="-203125" r="-203125" b="-203125"/>
          <a:stretch>
            <a:fillRect/>
          </a:stretch>
        </p:blipFill>
        <p:spPr>
          <a:xfrm>
            <a:off x="10052304" y="4718304"/>
            <a:ext cx="2057400" cy="2057400"/>
          </a:xfrm>
          <a:prstGeom prst="ellipse">
            <a:avLst/>
          </a:prstGeom>
        </p:spPr>
      </p:pic>
    </p:spTree>
    <p:custDataLst>
      <p:tags r:id="rId1"/>
    </p:custDataLst>
    <p:extLst>
      <p:ext uri="{BB962C8B-B14F-4D97-AF65-F5344CB8AC3E}">
        <p14:creationId xmlns:p14="http://schemas.microsoft.com/office/powerpoint/2010/main" val="1252649654"/>
      </p:ext>
    </p:extLst>
  </p:cSld>
  <p:clrMapOvr>
    <a:masterClrMapping/>
  </p:clrMapOvr>
  <mc:AlternateContent xmlns:mc="http://schemas.openxmlformats.org/markup-compatibility/2006">
    <mc:Choice xmlns:p14="http://schemas.microsoft.com/office/powerpoint/2010/main" Requires="p14">
      <p:transition spd="slow" p14:dur="2000" advTm="51209"/>
    </mc:Choice>
    <mc:Fallback>
      <p:transition spd="slow" advTm="512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2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203" y="199089"/>
            <a:ext cx="10973154" cy="736776"/>
          </a:xfrm>
        </p:spPr>
        <p:txBody>
          <a:bodyPr/>
          <a:lstStyle/>
          <a:p>
            <a:r>
              <a:rPr lang="en-US" sz="3600" dirty="0"/>
              <a:t>Building the Prototype</a:t>
            </a:r>
            <a:endParaRPr lang="en-US" sz="4800" dirty="0"/>
          </a:p>
        </p:txBody>
      </p:sp>
      <p:sp>
        <p:nvSpPr>
          <p:cNvPr id="3" name="Content Placeholder 2"/>
          <p:cNvSpPr>
            <a:spLocks noGrp="1"/>
          </p:cNvSpPr>
          <p:nvPr>
            <p:ph idx="1"/>
          </p:nvPr>
        </p:nvSpPr>
        <p:spPr>
          <a:xfrm>
            <a:off x="574169" y="1028303"/>
            <a:ext cx="8582870" cy="3337748"/>
          </a:xfrm>
        </p:spPr>
        <p:txBody>
          <a:bodyPr/>
          <a:lstStyle/>
          <a:p>
            <a:pPr marL="0" indent="0">
              <a:buNone/>
            </a:pPr>
            <a:r>
              <a:rPr lang="en-US" sz="2400" b="1" dirty="0"/>
              <a:t>Study 1: Patient Focus Group (n=6)</a:t>
            </a:r>
            <a:r>
              <a:rPr lang="en-US" sz="2400" dirty="0"/>
              <a:t>, </a:t>
            </a:r>
            <a:r>
              <a:rPr lang="en-US" sz="2400" b="1" dirty="0"/>
              <a:t>Parent Focus Group (n=9)</a:t>
            </a:r>
          </a:p>
          <a:p>
            <a:pPr marL="0" indent="0">
              <a:buNone/>
            </a:pPr>
            <a:r>
              <a:rPr lang="en-US" sz="2200" dirty="0"/>
              <a:t>Goal of working with patients/caregivers to determine what would be helpful to have on discussion cards used by orthopedic oncologists with newly diagnosed families.</a:t>
            </a:r>
          </a:p>
          <a:p>
            <a:pPr marL="0" indent="0">
              <a:buNone/>
            </a:pPr>
            <a:endParaRPr lang="en-US" sz="2200" dirty="0"/>
          </a:p>
          <a:p>
            <a:pPr marL="0" indent="0">
              <a:buNone/>
            </a:pPr>
            <a:r>
              <a:rPr lang="en-US" sz="2400" b="1" dirty="0"/>
              <a:t>Study 2: </a:t>
            </a:r>
            <a:r>
              <a:rPr lang="en-US" sz="2400" dirty="0"/>
              <a:t>Prototype 1 reviewed by attendees (n=24) at the Osteosarcoma Conference. Participants were asked what they liked and what recommendations they had. Recommendations included important questions to consider, values to focus on, pros/cons of options, and suggestions on the timeline of conversation.</a:t>
            </a:r>
          </a:p>
        </p:txBody>
      </p:sp>
      <p:pic>
        <p:nvPicPr>
          <p:cNvPr id="6" name="Picture 5">
            <a:extLst>
              <a:ext uri="{FF2B5EF4-FFF2-40B4-BE49-F238E27FC236}">
                <a16:creationId xmlns:a16="http://schemas.microsoft.com/office/drawing/2014/main" id="{6E87F34B-08A1-1470-BA99-EB1D5E22B7B4}"/>
              </a:ext>
            </a:extLst>
          </p:cNvPr>
          <p:cNvPicPr>
            <a:picLocks noChangeAspect="1"/>
          </p:cNvPicPr>
          <p:nvPr/>
        </p:nvPicPr>
        <p:blipFill>
          <a:blip r:embed="rId6"/>
          <a:stretch>
            <a:fillRect/>
          </a:stretch>
        </p:blipFill>
        <p:spPr>
          <a:xfrm>
            <a:off x="9157039" y="1250134"/>
            <a:ext cx="2731040" cy="2894087"/>
          </a:xfrm>
          <a:prstGeom prst="rect">
            <a:avLst/>
          </a:prstGeom>
        </p:spPr>
      </p:pic>
      <p:sp>
        <p:nvSpPr>
          <p:cNvPr id="4" name="TextBox 3">
            <a:extLst>
              <a:ext uri="{FF2B5EF4-FFF2-40B4-BE49-F238E27FC236}">
                <a16:creationId xmlns:a16="http://schemas.microsoft.com/office/drawing/2014/main" id="{B38FD01F-4C4E-10D6-9C1F-B37C947A4EE2}"/>
              </a:ext>
            </a:extLst>
          </p:cNvPr>
          <p:cNvSpPr txBox="1"/>
          <p:nvPr/>
        </p:nvSpPr>
        <p:spPr>
          <a:xfrm>
            <a:off x="1651000" y="5027569"/>
            <a:ext cx="9767179" cy="923330"/>
          </a:xfrm>
          <a:prstGeom prst="rect">
            <a:avLst/>
          </a:prstGeom>
          <a:noFill/>
        </p:spPr>
        <p:txBody>
          <a:bodyPr wrap="square" rtlCol="0">
            <a:spAutoFit/>
          </a:bodyPr>
          <a:lstStyle/>
          <a:p>
            <a:r>
              <a:rPr lang="en-US" i="1" dirty="0"/>
              <a:t>“I like the idea of the cards because</a:t>
            </a:r>
            <a:r>
              <a:rPr lang="en-US" b="1" i="1" dirty="0"/>
              <a:t> I feel like things are swirling </a:t>
            </a:r>
            <a:r>
              <a:rPr lang="en-US" i="1" dirty="0"/>
              <a:t>and </a:t>
            </a:r>
            <a:r>
              <a:rPr lang="en-US" b="1" i="1" dirty="0"/>
              <a:t>you need so much information about so many things </a:t>
            </a:r>
            <a:r>
              <a:rPr lang="en-US" i="1" dirty="0"/>
              <a:t>and you can get latched on to one piece…What I see is nice about the cards is that </a:t>
            </a:r>
            <a:r>
              <a:rPr lang="en-US" b="1" i="1" dirty="0"/>
              <a:t>you can pull up the card that’s the focus </a:t>
            </a:r>
            <a:r>
              <a:rPr lang="en-US" i="1" dirty="0"/>
              <a:t>and it can kind of </a:t>
            </a:r>
            <a:r>
              <a:rPr lang="en-US" b="1" i="1" dirty="0"/>
              <a:t>help focus a discussion</a:t>
            </a:r>
            <a:r>
              <a:rPr lang="en-US" i="1" dirty="0"/>
              <a:t>.”</a:t>
            </a:r>
          </a:p>
        </p:txBody>
      </p:sp>
      <p:pic>
        <p:nvPicPr>
          <p:cNvPr id="28" name="Audio 27">
            <a:hlinkClick r:id="" action="ppaction://media"/>
            <a:extLst>
              <a:ext uri="{FF2B5EF4-FFF2-40B4-BE49-F238E27FC236}">
                <a16:creationId xmlns:a16="http://schemas.microsoft.com/office/drawing/2014/main" id="{B79FFCDE-5D43-4AF6-EECE-7DDC85166590}"/>
              </a:ext>
            </a:extLst>
          </p:cNvPr>
          <p:cNvPicPr>
            <a:picLocks noChangeAspect="1"/>
          </p:cNvPicPr>
          <p:nvPr>
            <a:audioFile r:link="rId3"/>
            <p:extLst>
              <p:ext uri="{DAA4B4D4-6D71-4841-9C94-3DE7FCFB9230}">
                <p14:media xmlns:p14="http://schemas.microsoft.com/office/powerpoint/2010/main" r:embed="rId2"/>
              </p:ext>
            </p:extLst>
          </p:nvPr>
        </p:nvPicPr>
        <p:blipFill>
          <a:blip r:embed="rId7"/>
          <a:srcRect l="-203125" t="-203125" r="-203125" b="-203125"/>
          <a:stretch>
            <a:fillRect/>
          </a:stretch>
        </p:blipFill>
        <p:spPr>
          <a:xfrm>
            <a:off x="10052304" y="4718304"/>
            <a:ext cx="2057400" cy="2057400"/>
          </a:xfrm>
          <a:prstGeom prst="ellipse">
            <a:avLst/>
          </a:prstGeom>
        </p:spPr>
      </p:pic>
    </p:spTree>
    <p:custDataLst>
      <p:tags r:id="rId1"/>
    </p:custDataLst>
    <p:extLst>
      <p:ext uri="{BB962C8B-B14F-4D97-AF65-F5344CB8AC3E}">
        <p14:creationId xmlns:p14="http://schemas.microsoft.com/office/powerpoint/2010/main" val="1815115330"/>
      </p:ext>
    </p:extLst>
  </p:cSld>
  <p:clrMapOvr>
    <a:masterClrMapping/>
  </p:clrMapOvr>
  <mc:AlternateContent xmlns:mc="http://schemas.openxmlformats.org/markup-compatibility/2006">
    <mc:Choice xmlns:p14="http://schemas.microsoft.com/office/powerpoint/2010/main" Requires="p14">
      <p:transition spd="slow" p14:dur="2000" advTm="59832"/>
    </mc:Choice>
    <mc:Fallback>
      <p:transition spd="slow" advTm="598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8"/>
                                        </p:tgtEl>
                                      </p:cBhvr>
                                    </p:cmd>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2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486" y="293535"/>
            <a:ext cx="11367754" cy="638450"/>
          </a:xfrm>
        </p:spPr>
        <p:txBody>
          <a:bodyPr/>
          <a:lstStyle/>
          <a:p>
            <a:r>
              <a:rPr lang="en-US" sz="3600" dirty="0"/>
              <a:t>Prototype 2</a:t>
            </a:r>
            <a:endParaRPr lang="en-US" sz="4400" dirty="0"/>
          </a:p>
        </p:txBody>
      </p:sp>
      <p:sp>
        <p:nvSpPr>
          <p:cNvPr id="3" name="Content Placeholder 2"/>
          <p:cNvSpPr>
            <a:spLocks noGrp="1"/>
          </p:cNvSpPr>
          <p:nvPr>
            <p:ph idx="1"/>
          </p:nvPr>
        </p:nvSpPr>
        <p:spPr>
          <a:xfrm>
            <a:off x="412123" y="1043745"/>
            <a:ext cx="11367753" cy="4920175"/>
          </a:xfrm>
        </p:spPr>
        <p:txBody>
          <a:bodyPr/>
          <a:lstStyle/>
          <a:p>
            <a:pPr marL="0" indent="0">
              <a:buNone/>
            </a:pPr>
            <a:r>
              <a:rPr lang="en-US" sz="2400" b="1" dirty="0"/>
              <a:t>Study 3: </a:t>
            </a:r>
            <a:r>
              <a:rPr lang="en-US" sz="2400" dirty="0"/>
              <a:t>A stakeholder group of parents and patients (n=7) reviewed the recommendations and resolved discrepancies.</a:t>
            </a:r>
          </a:p>
          <a:p>
            <a:pPr marL="0" indent="0">
              <a:buNone/>
            </a:pPr>
            <a:endParaRPr lang="en-US" sz="2400" dirty="0"/>
          </a:p>
          <a:p>
            <a:pPr marL="0" indent="0" algn="ctr">
              <a:buNone/>
            </a:pPr>
            <a:r>
              <a:rPr lang="en-US" sz="2400" i="1" dirty="0"/>
              <a:t>“Really good </a:t>
            </a:r>
            <a:r>
              <a:rPr lang="en-US" sz="2400" b="1" i="1" dirty="0"/>
              <a:t>starting point for the conversation</a:t>
            </a:r>
            <a:r>
              <a:rPr lang="en-US" sz="2400" i="1" dirty="0"/>
              <a:t>. </a:t>
            </a:r>
          </a:p>
          <a:p>
            <a:pPr marL="0" indent="0" algn="ctr">
              <a:buNone/>
            </a:pPr>
            <a:r>
              <a:rPr lang="en-US" sz="2400" i="1" dirty="0"/>
              <a:t>If we had this when we were first diagnosed, it would have </a:t>
            </a:r>
            <a:r>
              <a:rPr lang="en-US" sz="2400" b="1" i="1" dirty="0"/>
              <a:t>facilitated the process</a:t>
            </a:r>
            <a:r>
              <a:rPr lang="en-US" sz="2400" i="1" dirty="0"/>
              <a:t>.”</a:t>
            </a:r>
          </a:p>
          <a:p>
            <a:pPr marL="0" indent="0">
              <a:buNone/>
            </a:pPr>
            <a:endParaRPr lang="en-US" sz="2000" dirty="0"/>
          </a:p>
          <a:p>
            <a:pPr marL="0" indent="0">
              <a:buNone/>
            </a:pPr>
            <a:r>
              <a:rPr lang="en-US" sz="2400" b="1" dirty="0"/>
              <a:t>Next Steps: </a:t>
            </a:r>
            <a:r>
              <a:rPr lang="en-US" sz="2400" dirty="0"/>
              <a:t>In September, prototype 2 will be reviewed with orthopedic oncologists at the Musculoskeletal Tumor Society Meeting.  Their feedback will inform Prototype 3.</a:t>
            </a:r>
          </a:p>
          <a:p>
            <a:pPr marL="0" indent="0">
              <a:buNone/>
            </a:pPr>
            <a:endParaRPr lang="en-US" sz="2400" dirty="0"/>
          </a:p>
          <a:p>
            <a:pPr marL="0" indent="0">
              <a:buNone/>
            </a:pPr>
            <a:r>
              <a:rPr lang="en-US" sz="2400" dirty="0"/>
              <a:t>A final version of the Osteosarcoma Discussion Cards is expected to pilot test with newly diagnosed families at multiple institutions. We aim to develop an evidenced-based timeline for communicating options to establish a standard of care for communicating options.</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2400" dirty="0"/>
          </a:p>
        </p:txBody>
      </p:sp>
      <p:pic>
        <p:nvPicPr>
          <p:cNvPr id="15" name="Audio 14">
            <a:hlinkClick r:id="" action="ppaction://media"/>
            <a:extLst>
              <a:ext uri="{FF2B5EF4-FFF2-40B4-BE49-F238E27FC236}">
                <a16:creationId xmlns:a16="http://schemas.microsoft.com/office/drawing/2014/main" id="{DEFBDBCA-685B-D252-B309-B2AB8D2A0BD5}"/>
              </a:ext>
            </a:extLst>
          </p:cNvPr>
          <p:cNvPicPr>
            <a:picLocks noChangeAspect="1"/>
          </p:cNvPicPr>
          <p:nvPr>
            <a:audioFile r:link="rId3"/>
            <p:extLst>
              <p:ext uri="{DAA4B4D4-6D71-4841-9C94-3DE7FCFB9230}">
                <p14:media xmlns:p14="http://schemas.microsoft.com/office/powerpoint/2010/main" r:embed="rId2"/>
              </p:ext>
            </p:extLst>
          </p:nvPr>
        </p:nvPicPr>
        <p:blipFill>
          <a:blip r:embed="rId6"/>
          <a:srcRect l="-203125" t="-203125" r="-203125" b="-203125"/>
          <a:stretch>
            <a:fillRect/>
          </a:stretch>
        </p:blipFill>
        <p:spPr>
          <a:xfrm>
            <a:off x="10052304" y="4718304"/>
            <a:ext cx="2057400" cy="2057400"/>
          </a:xfrm>
          <a:prstGeom prst="ellipse">
            <a:avLst/>
          </a:prstGeom>
        </p:spPr>
      </p:pic>
    </p:spTree>
    <p:custDataLst>
      <p:tags r:id="rId1"/>
    </p:custDataLst>
    <p:extLst>
      <p:ext uri="{BB962C8B-B14F-4D97-AF65-F5344CB8AC3E}">
        <p14:creationId xmlns:p14="http://schemas.microsoft.com/office/powerpoint/2010/main" val="3204201780"/>
      </p:ext>
    </p:extLst>
  </p:cSld>
  <p:clrMapOvr>
    <a:masterClrMapping/>
  </p:clrMapOvr>
  <mc:AlternateContent xmlns:mc="http://schemas.openxmlformats.org/markup-compatibility/2006">
    <mc:Choice xmlns:p14="http://schemas.microsoft.com/office/powerpoint/2010/main" Requires="p14">
      <p:transition spd="slow" p14:dur="2000" advTm="52481"/>
    </mc:Choice>
    <mc:Fallback>
      <p:transition spd="slow" advTm="524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15"/>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6|9.4|20.6"/>
</p:tagLst>
</file>

<file path=ppt/tags/tag2.xml><?xml version="1.0" encoding="utf-8"?>
<p:tagLst xmlns:a="http://schemas.openxmlformats.org/drawingml/2006/main" xmlns:r="http://schemas.openxmlformats.org/officeDocument/2006/relationships" xmlns:p="http://schemas.openxmlformats.org/presentationml/2006/main">
  <p:tag name="TIMING" val="|11.5|32"/>
</p:tagLst>
</file>

<file path=ppt/tags/tag3.xml><?xml version="1.0" encoding="utf-8"?>
<p:tagLst xmlns:a="http://schemas.openxmlformats.org/drawingml/2006/main" xmlns:r="http://schemas.openxmlformats.org/officeDocument/2006/relationships" xmlns:p="http://schemas.openxmlformats.org/presentationml/2006/main">
  <p:tag name="TIMING" val="|9.6|6.8|18.2"/>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280E41EC592074985E8085BBC3FE21B" ma:contentTypeVersion="13" ma:contentTypeDescription="Create a new document." ma:contentTypeScope="" ma:versionID="f20bbe4d5034286b156d667f59668afc">
  <xsd:schema xmlns:xsd="http://www.w3.org/2001/XMLSchema" xmlns:xs="http://www.w3.org/2001/XMLSchema" xmlns:p="http://schemas.microsoft.com/office/2006/metadata/properties" xmlns:ns3="93decc61-33ed-45a0-97fb-aa0b212a8b97" targetNamespace="http://schemas.microsoft.com/office/2006/metadata/properties" ma:root="true" ma:fieldsID="a387a7e75fc81a44c94f8c0a23b84c4c" ns3:_="">
    <xsd:import namespace="93decc61-33ed-45a0-97fb-aa0b212a8b9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decc61-33ed-45a0-97fb-aa0b212a8b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_activity" ma:index="17" nillable="true" ma:displayName="_activity" ma:hidden="true" ma:internalName="_activity">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ystemTags" ma:index="19" nillable="true" ma:displayName="MediaServiceSystemTags" ma:hidden="true" ma:internalName="MediaServiceSystemTags" ma:readOnly="true">
      <xsd:simpleType>
        <xsd:restriction base="dms:Note"/>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93decc61-33ed-45a0-97fb-aa0b212a8b97" xsi:nil="true"/>
  </documentManagement>
</p:properties>
</file>

<file path=customXml/itemProps1.xml><?xml version="1.0" encoding="utf-8"?>
<ds:datastoreItem xmlns:ds="http://schemas.openxmlformats.org/officeDocument/2006/customXml" ds:itemID="{6664D354-F9F5-4202-A55D-83B5CC809EDC}">
  <ds:schemaRefs>
    <ds:schemaRef ds:uri="http://schemas.microsoft.com/sharepoint/v3/contenttype/forms"/>
  </ds:schemaRefs>
</ds:datastoreItem>
</file>

<file path=customXml/itemProps2.xml><?xml version="1.0" encoding="utf-8"?>
<ds:datastoreItem xmlns:ds="http://schemas.openxmlformats.org/officeDocument/2006/customXml" ds:itemID="{93CF27C8-648C-4EB1-B15A-809035DDFC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decc61-33ed-45a0-97fb-aa0b212a8b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90E8CCB-E202-4BC3-862A-B04704263558}">
  <ds:schemaRefs>
    <ds:schemaRef ds:uri="93decc61-33ed-45a0-97fb-aa0b212a8b97"/>
    <ds:schemaRef ds:uri="http://schemas.microsoft.com/office/2006/documentManagement/types"/>
    <ds:schemaRef ds:uri="http://purl.org/dc/elements/1.1/"/>
    <ds:schemaRef ds:uri="http://www.w3.org/XML/1998/namespace"/>
    <ds:schemaRef ds:uri="http://purl.org/dc/dcmitype/"/>
    <ds:schemaRef ds:uri="http://schemas.openxmlformats.org/package/2006/metadata/core-properties"/>
    <ds:schemaRef ds:uri="http://purl.org/dc/term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4705</TotalTime>
  <Words>1028</Words>
  <Application>Microsoft Office PowerPoint</Application>
  <PresentationFormat>Widescreen</PresentationFormat>
  <Paragraphs>64</Paragraphs>
  <Slides>4</Slides>
  <Notes>4</Notes>
  <HiddenSlides>0</HiddenSlides>
  <MMClips>4</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vt:i4>
      </vt:variant>
    </vt:vector>
  </HeadingPairs>
  <TitlesOfParts>
    <vt:vector size="10" baseType="lpstr">
      <vt:lpstr>Arial</vt:lpstr>
      <vt:lpstr>Calibri</vt:lpstr>
      <vt:lpstr>Calibri Light</vt:lpstr>
      <vt:lpstr>Wingdings</vt:lpstr>
      <vt:lpstr>Default Design</vt:lpstr>
      <vt:lpstr>Office Theme</vt:lpstr>
      <vt:lpstr>PowerPoint Presentation</vt:lpstr>
      <vt:lpstr>Background</vt:lpstr>
      <vt:lpstr>Building the Prototype</vt:lpstr>
      <vt:lpstr>Prototype 2</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Scahill, Samantha L</dc:creator>
  <cp:lastModifiedBy>Hicks, Clayton Thomas</cp:lastModifiedBy>
  <cp:revision>314</cp:revision>
  <cp:lastPrinted>2019-06-12T19:20:56Z</cp:lastPrinted>
  <dcterms:created xsi:type="dcterms:W3CDTF">2017-12-05T19:51:19Z</dcterms:created>
  <dcterms:modified xsi:type="dcterms:W3CDTF">2024-08-19T23:53:32Z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0x0101004280E41EC592074985E8085BBC3FE21B</vt:lpwstr>
  </property>
</Properties>
</file>