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8"/>
  </p:notesMasterIdLst>
  <p:handoutMasterIdLst>
    <p:handoutMasterId r:id="rId9"/>
  </p:handoutMasterIdLst>
  <p:sldIdLst>
    <p:sldId id="256" r:id="rId3"/>
    <p:sldId id="364" r:id="rId4"/>
    <p:sldId id="360" r:id="rId5"/>
    <p:sldId id="361" r:id="rId6"/>
    <p:sldId id="363"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44E9"/>
    <a:srgbClr val="40FE40"/>
    <a:srgbClr val="4040FE"/>
    <a:srgbClr val="A90533"/>
    <a:srgbClr val="CCECFF"/>
    <a:srgbClr val="99CCFF"/>
    <a:srgbClr val="CCFFFF"/>
    <a:srgbClr val="0099FF"/>
    <a:srgbClr val="33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4" autoAdjust="0"/>
    <p:restoredTop sz="84971" autoAdjust="0"/>
  </p:normalViewPr>
  <p:slideViewPr>
    <p:cSldViewPr snapToGrid="0">
      <p:cViewPr varScale="1">
        <p:scale>
          <a:sx n="79" d="100"/>
          <a:sy n="79" d="100"/>
        </p:scale>
        <p:origin x="318" y="39"/>
      </p:cViewPr>
      <p:guideLst/>
    </p:cSldViewPr>
  </p:slideViewPr>
  <p:outlineViewPr>
    <p:cViewPr>
      <p:scale>
        <a:sx n="33" d="100"/>
        <a:sy n="33" d="100"/>
      </p:scale>
      <p:origin x="0" y="-27523"/>
    </p:cViewPr>
  </p:outlineViewPr>
  <p:notesTextViewPr>
    <p:cViewPr>
      <p:scale>
        <a:sx n="3" d="2"/>
        <a:sy n="3" d="2"/>
      </p:scale>
      <p:origin x="0" y="0"/>
    </p:cViewPr>
  </p:notesTextViewPr>
  <p:sorterViewPr>
    <p:cViewPr>
      <p:scale>
        <a:sx n="100" d="100"/>
        <a:sy n="100" d="100"/>
      </p:scale>
      <p:origin x="0" y="-3115"/>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B359B7-BFC4-4AD4-A053-0E478061A69E}" type="datetimeFigureOut">
              <a:rPr lang="en-US" smtClean="0"/>
              <a:t>8/15/2024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826D61-1F2C-4E92-8181-1D603ACC5DCB}" type="slidenum">
              <a:rPr lang="en-US" smtClean="0"/>
              <a:t>‹#›</a:t>
            </a:fld>
            <a:endParaRPr lang="en-US" dirty="0"/>
          </a:p>
        </p:txBody>
      </p:sp>
    </p:spTree>
    <p:extLst>
      <p:ext uri="{BB962C8B-B14F-4D97-AF65-F5344CB8AC3E}">
        <p14:creationId xmlns:p14="http://schemas.microsoft.com/office/powerpoint/2010/main" val="99744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E067F1-D140-4293-8129-1B3AA4107C31}" type="datetimeFigureOut">
              <a:rPr lang="en-US" smtClean="0"/>
              <a:t>8/15/2024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25542A-9E4E-4CBE-A1BD-CF535B76B973}" type="slidenum">
              <a:rPr lang="en-US" smtClean="0"/>
              <a:t>‹#›</a:t>
            </a:fld>
            <a:endParaRPr lang="en-US" dirty="0"/>
          </a:p>
        </p:txBody>
      </p:sp>
    </p:spTree>
    <p:extLst>
      <p:ext uri="{BB962C8B-B14F-4D97-AF65-F5344CB8AC3E}">
        <p14:creationId xmlns:p14="http://schemas.microsoft.com/office/powerpoint/2010/main" val="268911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5F25542A-9E4E-4CBE-A1BD-CF535B76B973}" type="slidenum">
              <a:rPr lang="en-US" smtClean="0"/>
              <a:t>1</a:t>
            </a:fld>
            <a:endParaRPr lang="en-US" dirty="0"/>
          </a:p>
        </p:txBody>
      </p:sp>
    </p:spTree>
    <p:extLst>
      <p:ext uri="{BB962C8B-B14F-4D97-AF65-F5344CB8AC3E}">
        <p14:creationId xmlns:p14="http://schemas.microsoft.com/office/powerpoint/2010/main" val="410704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by stating the Super Big Results (state them in 3 key points, like an outline)</a:t>
            </a:r>
          </a:p>
          <a:p>
            <a:endParaRPr lang="en-US" dirty="0"/>
          </a:p>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2</a:t>
            </a:fld>
            <a:endParaRPr lang="en-US" dirty="0"/>
          </a:p>
        </p:txBody>
      </p:sp>
    </p:spTree>
    <p:extLst>
      <p:ext uri="{BB962C8B-B14F-4D97-AF65-F5344CB8AC3E}">
        <p14:creationId xmlns:p14="http://schemas.microsoft.com/office/powerpoint/2010/main" val="63535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3</a:t>
            </a:fld>
            <a:endParaRPr lang="en-US" dirty="0"/>
          </a:p>
        </p:txBody>
      </p:sp>
    </p:spTree>
    <p:extLst>
      <p:ext uri="{BB962C8B-B14F-4D97-AF65-F5344CB8AC3E}">
        <p14:creationId xmlns:p14="http://schemas.microsoft.com/office/powerpoint/2010/main" val="403066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creating your 3 slides that will form your 2-minute video, think about how you would present your slides in a TWEET, and use that brief format to guide your points. Provide key takeaways for the most impact.</a:t>
            </a:r>
          </a:p>
        </p:txBody>
      </p:sp>
      <p:sp>
        <p:nvSpPr>
          <p:cNvPr id="4" name="Slide Number Placeholder 3"/>
          <p:cNvSpPr>
            <a:spLocks noGrp="1"/>
          </p:cNvSpPr>
          <p:nvPr>
            <p:ph type="sldNum" sz="quarter" idx="5"/>
          </p:nvPr>
        </p:nvSpPr>
        <p:spPr/>
        <p:txBody>
          <a:bodyPr/>
          <a:lstStyle/>
          <a:p>
            <a:fld id="{5F25542A-9E4E-4CBE-A1BD-CF535B76B973}" type="slidenum">
              <a:rPr lang="en-US" smtClean="0"/>
              <a:t>4</a:t>
            </a:fld>
            <a:endParaRPr lang="en-US" dirty="0"/>
          </a:p>
        </p:txBody>
      </p:sp>
    </p:spTree>
    <p:extLst>
      <p:ext uri="{BB962C8B-B14F-4D97-AF65-F5344CB8AC3E}">
        <p14:creationId xmlns:p14="http://schemas.microsoft.com/office/powerpoint/2010/main" val="264260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0" i="0" dirty="0">
                <a:solidFill>
                  <a:srgbClr val="000000"/>
                </a:solidFill>
                <a:effectLst/>
              </a:rPr>
              <a:t>If your project or training has been supported by the Indiana CTSI, your poster and PowerPoint presentation should include acknowledgement of the appropriate Indiana CTSI grant.</a:t>
            </a:r>
          </a:p>
          <a:p>
            <a:pPr marL="0" indent="0" algn="l">
              <a:buNone/>
            </a:pPr>
            <a:endParaRPr lang="en-US" sz="1200" b="0" i="0" dirty="0">
              <a:solidFill>
                <a:srgbClr val="000000"/>
              </a:solidFill>
              <a:effectLst/>
            </a:endParaRPr>
          </a:p>
          <a:p>
            <a:pPr marL="0" indent="0" algn="l">
              <a:buNone/>
            </a:pPr>
            <a:r>
              <a:rPr lang="en-US" sz="1200" b="0" i="0" dirty="0">
                <a:solidFill>
                  <a:srgbClr val="000000"/>
                </a:solidFill>
                <a:effectLst/>
              </a:rPr>
              <a:t>For your convenience, we have added this list of award sources to the last slide of the PowerPoint template. Please review the list of award sources and delete those that did not contribute to the conduct of the research reported in your presentation.</a:t>
            </a:r>
          </a:p>
          <a:p>
            <a:pPr marL="0" indent="0" algn="l">
              <a:buNone/>
            </a:pPr>
            <a:endParaRPr lang="en-US" sz="1200" b="0" i="0" dirty="0">
              <a:solidFill>
                <a:srgbClr val="000000"/>
              </a:solidFill>
              <a:effectLst/>
            </a:endParaRPr>
          </a:p>
          <a:p>
            <a:pPr marL="0" indent="0" algn="l">
              <a:buNone/>
            </a:pPr>
            <a:r>
              <a:rPr lang="en-US" sz="1200" b="0" i="0" dirty="0">
                <a:solidFill>
                  <a:srgbClr val="000000"/>
                </a:solidFill>
                <a:effectLst/>
              </a:rPr>
              <a:t>If your project or training was supported by other grants, please remember to acknowledge those grants as well.</a:t>
            </a:r>
          </a:p>
          <a:p>
            <a:pPr marL="0" indent="0" algn="l">
              <a:buNone/>
            </a:pP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5</a:t>
            </a:fld>
            <a:endParaRPr lang="en-US" dirty="0"/>
          </a:p>
        </p:txBody>
      </p:sp>
    </p:spTree>
    <p:extLst>
      <p:ext uri="{BB962C8B-B14F-4D97-AF65-F5344CB8AC3E}">
        <p14:creationId xmlns:p14="http://schemas.microsoft.com/office/powerpoint/2010/main" val="175257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81" y="2130559"/>
            <a:ext cx="10362847" cy="1469760"/>
          </a:xfrm>
          <a:prstGeom prst="rect">
            <a:avLst/>
          </a:prstGeom>
        </p:spPr>
        <p:txBody>
          <a:bodyPr lIns="19047" tIns="9523" rIns="19047" bIns="9523"/>
          <a:lstStyle/>
          <a:p>
            <a:r>
              <a:rPr lang="en-US" dirty="0"/>
              <a:t>Click to edit Master title style</a:t>
            </a:r>
          </a:p>
        </p:txBody>
      </p:sp>
      <p:sp>
        <p:nvSpPr>
          <p:cNvPr id="3" name="Subtitle 2"/>
          <p:cNvSpPr>
            <a:spLocks noGrp="1"/>
          </p:cNvSpPr>
          <p:nvPr>
            <p:ph type="subTitle" idx="1"/>
          </p:nvPr>
        </p:nvSpPr>
        <p:spPr>
          <a:xfrm>
            <a:off x="1828712" y="3886070"/>
            <a:ext cx="8534576" cy="1752865"/>
          </a:xfrm>
          <a:prstGeom prst="rect">
            <a:avLst/>
          </a:prstGeom>
        </p:spPr>
        <p:txBody>
          <a:bodyPr lIns="19047" tIns="9523" rIns="19047" bIns="9523"/>
          <a:lstStyle>
            <a:lvl1pPr marL="0" indent="0" algn="ctr">
              <a:buNone/>
              <a:defRPr/>
            </a:lvl1pPr>
            <a:lvl2pPr marL="95235" indent="0" algn="ctr">
              <a:buNone/>
              <a:defRPr/>
            </a:lvl2pPr>
            <a:lvl3pPr marL="190470" indent="0" algn="ctr">
              <a:buNone/>
              <a:defRPr/>
            </a:lvl3pPr>
            <a:lvl4pPr marL="285704" indent="0" algn="ctr">
              <a:buNone/>
              <a:defRPr/>
            </a:lvl4pPr>
            <a:lvl5pPr marL="380939" indent="0" algn="ctr">
              <a:buNone/>
              <a:defRPr/>
            </a:lvl5pPr>
            <a:lvl6pPr marL="476174" indent="0" algn="ctr">
              <a:buNone/>
              <a:defRPr/>
            </a:lvl6pPr>
            <a:lvl7pPr marL="571409" indent="0" algn="ctr">
              <a:buNone/>
              <a:defRPr/>
            </a:lvl7pPr>
            <a:lvl8pPr marL="666643" indent="0" algn="ctr">
              <a:buNone/>
              <a:defRPr/>
            </a:lvl8pPr>
            <a:lvl9pPr marL="761878" indent="0" algn="ctr">
              <a:buNone/>
              <a:defRPr/>
            </a:lvl9pPr>
          </a:lstStyle>
          <a:p>
            <a:r>
              <a:rPr lang="en-US" dirty="0"/>
              <a:t>Click to edit Master subtitle style</a:t>
            </a:r>
          </a:p>
        </p:txBody>
      </p:sp>
    </p:spTree>
    <p:extLst>
      <p:ext uri="{BB962C8B-B14F-4D97-AF65-F5344CB8AC3E}">
        <p14:creationId xmlns:p14="http://schemas.microsoft.com/office/powerpoint/2010/main" val="12826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E686AA-D197-4DC9-87E4-22B244C33152}" type="datetimeFigureOut">
              <a:rPr lang="en-US" smtClean="0"/>
              <a:t>8/15/2024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2836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E686AA-D197-4DC9-87E4-22B244C33152}" type="datetimeFigureOut">
              <a:rPr lang="en-US" smtClean="0"/>
              <a:t>8/15/2024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287781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686AA-D197-4DC9-87E4-22B244C33152}" type="datetimeFigureOut">
              <a:rPr lang="en-US" smtClean="0"/>
              <a:t>8/15/2024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402261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82198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31344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641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9095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27" y="284948"/>
            <a:ext cx="10973154" cy="616125"/>
          </a:xfrm>
          <a:prstGeom prst="rect">
            <a:avLst/>
          </a:prstGeom>
          <a:solidFill>
            <a:srgbClr val="A90533"/>
          </a:solidFill>
        </p:spPr>
        <p:txBody>
          <a:bodyPr lIns="19047" tIns="9523" rIns="19047" bIns="9523"/>
          <a:lstStyle>
            <a:lvl1pPr algn="ctr">
              <a:defRPr sz="3200" b="1"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425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subheading">
    <p:spTree>
      <p:nvGrpSpPr>
        <p:cNvPr id="1" name=""/>
        <p:cNvGrpSpPr/>
        <p:nvPr/>
      </p:nvGrpSpPr>
      <p:grpSpPr>
        <a:xfrm>
          <a:off x="0" y="0"/>
          <a:ext cx="0" cy="0"/>
          <a:chOff x="0" y="0"/>
          <a:chExt cx="0" cy="0"/>
        </a:xfrm>
      </p:grpSpPr>
      <p:sp>
        <p:nvSpPr>
          <p:cNvPr id="3" name="Title 1"/>
          <p:cNvSpPr>
            <a:spLocks noGrp="1"/>
          </p:cNvSpPr>
          <p:nvPr>
            <p:ph type="title"/>
          </p:nvPr>
        </p:nvSpPr>
        <p:spPr>
          <a:xfrm>
            <a:off x="609427" y="284948"/>
            <a:ext cx="7563728" cy="616125"/>
          </a:xfrm>
          <a:prstGeom prst="rect">
            <a:avLst/>
          </a:prstGeom>
          <a:solidFill>
            <a:srgbClr val="A90533"/>
          </a:solidFill>
        </p:spPr>
        <p:txBody>
          <a:bodyPr lIns="19047" tIns="9523" rIns="19047" bIns="9523"/>
          <a:lstStyle>
            <a:lvl1pPr marL="182880" algn="l">
              <a:defRPr sz="3200" b="1" baseline="0">
                <a:solidFill>
                  <a:schemeClr val="bg1"/>
                </a:solidFill>
              </a:defRPr>
            </a:lvl1pPr>
          </a:lstStyle>
          <a:p>
            <a:r>
              <a:rPr lang="en-US" dirty="0"/>
              <a:t>Click to edit Master title style</a:t>
            </a:r>
          </a:p>
        </p:txBody>
      </p:sp>
      <p:sp>
        <p:nvSpPr>
          <p:cNvPr id="4"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9"/>
          <p:cNvSpPr>
            <a:spLocks noGrp="1"/>
          </p:cNvSpPr>
          <p:nvPr>
            <p:ph type="body" sz="quarter" idx="10"/>
          </p:nvPr>
        </p:nvSpPr>
        <p:spPr>
          <a:xfrm>
            <a:off x="8173155" y="284947"/>
            <a:ext cx="3206068" cy="252412"/>
          </a:xfrm>
          <a:prstGeom prst="rect">
            <a:avLst/>
          </a:prstGeom>
        </p:spPr>
        <p:txBody>
          <a:bodyPr>
            <a:noAutofit/>
          </a:bodyPr>
          <a:lstStyle>
            <a:lvl1pPr marL="0" indent="0" algn="r">
              <a:buNone/>
              <a:defRPr sz="1100" b="0" i="0" spc="0" baseline="0">
                <a:solidFill>
                  <a:srgbClr val="A6A6A6"/>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4799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48765" y="2208084"/>
            <a:ext cx="10973153" cy="1214385"/>
          </a:xfrm>
          <a:prstGeom prst="rect">
            <a:avLst/>
          </a:prstGeom>
          <a:solidFill>
            <a:srgbClr val="A90533"/>
          </a:solidFill>
        </p:spPr>
        <p:txBody>
          <a:bodyPr lIns="19047" tIns="9523" rIns="19047" bIns="9523"/>
          <a:lstStyle>
            <a:lvl1pPr>
              <a:lnSpc>
                <a:spcPct val="150000"/>
              </a:lnSpc>
              <a:spcBef>
                <a:spcPts val="3000"/>
              </a:spcBef>
              <a:defRPr b="1">
                <a:solidFill>
                  <a:schemeClr val="bg1"/>
                </a:solidFill>
              </a:defRPr>
            </a:lvl1pPr>
          </a:lstStyle>
          <a:p>
            <a:r>
              <a:rPr lang="en-US" dirty="0"/>
              <a:t>Click to edit Closing Slide</a:t>
            </a:r>
          </a:p>
        </p:txBody>
      </p:sp>
    </p:spTree>
    <p:extLst>
      <p:ext uri="{BB962C8B-B14F-4D97-AF65-F5344CB8AC3E}">
        <p14:creationId xmlns:p14="http://schemas.microsoft.com/office/powerpoint/2010/main" val="179271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E686AA-D197-4DC9-87E4-22B244C33152}" type="datetimeFigureOut">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6550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5037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686AA-D197-4DC9-87E4-22B244C33152}" type="datetimeFigureOut">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954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E686AA-D197-4DC9-87E4-22B244C33152}" type="datetimeFigureOut">
              <a:rPr lang="en-US" smtClean="0"/>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29673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7"/>
          <p:cNvSpPr txBox="1">
            <a:spLocks noChangeArrowheads="1"/>
          </p:cNvSpPr>
          <p:nvPr userDrawn="1"/>
        </p:nvSpPr>
        <p:spPr bwMode="auto">
          <a:xfrm>
            <a:off x="7373910" y="6318251"/>
            <a:ext cx="4457700" cy="157163"/>
          </a:xfrm>
          <a:prstGeom prst="rect">
            <a:avLst/>
          </a:prstGeom>
          <a:noFill/>
          <a:ln>
            <a:noFill/>
          </a:ln>
        </p:spPr>
        <p:txBody>
          <a:bodyPr lIns="19047" tIns="9523" rIns="19047" bIns="952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900" cap="all" dirty="0">
                <a:solidFill>
                  <a:schemeClr val="bg2"/>
                </a:solidFill>
                <a:latin typeface="Calibri" charset="0"/>
                <a:cs typeface="Calibri" charset="0"/>
              </a:rPr>
              <a:t>Improving Health through</a:t>
            </a:r>
            <a:r>
              <a:rPr lang="en-US" sz="900" cap="all" baseline="0" dirty="0">
                <a:solidFill>
                  <a:schemeClr val="bg2"/>
                </a:solidFill>
                <a:latin typeface="Calibri" charset="0"/>
                <a:cs typeface="Calibri" charset="0"/>
              </a:rPr>
              <a:t> Research</a:t>
            </a:r>
            <a:endParaRPr lang="en-US" sz="900" cap="all" dirty="0">
              <a:solidFill>
                <a:schemeClr val="bg2"/>
              </a:solidFill>
              <a:latin typeface="Calibri" charset="0"/>
              <a:cs typeface="Calibri" charset="0"/>
            </a:endParaRPr>
          </a:p>
        </p:txBody>
      </p:sp>
      <p:sp>
        <p:nvSpPr>
          <p:cNvPr id="1063" name="Line 39"/>
          <p:cNvSpPr>
            <a:spLocks noChangeShapeType="1"/>
          </p:cNvSpPr>
          <p:nvPr userDrawn="1"/>
        </p:nvSpPr>
        <p:spPr bwMode="auto">
          <a:xfrm>
            <a:off x="0" y="6126163"/>
            <a:ext cx="12192000" cy="0"/>
          </a:xfrm>
          <a:prstGeom prst="line">
            <a:avLst/>
          </a:prstGeom>
          <a:noFill/>
          <a:ln w="9525" cap="flat" cmpd="sng" algn="ctr">
            <a:solidFill>
              <a:schemeClr val="accent6">
                <a:lumMod val="75000"/>
              </a:schemeClr>
            </a:solidFill>
            <a:prstDash val="solid"/>
            <a:round/>
            <a:headEnd type="none" w="med" len="med"/>
            <a:tailEnd type="none" w="med" len="med"/>
          </a:ln>
          <a:effectLst/>
        </p:spPr>
        <p:txBody>
          <a:bodyPr lIns="19047" tIns="9523" rIns="19047" bIns="9523"/>
          <a:lstStyle/>
          <a:p>
            <a:pPr eaLnBrk="1" hangingPunct="1">
              <a:defRPr/>
            </a:pPr>
            <a:endParaRPr lang="en-US" sz="1800" dirty="0">
              <a:latin typeface="Arial" charset="0"/>
              <a:ea typeface="+mn-ea"/>
            </a:endParaRPr>
          </a:p>
        </p:txBody>
      </p:sp>
      <p:sp>
        <p:nvSpPr>
          <p:cNvPr id="1028" name="Rectangle 13"/>
          <p:cNvSpPr>
            <a:spLocks noChangeArrowheads="1"/>
          </p:cNvSpPr>
          <p:nvPr userDrawn="1"/>
        </p:nvSpPr>
        <p:spPr bwMode="auto">
          <a:xfrm>
            <a:off x="10366878" y="6484939"/>
            <a:ext cx="1464734" cy="173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9047" tIns="9523" rIns="19047" bIns="9523">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1000" u="sng" dirty="0">
                <a:solidFill>
                  <a:schemeClr val="accent2"/>
                </a:solidFill>
                <a:latin typeface="Calibri" charset="0"/>
              </a:rPr>
              <a:t>indianactsi.org</a:t>
            </a:r>
          </a:p>
        </p:txBody>
      </p:sp>
      <p:pic>
        <p:nvPicPr>
          <p:cNvPr id="7" name="Picture 6" descr="ctsi_ppt.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1680" y="6234907"/>
            <a:ext cx="1581003" cy="5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5921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6" r:id="rId3"/>
    <p:sldLayoutId id="2147483705" r:id="rId4"/>
    <p:sldLayoutId id="2147483706" r:id="rId5"/>
  </p:sldLayoutIdLst>
  <p:txStyles>
    <p:titleStyle>
      <a:lvl1pPr algn="ctr" defTabSz="912813"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p:bodyStyle>
    <p:otherStyle>
      <a:defPPr>
        <a:defRPr lang="en-US"/>
      </a:defPPr>
      <a:lvl1pPr marL="0" algn="l" defTabSz="190470" rtl="0" eaLnBrk="1" latinLnBrk="0" hangingPunct="1">
        <a:defRPr sz="400" kern="1200">
          <a:solidFill>
            <a:schemeClr val="tx1"/>
          </a:solidFill>
          <a:latin typeface="+mn-lt"/>
          <a:ea typeface="+mn-ea"/>
          <a:cs typeface="+mn-cs"/>
        </a:defRPr>
      </a:lvl1pPr>
      <a:lvl2pPr marL="95235" algn="l" defTabSz="190470" rtl="0" eaLnBrk="1" latinLnBrk="0" hangingPunct="1">
        <a:defRPr sz="400" kern="1200">
          <a:solidFill>
            <a:schemeClr val="tx1"/>
          </a:solidFill>
          <a:latin typeface="+mn-lt"/>
          <a:ea typeface="+mn-ea"/>
          <a:cs typeface="+mn-cs"/>
        </a:defRPr>
      </a:lvl2pPr>
      <a:lvl3pPr marL="190470" algn="l" defTabSz="190470" rtl="0" eaLnBrk="1" latinLnBrk="0" hangingPunct="1">
        <a:defRPr sz="400" kern="1200">
          <a:solidFill>
            <a:schemeClr val="tx1"/>
          </a:solidFill>
          <a:latin typeface="+mn-lt"/>
          <a:ea typeface="+mn-ea"/>
          <a:cs typeface="+mn-cs"/>
        </a:defRPr>
      </a:lvl3pPr>
      <a:lvl4pPr marL="285704" algn="l" defTabSz="190470" rtl="0" eaLnBrk="1" latinLnBrk="0" hangingPunct="1">
        <a:defRPr sz="400" kern="1200">
          <a:solidFill>
            <a:schemeClr val="tx1"/>
          </a:solidFill>
          <a:latin typeface="+mn-lt"/>
          <a:ea typeface="+mn-ea"/>
          <a:cs typeface="+mn-cs"/>
        </a:defRPr>
      </a:lvl4pPr>
      <a:lvl5pPr marL="380939" algn="l" defTabSz="190470" rtl="0" eaLnBrk="1" latinLnBrk="0" hangingPunct="1">
        <a:defRPr sz="400" kern="1200">
          <a:solidFill>
            <a:schemeClr val="tx1"/>
          </a:solidFill>
          <a:latin typeface="+mn-lt"/>
          <a:ea typeface="+mn-ea"/>
          <a:cs typeface="+mn-cs"/>
        </a:defRPr>
      </a:lvl5pPr>
      <a:lvl6pPr marL="476174" algn="l" defTabSz="190470" rtl="0" eaLnBrk="1" latinLnBrk="0" hangingPunct="1">
        <a:defRPr sz="400" kern="1200">
          <a:solidFill>
            <a:schemeClr val="tx1"/>
          </a:solidFill>
          <a:latin typeface="+mn-lt"/>
          <a:ea typeface="+mn-ea"/>
          <a:cs typeface="+mn-cs"/>
        </a:defRPr>
      </a:lvl6pPr>
      <a:lvl7pPr marL="571409" algn="l" defTabSz="190470" rtl="0" eaLnBrk="1" latinLnBrk="0" hangingPunct="1">
        <a:defRPr sz="400" kern="1200">
          <a:solidFill>
            <a:schemeClr val="tx1"/>
          </a:solidFill>
          <a:latin typeface="+mn-lt"/>
          <a:ea typeface="+mn-ea"/>
          <a:cs typeface="+mn-cs"/>
        </a:defRPr>
      </a:lvl7pPr>
      <a:lvl8pPr marL="666643" algn="l" defTabSz="190470" rtl="0" eaLnBrk="1" latinLnBrk="0" hangingPunct="1">
        <a:defRPr sz="400" kern="1200">
          <a:solidFill>
            <a:schemeClr val="tx1"/>
          </a:solidFill>
          <a:latin typeface="+mn-lt"/>
          <a:ea typeface="+mn-ea"/>
          <a:cs typeface="+mn-cs"/>
        </a:defRPr>
      </a:lvl8pPr>
      <a:lvl9pPr marL="761878" algn="l" defTabSz="190470" rtl="0" eaLnBrk="1" latinLnBrk="0" hangingPunct="1">
        <a:defRPr sz="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686AA-D197-4DC9-87E4-22B244C33152}" type="datetimeFigureOut">
              <a:rPr lang="en-US" smtClean="0"/>
              <a:t>8/15/2024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A912-7305-420C-A467-1AF4AA7B297E}" type="slidenum">
              <a:rPr lang="en-US" smtClean="0"/>
              <a:t>‹#›</a:t>
            </a:fld>
            <a:endParaRPr lang="en-US" dirty="0"/>
          </a:p>
        </p:txBody>
      </p:sp>
    </p:spTree>
    <p:extLst>
      <p:ext uri="{BB962C8B-B14F-4D97-AF65-F5344CB8AC3E}">
        <p14:creationId xmlns:p14="http://schemas.microsoft.com/office/powerpoint/2010/main" val="38728287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8.emf"/><Relationship Id="rId3" Type="http://schemas.openxmlformats.org/officeDocument/2006/relationships/oleObject" Target="../embeddings/oleObject1.bin"/><Relationship Id="rId7" Type="http://schemas.openxmlformats.org/officeDocument/2006/relationships/oleObject" Target="../embeddings/oleObject2.bin"/><Relationship Id="rId12" Type="http://schemas.openxmlformats.org/officeDocument/2006/relationships/oleObject" Target="../embeddings/oleObject4.bin"/><Relationship Id="rId17" Type="http://schemas.microsoft.com/office/2007/relationships/hdphoto" Target="../media/hdphoto3.wdp"/><Relationship Id="rId2" Type="http://schemas.openxmlformats.org/officeDocument/2006/relationships/notesSlide" Target="../notesSlides/notesSlide2.xml"/><Relationship Id="rId16" Type="http://schemas.openxmlformats.org/officeDocument/2006/relationships/image" Target="../media/image10.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4.png"/><Relationship Id="rId15" Type="http://schemas.microsoft.com/office/2007/relationships/hdphoto" Target="../media/hdphoto2.wdp"/><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oleObject" Target="../embeddings/oleObject3.bin"/><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53589" y="2111681"/>
            <a:ext cx="10313126" cy="11089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nSpc>
                <a:spcPct val="107000"/>
              </a:lnSpc>
              <a:spcBef>
                <a:spcPts val="0"/>
              </a:spcBef>
              <a:spcAft>
                <a:spcPts val="800"/>
              </a:spcAft>
            </a:pPr>
            <a:r>
              <a:rPr lang="en-US" sz="2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Müller cell Kir4.1 channel dysfunction in APOE4-KI model of Alzheimer’s disease</a:t>
            </a:r>
          </a:p>
        </p:txBody>
      </p:sp>
      <p:sp>
        <p:nvSpPr>
          <p:cNvPr id="5" name="Subtitle 2"/>
          <p:cNvSpPr txBox="1">
            <a:spLocks/>
          </p:cNvSpPr>
          <p:nvPr/>
        </p:nvSpPr>
        <p:spPr>
          <a:xfrm>
            <a:off x="573879" y="679485"/>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Indiana Clinical and Translational Sciences Institute</a:t>
            </a:r>
          </a:p>
          <a:p>
            <a:pPr>
              <a:spcBef>
                <a:spcPts val="0"/>
              </a:spcBef>
            </a:pPr>
            <a:endParaRPr lang="en-US" sz="2000" b="1" dirty="0">
              <a:solidFill>
                <a:srgbClr val="0C2340"/>
              </a:solidFill>
            </a:endParaRPr>
          </a:p>
        </p:txBody>
      </p:sp>
      <p:cxnSp>
        <p:nvCxnSpPr>
          <p:cNvPr id="8" name="Straight Connector 7"/>
          <p:cNvCxnSpPr/>
          <p:nvPr/>
        </p:nvCxnSpPr>
        <p:spPr>
          <a:xfrm flipV="1">
            <a:off x="0" y="4577897"/>
            <a:ext cx="12192000" cy="35780"/>
          </a:xfrm>
          <a:prstGeom prst="line">
            <a:avLst/>
          </a:prstGeom>
          <a:ln w="63500">
            <a:solidFill>
              <a:srgbClr val="0C234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580249" y="4826037"/>
            <a:ext cx="5031501" cy="1750249"/>
          </a:xfrm>
          <a:prstGeom prst="rect">
            <a:avLst/>
          </a:prstGeom>
        </p:spPr>
      </p:pic>
      <p:sp>
        <p:nvSpPr>
          <p:cNvPr id="6" name="Title 1"/>
          <p:cNvSpPr txBox="1">
            <a:spLocks/>
          </p:cNvSpPr>
          <p:nvPr/>
        </p:nvSpPr>
        <p:spPr>
          <a:xfrm>
            <a:off x="1622734" y="3675347"/>
            <a:ext cx="8946525" cy="5877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rgbClr val="A90533"/>
              </a:solidFill>
              <a:latin typeface="+mn-lt"/>
            </a:endParaRPr>
          </a:p>
        </p:txBody>
      </p:sp>
      <p:sp>
        <p:nvSpPr>
          <p:cNvPr id="2" name="TextBox 1"/>
          <p:cNvSpPr txBox="1"/>
          <p:nvPr/>
        </p:nvSpPr>
        <p:spPr>
          <a:xfrm>
            <a:off x="1195251" y="3300163"/>
            <a:ext cx="9921240" cy="1231106"/>
          </a:xfrm>
          <a:prstGeom prst="rect">
            <a:avLst/>
          </a:prstGeom>
          <a:noFill/>
        </p:spPr>
        <p:txBody>
          <a:bodyPr wrap="square" rtlCol="0">
            <a:spAutoFit/>
          </a:bodyPr>
          <a:lstStyle/>
          <a:p>
            <a:pPr algn="ctr"/>
            <a:r>
              <a:rPr lang="en-US" sz="1600" b="1" dirty="0">
                <a:solidFill>
                  <a:srgbClr val="A90533"/>
                </a:solidFill>
              </a:rPr>
              <a:t>Abhyankar, Surabhi D.</a:t>
            </a:r>
            <a:r>
              <a:rPr lang="en-US" sz="1600" baseline="30000" dirty="0">
                <a:solidFill>
                  <a:srgbClr val="A90533"/>
                </a:solidFill>
              </a:rPr>
              <a:t>1,2</a:t>
            </a:r>
            <a:r>
              <a:rPr lang="en-US" sz="1600" dirty="0">
                <a:solidFill>
                  <a:srgbClr val="A90533"/>
                </a:solidFill>
              </a:rPr>
              <a:t>, Yucheng Xiao</a:t>
            </a:r>
            <a:r>
              <a:rPr lang="en-US" sz="1600" baseline="30000" dirty="0">
                <a:solidFill>
                  <a:srgbClr val="A90533"/>
                </a:solidFill>
              </a:rPr>
              <a:t>3</a:t>
            </a:r>
            <a:r>
              <a:rPr lang="en-US" sz="1600" dirty="0">
                <a:solidFill>
                  <a:srgbClr val="A90533"/>
                </a:solidFill>
              </a:rPr>
              <a:t>, Mahajan Neha</a:t>
            </a:r>
            <a:r>
              <a:rPr lang="en-US" sz="1600" baseline="30000" dirty="0">
                <a:solidFill>
                  <a:srgbClr val="A90533"/>
                </a:solidFill>
              </a:rPr>
              <a:t>1</a:t>
            </a:r>
            <a:r>
              <a:rPr lang="en-US" sz="1600" dirty="0">
                <a:solidFill>
                  <a:srgbClr val="A90533"/>
                </a:solidFill>
              </a:rPr>
              <a:t>, Luo, Qianyi</a:t>
            </a:r>
            <a:r>
              <a:rPr lang="en-US" sz="1600" baseline="30000" dirty="0">
                <a:solidFill>
                  <a:srgbClr val="A90533"/>
                </a:solidFill>
              </a:rPr>
              <a:t>1</a:t>
            </a:r>
            <a:r>
              <a:rPr lang="en-US" sz="1600" dirty="0">
                <a:solidFill>
                  <a:srgbClr val="A90533"/>
                </a:solidFill>
              </a:rPr>
              <a:t>, Theodore R. Cummins</a:t>
            </a:r>
            <a:r>
              <a:rPr lang="en-US" sz="1600" baseline="30000" dirty="0">
                <a:solidFill>
                  <a:srgbClr val="A90533"/>
                </a:solidFill>
              </a:rPr>
              <a:t>3</a:t>
            </a:r>
            <a:r>
              <a:rPr lang="en-US" sz="1600" dirty="0">
                <a:solidFill>
                  <a:srgbClr val="A90533"/>
                </a:solidFill>
              </a:rPr>
              <a:t>, </a:t>
            </a:r>
            <a:r>
              <a:rPr lang="en-US" sz="1600" dirty="0" err="1">
                <a:solidFill>
                  <a:srgbClr val="A90533"/>
                </a:solidFill>
              </a:rPr>
              <a:t>Oblak</a:t>
            </a:r>
            <a:r>
              <a:rPr lang="en-US" sz="1600" dirty="0">
                <a:solidFill>
                  <a:srgbClr val="A90533"/>
                </a:solidFill>
              </a:rPr>
              <a:t>, Adrian L.</a:t>
            </a:r>
            <a:r>
              <a:rPr lang="en-US" sz="1600" baseline="30000" dirty="0">
                <a:solidFill>
                  <a:srgbClr val="A90533"/>
                </a:solidFill>
              </a:rPr>
              <a:t>4</a:t>
            </a:r>
            <a:r>
              <a:rPr lang="en-US" sz="1600" dirty="0">
                <a:solidFill>
                  <a:srgbClr val="A90533"/>
                </a:solidFill>
              </a:rPr>
              <a:t>, Lamb, Bruce T.</a:t>
            </a:r>
            <a:r>
              <a:rPr lang="en-US" sz="1600" baseline="30000" dirty="0">
                <a:solidFill>
                  <a:srgbClr val="A90533"/>
                </a:solidFill>
              </a:rPr>
              <a:t>4</a:t>
            </a:r>
            <a:r>
              <a:rPr lang="en-US" sz="1600" dirty="0">
                <a:solidFill>
                  <a:srgbClr val="A90533"/>
                </a:solidFill>
              </a:rPr>
              <a:t>, </a:t>
            </a:r>
            <a:r>
              <a:rPr lang="en-US" sz="1600" dirty="0" err="1">
                <a:solidFill>
                  <a:srgbClr val="A90533"/>
                </a:solidFill>
              </a:rPr>
              <a:t>Bhatwadekar</a:t>
            </a:r>
            <a:r>
              <a:rPr lang="en-US" sz="1600" dirty="0">
                <a:solidFill>
                  <a:srgbClr val="A90533"/>
                </a:solidFill>
              </a:rPr>
              <a:t>, Ashay</a:t>
            </a:r>
            <a:r>
              <a:rPr lang="en-US" sz="1600" baseline="30000" dirty="0">
                <a:solidFill>
                  <a:srgbClr val="A90533"/>
                </a:solidFill>
              </a:rPr>
              <a:t>1,2,4</a:t>
            </a:r>
          </a:p>
          <a:p>
            <a:pPr algn="ctr"/>
            <a:r>
              <a:rPr lang="en-US" sz="1400" baseline="30000" dirty="0">
                <a:solidFill>
                  <a:srgbClr val="A90533"/>
                </a:solidFill>
              </a:rPr>
              <a:t>1</a:t>
            </a:r>
            <a:r>
              <a:rPr lang="en-US" sz="1400" dirty="0">
                <a:solidFill>
                  <a:srgbClr val="A90533"/>
                </a:solidFill>
              </a:rPr>
              <a:t>Department of Ophthalmology, Eugene and Marilyn Glick Eye Institute, Indianapolis, Indiana. </a:t>
            </a:r>
            <a:r>
              <a:rPr lang="en-US" sz="1400" baseline="30000" dirty="0">
                <a:solidFill>
                  <a:srgbClr val="A90533"/>
                </a:solidFill>
              </a:rPr>
              <a:t>2</a:t>
            </a:r>
            <a:r>
              <a:rPr lang="en-US" sz="1400" dirty="0">
                <a:solidFill>
                  <a:srgbClr val="A90533"/>
                </a:solidFill>
              </a:rPr>
              <a:t>Department of Biochemistry and Molecular Biology, Indiana University, Indianapolis, Indiana. </a:t>
            </a:r>
            <a:r>
              <a:rPr lang="en-US" sz="1400" baseline="30000" dirty="0">
                <a:solidFill>
                  <a:srgbClr val="A90533"/>
                </a:solidFill>
              </a:rPr>
              <a:t>3</a:t>
            </a:r>
            <a:r>
              <a:rPr lang="en-US" sz="1400" dirty="0">
                <a:solidFill>
                  <a:srgbClr val="A90533"/>
                </a:solidFill>
              </a:rPr>
              <a:t>Department of Biology, Indiana University, Indianapolis, Indiana. </a:t>
            </a:r>
            <a:r>
              <a:rPr lang="en-US" sz="1400" baseline="30000" dirty="0">
                <a:solidFill>
                  <a:srgbClr val="A90533"/>
                </a:solidFill>
              </a:rPr>
              <a:t>4</a:t>
            </a:r>
            <a:r>
              <a:rPr lang="en-US" sz="1400" dirty="0">
                <a:solidFill>
                  <a:srgbClr val="A90533"/>
                </a:solidFill>
              </a:rPr>
              <a:t>Stark Neurosciences Research Institute, Indianapolis, Indiana. </a:t>
            </a:r>
          </a:p>
        </p:txBody>
      </p:sp>
      <p:sp>
        <p:nvSpPr>
          <p:cNvPr id="10" name="Subtitle 2"/>
          <p:cNvSpPr txBox="1">
            <a:spLocks/>
          </p:cNvSpPr>
          <p:nvPr/>
        </p:nvSpPr>
        <p:spPr>
          <a:xfrm>
            <a:off x="726278" y="1477712"/>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2024 Annual Meeting </a:t>
            </a:r>
            <a:endParaRPr lang="en-US" sz="2000" b="1" dirty="0">
              <a:solidFill>
                <a:srgbClr val="0C2340"/>
              </a:solidFill>
            </a:endParaRPr>
          </a:p>
        </p:txBody>
      </p:sp>
    </p:spTree>
    <p:extLst>
      <p:ext uri="{BB962C8B-B14F-4D97-AF65-F5344CB8AC3E}">
        <p14:creationId xmlns:p14="http://schemas.microsoft.com/office/powerpoint/2010/main" val="84174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what we found</a:t>
            </a:r>
          </a:p>
        </p:txBody>
      </p:sp>
      <p:sp>
        <p:nvSpPr>
          <p:cNvPr id="3" name="Content Placeholder 2"/>
          <p:cNvSpPr>
            <a:spLocks noGrp="1"/>
          </p:cNvSpPr>
          <p:nvPr>
            <p:ph idx="1"/>
          </p:nvPr>
        </p:nvSpPr>
        <p:spPr>
          <a:xfrm>
            <a:off x="645725" y="1205035"/>
            <a:ext cx="10921759" cy="2201550"/>
          </a:xfrm>
        </p:spPr>
        <p:txBody>
          <a:bodyPr/>
          <a:lstStyle/>
          <a:p>
            <a:r>
              <a:rPr lang="en-US" sz="2400" dirty="0"/>
              <a:t>52-57-weeks-old </a:t>
            </a:r>
            <a:r>
              <a:rPr lang="en-US" sz="2400" i="1" dirty="0"/>
              <a:t>APOE4</a:t>
            </a:r>
            <a:r>
              <a:rPr lang="en-US" sz="2400" dirty="0"/>
              <a:t>-KI mice showed decreased Kir4.1 expression and reduced Kir4.1 current densities compared to </a:t>
            </a:r>
            <a:r>
              <a:rPr lang="en-US" sz="2400" i="1" dirty="0"/>
              <a:t>APOE3</a:t>
            </a:r>
            <a:r>
              <a:rPr lang="en-US" sz="2400" dirty="0"/>
              <a:t>-KI mice. </a:t>
            </a:r>
          </a:p>
          <a:p>
            <a:r>
              <a:rPr lang="en-US" sz="2400" dirty="0"/>
              <a:t>RMC-1 expressing </a:t>
            </a:r>
            <a:r>
              <a:rPr lang="en-US" sz="2400" i="1" dirty="0"/>
              <a:t>APOE4</a:t>
            </a:r>
            <a:r>
              <a:rPr lang="en-US" sz="2400" dirty="0"/>
              <a:t> showed a reduction in the Kir4.1 gene and protein expression. </a:t>
            </a:r>
          </a:p>
          <a:p>
            <a:r>
              <a:rPr lang="en-US" sz="2400" dirty="0"/>
              <a:t>Flow cytometry analysis showed </a:t>
            </a:r>
            <a:r>
              <a:rPr lang="en-US" sz="2400" i="1" dirty="0"/>
              <a:t>APOE4 </a:t>
            </a:r>
            <a:r>
              <a:rPr lang="en-US" sz="2400" dirty="0"/>
              <a:t>increased mitochondrial dysfunction. </a:t>
            </a:r>
          </a:p>
        </p:txBody>
      </p:sp>
      <p:grpSp>
        <p:nvGrpSpPr>
          <p:cNvPr id="17" name="Group 16">
            <a:extLst>
              <a:ext uri="{FF2B5EF4-FFF2-40B4-BE49-F238E27FC236}">
                <a16:creationId xmlns:a16="http://schemas.microsoft.com/office/drawing/2014/main" id="{D5ADDAD5-2FF0-1E93-F31C-3E4B060E2028}"/>
              </a:ext>
            </a:extLst>
          </p:cNvPr>
          <p:cNvGrpSpPr/>
          <p:nvPr/>
        </p:nvGrpSpPr>
        <p:grpSpPr>
          <a:xfrm>
            <a:off x="251850" y="3643429"/>
            <a:ext cx="2413091" cy="390643"/>
            <a:chOff x="36319" y="3780588"/>
            <a:chExt cx="2413091" cy="390643"/>
          </a:xfrm>
        </p:grpSpPr>
        <p:sp>
          <p:nvSpPr>
            <p:cNvPr id="4" name="Content Placeholder 2">
              <a:extLst>
                <a:ext uri="{FF2B5EF4-FFF2-40B4-BE49-F238E27FC236}">
                  <a16:creationId xmlns:a16="http://schemas.microsoft.com/office/drawing/2014/main" id="{35BB9BFD-E1AF-A2A0-86F6-33B58BF51481}"/>
                </a:ext>
              </a:extLst>
            </p:cNvPr>
            <p:cNvSpPr txBox="1">
              <a:spLocks/>
            </p:cNvSpPr>
            <p:nvPr/>
          </p:nvSpPr>
          <p:spPr>
            <a:xfrm>
              <a:off x="288108" y="3780588"/>
              <a:ext cx="2161302" cy="332099"/>
            </a:xfrm>
            <a:prstGeom prst="rect">
              <a:avLst/>
            </a:prstGeom>
          </p:spPr>
          <p:txBody>
            <a:bodyPr lIns="19047" tIns="9523" rIns="19047" bIns="9523"/>
            <a:lstStyle>
              <a:lvl1pPr marL="342900" indent="-342900" algn="l" defTabSz="912813" rtl="0" eaLnBrk="0" fontAlgn="base" hangingPunct="0">
                <a:spcBef>
                  <a:spcPct val="20000"/>
                </a:spcBef>
                <a:spcAft>
                  <a:spcPct val="0"/>
                </a:spcAft>
                <a:buClr>
                  <a:srgbClr val="A90533"/>
                </a:buClr>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lr>
                  <a:srgbClr val="B1810B"/>
                </a:buClr>
                <a:buFont typeface="Wingdings" panose="05000000000000000000" pitchFamily="2" charset="2"/>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lr>
                  <a:srgbClr val="0C2340"/>
                </a:buClr>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lr>
                  <a:srgbClr val="A90533"/>
                </a:buClr>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lr>
                  <a:srgbClr val="B1810B"/>
                </a:buClr>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a:lstStyle>
            <a:p>
              <a:pPr marL="0" indent="0">
                <a:buNone/>
              </a:pPr>
              <a:r>
                <a:rPr lang="en-US" sz="1800" kern="0" dirty="0">
                  <a:solidFill>
                    <a:srgbClr val="C00000"/>
                  </a:solidFill>
                </a:rPr>
                <a:t>Kir4.1 expression</a:t>
              </a:r>
            </a:p>
          </p:txBody>
        </p:sp>
        <p:sp>
          <p:nvSpPr>
            <p:cNvPr id="5" name="Arrow: Down 4">
              <a:extLst>
                <a:ext uri="{FF2B5EF4-FFF2-40B4-BE49-F238E27FC236}">
                  <a16:creationId xmlns:a16="http://schemas.microsoft.com/office/drawing/2014/main" id="{B1577682-4EB8-DDD1-8611-DA83DF690B55}"/>
                </a:ext>
              </a:extLst>
            </p:cNvPr>
            <p:cNvSpPr/>
            <p:nvPr/>
          </p:nvSpPr>
          <p:spPr bwMode="auto">
            <a:xfrm>
              <a:off x="36319" y="3791171"/>
              <a:ext cx="241662" cy="380060"/>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dirty="0">
                <a:ln>
                  <a:noFill/>
                </a:ln>
                <a:solidFill>
                  <a:schemeClr val="tx1"/>
                </a:solidFill>
                <a:effectLst/>
                <a:latin typeface="Arial" charset="0"/>
              </a:endParaRPr>
            </a:p>
          </p:txBody>
        </p:sp>
      </p:grpSp>
      <p:grpSp>
        <p:nvGrpSpPr>
          <p:cNvPr id="19" name="Group 18">
            <a:extLst>
              <a:ext uri="{FF2B5EF4-FFF2-40B4-BE49-F238E27FC236}">
                <a16:creationId xmlns:a16="http://schemas.microsoft.com/office/drawing/2014/main" id="{D793943C-5028-B870-8C42-ADC0048AE6DA}"/>
              </a:ext>
            </a:extLst>
          </p:cNvPr>
          <p:cNvGrpSpPr/>
          <p:nvPr/>
        </p:nvGrpSpPr>
        <p:grpSpPr>
          <a:xfrm>
            <a:off x="2260041" y="3649916"/>
            <a:ext cx="2509569" cy="339564"/>
            <a:chOff x="2788294" y="3782090"/>
            <a:chExt cx="1926714" cy="339564"/>
          </a:xfrm>
        </p:grpSpPr>
        <p:sp>
          <p:nvSpPr>
            <p:cNvPr id="6" name="Content Placeholder 2">
              <a:extLst>
                <a:ext uri="{FF2B5EF4-FFF2-40B4-BE49-F238E27FC236}">
                  <a16:creationId xmlns:a16="http://schemas.microsoft.com/office/drawing/2014/main" id="{70810873-FC24-AAC0-953E-EEE2552D08E8}"/>
                </a:ext>
              </a:extLst>
            </p:cNvPr>
            <p:cNvSpPr txBox="1">
              <a:spLocks/>
            </p:cNvSpPr>
            <p:nvPr/>
          </p:nvSpPr>
          <p:spPr>
            <a:xfrm>
              <a:off x="2968643" y="3785822"/>
              <a:ext cx="1746365" cy="332099"/>
            </a:xfrm>
            <a:prstGeom prst="rect">
              <a:avLst/>
            </a:prstGeom>
          </p:spPr>
          <p:txBody>
            <a:bodyPr lIns="19047" tIns="9523" rIns="19047" bIns="9523"/>
            <a:lstStyle>
              <a:lvl1pPr marL="342900" indent="-342900" algn="l" defTabSz="912813" rtl="0" eaLnBrk="0" fontAlgn="base" hangingPunct="0">
                <a:spcBef>
                  <a:spcPct val="20000"/>
                </a:spcBef>
                <a:spcAft>
                  <a:spcPct val="0"/>
                </a:spcAft>
                <a:buClr>
                  <a:srgbClr val="A90533"/>
                </a:buClr>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lr>
                  <a:srgbClr val="B1810B"/>
                </a:buClr>
                <a:buFont typeface="Wingdings" panose="05000000000000000000" pitchFamily="2" charset="2"/>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lr>
                  <a:srgbClr val="0C2340"/>
                </a:buClr>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lr>
                  <a:srgbClr val="A90533"/>
                </a:buClr>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lr>
                  <a:srgbClr val="B1810B"/>
                </a:buClr>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a:lstStyle>
            <a:p>
              <a:pPr marL="0" indent="0">
                <a:buNone/>
              </a:pPr>
              <a:r>
                <a:rPr lang="en-US" sz="1800" kern="0" dirty="0">
                  <a:solidFill>
                    <a:srgbClr val="C00000"/>
                  </a:solidFill>
                </a:rPr>
                <a:t>Kir4.1 current densities</a:t>
              </a:r>
            </a:p>
          </p:txBody>
        </p:sp>
        <p:sp>
          <p:nvSpPr>
            <p:cNvPr id="7" name="Arrow: Down 6">
              <a:extLst>
                <a:ext uri="{FF2B5EF4-FFF2-40B4-BE49-F238E27FC236}">
                  <a16:creationId xmlns:a16="http://schemas.microsoft.com/office/drawing/2014/main" id="{56135374-CCD6-4646-E172-CE4CCC6F8FFA}"/>
                </a:ext>
              </a:extLst>
            </p:cNvPr>
            <p:cNvSpPr/>
            <p:nvPr/>
          </p:nvSpPr>
          <p:spPr bwMode="auto">
            <a:xfrm>
              <a:off x="2788294" y="3782090"/>
              <a:ext cx="180349" cy="339564"/>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pSp>
      <p:sp>
        <p:nvSpPr>
          <p:cNvPr id="8" name="Content Placeholder 2">
            <a:extLst>
              <a:ext uri="{FF2B5EF4-FFF2-40B4-BE49-F238E27FC236}">
                <a16:creationId xmlns:a16="http://schemas.microsoft.com/office/drawing/2014/main" id="{1FBE55F9-305E-D032-80ED-516E9BB51C69}"/>
              </a:ext>
            </a:extLst>
          </p:cNvPr>
          <p:cNvSpPr txBox="1">
            <a:spLocks/>
          </p:cNvSpPr>
          <p:nvPr/>
        </p:nvSpPr>
        <p:spPr>
          <a:xfrm>
            <a:off x="9347733" y="3656269"/>
            <a:ext cx="2592417" cy="332099"/>
          </a:xfrm>
          <a:prstGeom prst="rect">
            <a:avLst/>
          </a:prstGeom>
        </p:spPr>
        <p:txBody>
          <a:bodyPr lIns="19047" tIns="9523" rIns="19047" bIns="9523"/>
          <a:lstStyle>
            <a:lvl1pPr marL="342900" indent="-342900" algn="l" defTabSz="912813" rtl="0" eaLnBrk="0" fontAlgn="base" hangingPunct="0">
              <a:spcBef>
                <a:spcPct val="20000"/>
              </a:spcBef>
              <a:spcAft>
                <a:spcPct val="0"/>
              </a:spcAft>
              <a:buClr>
                <a:srgbClr val="A90533"/>
              </a:buClr>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lr>
                <a:srgbClr val="B1810B"/>
              </a:buClr>
              <a:buFont typeface="Wingdings" panose="05000000000000000000" pitchFamily="2" charset="2"/>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lr>
                <a:srgbClr val="0C2340"/>
              </a:buClr>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lr>
                <a:srgbClr val="A90533"/>
              </a:buClr>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lr>
                <a:srgbClr val="B1810B"/>
              </a:buClr>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a:lstStyle>
          <a:p>
            <a:pPr marL="0" indent="0">
              <a:buNone/>
            </a:pPr>
            <a:r>
              <a:rPr lang="en-US" sz="1800" kern="0" dirty="0">
                <a:solidFill>
                  <a:srgbClr val="C00000"/>
                </a:solidFill>
              </a:rPr>
              <a:t>Mitochondrial dysfunction</a:t>
            </a:r>
          </a:p>
        </p:txBody>
      </p:sp>
      <p:sp>
        <p:nvSpPr>
          <p:cNvPr id="9" name="Arrow: Down 8">
            <a:extLst>
              <a:ext uri="{FF2B5EF4-FFF2-40B4-BE49-F238E27FC236}">
                <a16:creationId xmlns:a16="http://schemas.microsoft.com/office/drawing/2014/main" id="{3A495B81-AC0E-1099-6D92-D4ACE499DD0B}"/>
              </a:ext>
            </a:extLst>
          </p:cNvPr>
          <p:cNvSpPr/>
          <p:nvPr/>
        </p:nvSpPr>
        <p:spPr bwMode="auto">
          <a:xfrm rot="10800000">
            <a:off x="9061293" y="3657377"/>
            <a:ext cx="238429" cy="316719"/>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10" name="Content Placeholder 2">
            <a:extLst>
              <a:ext uri="{FF2B5EF4-FFF2-40B4-BE49-F238E27FC236}">
                <a16:creationId xmlns:a16="http://schemas.microsoft.com/office/drawing/2014/main" id="{433BDE08-5769-AF95-FF62-26E65BAEEC89}"/>
              </a:ext>
            </a:extLst>
          </p:cNvPr>
          <p:cNvSpPr txBox="1">
            <a:spLocks/>
          </p:cNvSpPr>
          <p:nvPr/>
        </p:nvSpPr>
        <p:spPr>
          <a:xfrm>
            <a:off x="5316389" y="3648663"/>
            <a:ext cx="3207198" cy="332099"/>
          </a:xfrm>
          <a:prstGeom prst="rect">
            <a:avLst/>
          </a:prstGeom>
        </p:spPr>
        <p:txBody>
          <a:bodyPr lIns="19047" tIns="9523" rIns="19047" bIns="9523"/>
          <a:lstStyle>
            <a:lvl1pPr marL="342900" indent="-342900" algn="l" defTabSz="912813" rtl="0" eaLnBrk="0" fontAlgn="base" hangingPunct="0">
              <a:spcBef>
                <a:spcPct val="20000"/>
              </a:spcBef>
              <a:spcAft>
                <a:spcPct val="0"/>
              </a:spcAft>
              <a:buClr>
                <a:srgbClr val="A90533"/>
              </a:buClr>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lr>
                <a:srgbClr val="B1810B"/>
              </a:buClr>
              <a:buFont typeface="Wingdings" panose="05000000000000000000" pitchFamily="2" charset="2"/>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lr>
                <a:srgbClr val="0C2340"/>
              </a:buClr>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lr>
                <a:srgbClr val="A90533"/>
              </a:buClr>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lr>
                <a:srgbClr val="B1810B"/>
              </a:buClr>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a:lstStyle>
          <a:p>
            <a:pPr marL="0" indent="0">
              <a:buNone/>
            </a:pPr>
            <a:r>
              <a:rPr lang="en-US" sz="1800" kern="0" dirty="0">
                <a:solidFill>
                  <a:srgbClr val="C00000"/>
                </a:solidFill>
              </a:rPr>
              <a:t>Kir4.1 mRNA, Protein expression</a:t>
            </a:r>
          </a:p>
        </p:txBody>
      </p:sp>
      <p:sp>
        <p:nvSpPr>
          <p:cNvPr id="11" name="Arrow: Down 10">
            <a:extLst>
              <a:ext uri="{FF2B5EF4-FFF2-40B4-BE49-F238E27FC236}">
                <a16:creationId xmlns:a16="http://schemas.microsoft.com/office/drawing/2014/main" id="{BCF7E7E1-95FB-B33A-EE1F-EB8A4678C5D3}"/>
              </a:ext>
            </a:extLst>
          </p:cNvPr>
          <p:cNvSpPr/>
          <p:nvPr/>
        </p:nvSpPr>
        <p:spPr bwMode="auto">
          <a:xfrm>
            <a:off x="5064401" y="3657379"/>
            <a:ext cx="251988" cy="332100"/>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12" name="TextBox 32">
            <a:extLst>
              <a:ext uri="{FF2B5EF4-FFF2-40B4-BE49-F238E27FC236}">
                <a16:creationId xmlns:a16="http://schemas.microsoft.com/office/drawing/2014/main" id="{7CDAB057-A503-DA79-9129-C898221659F3}"/>
              </a:ext>
            </a:extLst>
          </p:cNvPr>
          <p:cNvSpPr txBox="1"/>
          <p:nvPr/>
        </p:nvSpPr>
        <p:spPr>
          <a:xfrm>
            <a:off x="3100388" y="6245477"/>
            <a:ext cx="6365082"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685751">
              <a:defRPr/>
            </a:pPr>
            <a:r>
              <a:rPr kumimoji="0" lang="en-US" sz="1300" i="1" u="none" strike="noStrike" kern="1200" cap="none" spc="0" normalizeH="0" baseline="0" noProof="0" dirty="0">
                <a:ln>
                  <a:noFill/>
                </a:ln>
                <a:effectLst/>
                <a:uLnTx/>
                <a:uFillTx/>
                <a:latin typeface="Calibri" panose="020F0502020204030204"/>
                <a:ea typeface="+mn-ea"/>
                <a:cs typeface="+mn-cs"/>
              </a:rPr>
              <a:t>RMC-1: </a:t>
            </a:r>
            <a:r>
              <a:rPr lang="en-US" sz="1300" i="1" dirty="0"/>
              <a:t>Rat Müller Cells. EV: Empty vector. NT: No transfection. </a:t>
            </a:r>
            <a:r>
              <a:rPr kumimoji="0" lang="en-US" sz="1300" i="1" u="none" strike="noStrike" kern="1200" cap="none" spc="0" normalizeH="0" baseline="0" noProof="0" dirty="0">
                <a:ln>
                  <a:noFill/>
                </a:ln>
                <a:effectLst/>
                <a:uLnTx/>
                <a:uFillTx/>
                <a:latin typeface="Calibri" panose="020F0502020204030204"/>
                <a:ea typeface="+mn-ea"/>
                <a:cs typeface="+mn-cs"/>
              </a:rPr>
              <a:t>Unpublished data</a:t>
            </a:r>
          </a:p>
        </p:txBody>
      </p:sp>
      <p:graphicFrame>
        <p:nvGraphicFramePr>
          <p:cNvPr id="13" name="Object 12">
            <a:extLst>
              <a:ext uri="{FF2B5EF4-FFF2-40B4-BE49-F238E27FC236}">
                <a16:creationId xmlns:a16="http://schemas.microsoft.com/office/drawing/2014/main" id="{692124D1-C1D2-B9BD-FBD3-EACC168FBF11}"/>
              </a:ext>
            </a:extLst>
          </p:cNvPr>
          <p:cNvGraphicFramePr>
            <a:graphicFrameLocks noChangeAspect="1"/>
          </p:cNvGraphicFramePr>
          <p:nvPr>
            <p:extLst>
              <p:ext uri="{D42A27DB-BD31-4B8C-83A1-F6EECF244321}">
                <p14:modId xmlns:p14="http://schemas.microsoft.com/office/powerpoint/2010/main" val="377578753"/>
              </p:ext>
            </p:extLst>
          </p:nvPr>
        </p:nvGraphicFramePr>
        <p:xfrm>
          <a:off x="2296442" y="4085286"/>
          <a:ext cx="2333625" cy="2046288"/>
        </p:xfrm>
        <a:graphic>
          <a:graphicData uri="http://schemas.openxmlformats.org/presentationml/2006/ole">
            <mc:AlternateContent xmlns:mc="http://schemas.openxmlformats.org/markup-compatibility/2006">
              <mc:Choice xmlns:v="urn:schemas-microsoft-com:vml" Requires="v">
                <p:oleObj name="Prism 10" r:id="rId3" imgW="2792893" imgH="2449037" progId="Prism10.Document">
                  <p:embed/>
                </p:oleObj>
              </mc:Choice>
              <mc:Fallback>
                <p:oleObj name="Prism 10" r:id="rId3" imgW="2792893" imgH="2449037" progId="Prism10.Document">
                  <p:embed/>
                  <p:pic>
                    <p:nvPicPr>
                      <p:cNvPr id="6" name="Object 5">
                        <a:extLst>
                          <a:ext uri="{FF2B5EF4-FFF2-40B4-BE49-F238E27FC236}">
                            <a16:creationId xmlns:a16="http://schemas.microsoft.com/office/drawing/2014/main" id="{275D5496-EC58-A459-594D-2525755643F6}"/>
                          </a:ext>
                        </a:extLst>
                      </p:cNvPr>
                      <p:cNvPicPr/>
                      <p:nvPr/>
                    </p:nvPicPr>
                    <p:blipFill>
                      <a:blip r:embed="rId4"/>
                      <a:stretch>
                        <a:fillRect/>
                      </a:stretch>
                    </p:blipFill>
                    <p:spPr>
                      <a:xfrm>
                        <a:off x="2296442" y="4085286"/>
                        <a:ext cx="2333625" cy="2046288"/>
                      </a:xfrm>
                      <a:prstGeom prst="rect">
                        <a:avLst/>
                      </a:prstGeom>
                    </p:spPr>
                  </p:pic>
                </p:oleObj>
              </mc:Fallback>
            </mc:AlternateContent>
          </a:graphicData>
        </a:graphic>
      </p:graphicFrame>
      <p:graphicFrame>
        <p:nvGraphicFramePr>
          <p:cNvPr id="15" name="Table 14">
            <a:extLst>
              <a:ext uri="{FF2B5EF4-FFF2-40B4-BE49-F238E27FC236}">
                <a16:creationId xmlns:a16="http://schemas.microsoft.com/office/drawing/2014/main" id="{93417F1A-AFB5-BB21-AA4A-A859144A59FF}"/>
              </a:ext>
            </a:extLst>
          </p:cNvPr>
          <p:cNvGraphicFramePr>
            <a:graphicFrameLocks noGrp="1"/>
          </p:cNvGraphicFramePr>
          <p:nvPr>
            <p:extLst>
              <p:ext uri="{D42A27DB-BD31-4B8C-83A1-F6EECF244321}">
                <p14:modId xmlns:p14="http://schemas.microsoft.com/office/powerpoint/2010/main" val="1883453663"/>
              </p:ext>
            </p:extLst>
          </p:nvPr>
        </p:nvGraphicFramePr>
        <p:xfrm>
          <a:off x="128495" y="4423465"/>
          <a:ext cx="438647" cy="1378799"/>
        </p:xfrm>
        <a:graphic>
          <a:graphicData uri="http://schemas.openxmlformats.org/drawingml/2006/table">
            <a:tbl>
              <a:tblPr firstRow="1" bandRow="1">
                <a:tableStyleId>{2D5ABB26-0587-4C30-8999-92F81FD0307C}</a:tableStyleId>
              </a:tblPr>
              <a:tblGrid>
                <a:gridCol w="438647">
                  <a:extLst>
                    <a:ext uri="{9D8B030D-6E8A-4147-A177-3AD203B41FA5}">
                      <a16:colId xmlns:a16="http://schemas.microsoft.com/office/drawing/2014/main" val="2092828925"/>
                    </a:ext>
                  </a:extLst>
                </a:gridCol>
              </a:tblGrid>
              <a:tr h="1378799">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lang="en-US" sz="1400" b="0" i="1" dirty="0">
                          <a:solidFill>
                            <a:schemeClr val="tx1"/>
                          </a:solidFill>
                          <a:latin typeface="Arial" panose="020B0604020202020204" pitchFamily="34" charset="0"/>
                          <a:cs typeface="Arial" panose="020B0604020202020204" pitchFamily="34" charset="0"/>
                        </a:rPr>
                        <a:t>APOE4</a:t>
                      </a:r>
                      <a:endParaRPr lang="en-US" sz="1400" b="0" dirty="0">
                        <a:solidFill>
                          <a:schemeClr val="tx1"/>
                        </a:solidFill>
                        <a:latin typeface="Arial" panose="020B0604020202020204" pitchFamily="34" charset="0"/>
                        <a:cs typeface="Arial" panose="020B0604020202020204" pitchFamily="34" charset="0"/>
                      </a:endParaRPr>
                    </a:p>
                  </a:txBody>
                  <a:tcPr marL="91439" marR="91439" vert="vert270" anchor="ctr"/>
                </a:tc>
                <a:extLst>
                  <a:ext uri="{0D108BD9-81ED-4DB2-BD59-A6C34878D82A}">
                    <a16:rowId xmlns:a16="http://schemas.microsoft.com/office/drawing/2014/main" val="1332115355"/>
                  </a:ext>
                </a:extLst>
              </a:tr>
            </a:tbl>
          </a:graphicData>
        </a:graphic>
      </p:graphicFrame>
      <p:pic>
        <p:nvPicPr>
          <p:cNvPr id="23" name="Picture 22">
            <a:extLst>
              <a:ext uri="{FF2B5EF4-FFF2-40B4-BE49-F238E27FC236}">
                <a16:creationId xmlns:a16="http://schemas.microsoft.com/office/drawing/2014/main" id="{297D614D-BB8B-9533-ACC2-331DDF685605}"/>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64952" y="4262593"/>
            <a:ext cx="1570341" cy="1570341"/>
          </a:xfrm>
          <a:prstGeom prst="rect">
            <a:avLst/>
          </a:prstGeom>
        </p:spPr>
      </p:pic>
      <p:graphicFrame>
        <p:nvGraphicFramePr>
          <p:cNvPr id="25" name="Object 24">
            <a:extLst>
              <a:ext uri="{FF2B5EF4-FFF2-40B4-BE49-F238E27FC236}">
                <a16:creationId xmlns:a16="http://schemas.microsoft.com/office/drawing/2014/main" id="{46C3971C-15A4-8471-1F51-E328A2E8CEFF}"/>
              </a:ext>
            </a:extLst>
          </p:cNvPr>
          <p:cNvGraphicFramePr>
            <a:graphicFrameLocks noChangeAspect="1"/>
          </p:cNvGraphicFramePr>
          <p:nvPr>
            <p:extLst>
              <p:ext uri="{D42A27DB-BD31-4B8C-83A1-F6EECF244321}">
                <p14:modId xmlns:p14="http://schemas.microsoft.com/office/powerpoint/2010/main" val="1247592409"/>
              </p:ext>
            </p:extLst>
          </p:nvPr>
        </p:nvGraphicFramePr>
        <p:xfrm>
          <a:off x="4722956" y="3848257"/>
          <a:ext cx="1822450" cy="2322513"/>
        </p:xfrm>
        <a:graphic>
          <a:graphicData uri="http://schemas.openxmlformats.org/presentationml/2006/ole">
            <mc:AlternateContent xmlns:mc="http://schemas.openxmlformats.org/markup-compatibility/2006">
              <mc:Choice xmlns:v="urn:schemas-microsoft-com:vml" Requires="v">
                <p:oleObj name="Prism 9" r:id="rId7" imgW="2558233" imgH="3261183" progId="Prism9.Document">
                  <p:embed/>
                </p:oleObj>
              </mc:Choice>
              <mc:Fallback>
                <p:oleObj name="Prism 9" r:id="rId7" imgW="2558233" imgH="3261183" progId="Prism9.Document">
                  <p:embed/>
                  <p:pic>
                    <p:nvPicPr>
                      <p:cNvPr id="2" name="Object 1">
                        <a:extLst>
                          <a:ext uri="{FF2B5EF4-FFF2-40B4-BE49-F238E27FC236}">
                            <a16:creationId xmlns:a16="http://schemas.microsoft.com/office/drawing/2014/main" id="{4D65CF78-ACD4-B5DA-B150-0F01A8C5C3D0}"/>
                          </a:ext>
                        </a:extLst>
                      </p:cNvPr>
                      <p:cNvPicPr/>
                      <p:nvPr/>
                    </p:nvPicPr>
                    <p:blipFill>
                      <a:blip r:embed="rId8"/>
                      <a:stretch>
                        <a:fillRect/>
                      </a:stretch>
                    </p:blipFill>
                    <p:spPr>
                      <a:xfrm>
                        <a:off x="4722956" y="3848257"/>
                        <a:ext cx="1822450" cy="2322513"/>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4E4BD3F9-6D1F-AFE1-3CA8-E1D626BB5C1F}"/>
              </a:ext>
            </a:extLst>
          </p:cNvPr>
          <p:cNvGraphicFramePr>
            <a:graphicFrameLocks noChangeAspect="1"/>
          </p:cNvGraphicFramePr>
          <p:nvPr>
            <p:extLst>
              <p:ext uri="{D42A27DB-BD31-4B8C-83A1-F6EECF244321}">
                <p14:modId xmlns:p14="http://schemas.microsoft.com/office/powerpoint/2010/main" val="376778183"/>
              </p:ext>
            </p:extLst>
          </p:nvPr>
        </p:nvGraphicFramePr>
        <p:xfrm>
          <a:off x="6651381" y="4652737"/>
          <a:ext cx="1487443" cy="1475831"/>
        </p:xfrm>
        <a:graphic>
          <a:graphicData uri="http://schemas.openxmlformats.org/presentationml/2006/ole">
            <mc:AlternateContent xmlns:mc="http://schemas.openxmlformats.org/markup-compatibility/2006">
              <mc:Choice xmlns:v="urn:schemas-microsoft-com:vml" Requires="v">
                <p:oleObj name="Prism 9" r:id="rId9" imgW="2754743" imgH="2734152" progId="Prism9.Document">
                  <p:embed/>
                </p:oleObj>
              </mc:Choice>
              <mc:Fallback>
                <p:oleObj name="Prism 9" r:id="rId9" imgW="2754743" imgH="2734152" progId="Prism9.Document">
                  <p:embed/>
                  <p:pic>
                    <p:nvPicPr>
                      <p:cNvPr id="12" name="Object 11">
                        <a:extLst>
                          <a:ext uri="{FF2B5EF4-FFF2-40B4-BE49-F238E27FC236}">
                            <a16:creationId xmlns:a16="http://schemas.microsoft.com/office/drawing/2014/main" id="{87ABD907-574F-3661-9C86-48F0581693AA}"/>
                          </a:ext>
                        </a:extLst>
                      </p:cNvPr>
                      <p:cNvPicPr/>
                      <p:nvPr/>
                    </p:nvPicPr>
                    <p:blipFill>
                      <a:blip r:embed="rId10"/>
                      <a:stretch>
                        <a:fillRect/>
                      </a:stretch>
                    </p:blipFill>
                    <p:spPr>
                      <a:xfrm>
                        <a:off x="6651381" y="4652737"/>
                        <a:ext cx="1487443" cy="1475831"/>
                      </a:xfrm>
                      <a:prstGeom prst="rect">
                        <a:avLst/>
                      </a:prstGeom>
                    </p:spPr>
                  </p:pic>
                </p:oleObj>
              </mc:Fallback>
            </mc:AlternateContent>
          </a:graphicData>
        </a:graphic>
      </p:graphicFrame>
      <p:pic>
        <p:nvPicPr>
          <p:cNvPr id="29" name="Picture 28">
            <a:extLst>
              <a:ext uri="{FF2B5EF4-FFF2-40B4-BE49-F238E27FC236}">
                <a16:creationId xmlns:a16="http://schemas.microsoft.com/office/drawing/2014/main" id="{D524F30B-E8BA-DF2E-4FA2-EC0F516589BA}"/>
              </a:ext>
            </a:extLst>
          </p:cNvPr>
          <p:cNvPicPr>
            <a:picLocks noChangeAspect="1"/>
          </p:cNvPicPr>
          <p:nvPr/>
        </p:nvPicPr>
        <p:blipFill rotWithShape="1">
          <a:blip r:embed="rId11"/>
          <a:srcRect l="48441" t="54915" r="28819"/>
          <a:stretch/>
        </p:blipFill>
        <p:spPr>
          <a:xfrm>
            <a:off x="8717599" y="4331859"/>
            <a:ext cx="1623046" cy="1638658"/>
          </a:xfrm>
          <a:prstGeom prst="rect">
            <a:avLst/>
          </a:prstGeom>
        </p:spPr>
      </p:pic>
      <p:graphicFrame>
        <p:nvGraphicFramePr>
          <p:cNvPr id="31" name="Object 30">
            <a:extLst>
              <a:ext uri="{FF2B5EF4-FFF2-40B4-BE49-F238E27FC236}">
                <a16:creationId xmlns:a16="http://schemas.microsoft.com/office/drawing/2014/main" id="{26B879F1-ED1D-A68B-5D1D-CF21946568DA}"/>
              </a:ext>
            </a:extLst>
          </p:cNvPr>
          <p:cNvGraphicFramePr>
            <a:graphicFrameLocks noChangeAspect="1"/>
          </p:cNvGraphicFramePr>
          <p:nvPr>
            <p:extLst>
              <p:ext uri="{D42A27DB-BD31-4B8C-83A1-F6EECF244321}">
                <p14:modId xmlns:p14="http://schemas.microsoft.com/office/powerpoint/2010/main" val="396007193"/>
              </p:ext>
            </p:extLst>
          </p:nvPr>
        </p:nvGraphicFramePr>
        <p:xfrm>
          <a:off x="10311017" y="3924758"/>
          <a:ext cx="1531578" cy="2246012"/>
        </p:xfrm>
        <a:graphic>
          <a:graphicData uri="http://schemas.openxmlformats.org/presentationml/2006/ole">
            <mc:AlternateContent xmlns:mc="http://schemas.openxmlformats.org/markup-compatibility/2006">
              <mc:Choice xmlns:v="urn:schemas-microsoft-com:vml" Requires="v">
                <p:oleObj name="Prism 10" r:id="rId12" imgW="2698237" imgH="3957771" progId="Prism10.Document">
                  <p:embed/>
                </p:oleObj>
              </mc:Choice>
              <mc:Fallback>
                <p:oleObj name="Prism 10" r:id="rId12" imgW="2698237" imgH="3957771" progId="Prism10.Document">
                  <p:embed/>
                  <p:pic>
                    <p:nvPicPr>
                      <p:cNvPr id="6" name="Object 5">
                        <a:extLst>
                          <a:ext uri="{FF2B5EF4-FFF2-40B4-BE49-F238E27FC236}">
                            <a16:creationId xmlns:a16="http://schemas.microsoft.com/office/drawing/2014/main" id="{9C34A945-22B6-4167-D197-E94160B85850}"/>
                          </a:ext>
                        </a:extLst>
                      </p:cNvPr>
                      <p:cNvPicPr/>
                      <p:nvPr/>
                    </p:nvPicPr>
                    <p:blipFill>
                      <a:blip r:embed="rId13"/>
                      <a:stretch>
                        <a:fillRect/>
                      </a:stretch>
                    </p:blipFill>
                    <p:spPr>
                      <a:xfrm>
                        <a:off x="10311017" y="3924758"/>
                        <a:ext cx="1531578" cy="2246012"/>
                      </a:xfrm>
                      <a:prstGeom prst="rect">
                        <a:avLst/>
                      </a:prstGeom>
                    </p:spPr>
                  </p:pic>
                </p:oleObj>
              </mc:Fallback>
            </mc:AlternateContent>
          </a:graphicData>
        </a:graphic>
      </p:graphicFrame>
      <p:graphicFrame>
        <p:nvGraphicFramePr>
          <p:cNvPr id="32" name="Table 11">
            <a:extLst>
              <a:ext uri="{FF2B5EF4-FFF2-40B4-BE49-F238E27FC236}">
                <a16:creationId xmlns:a16="http://schemas.microsoft.com/office/drawing/2014/main" id="{6849B938-7D06-B366-2159-403AC2E43F6F}"/>
              </a:ext>
            </a:extLst>
          </p:cNvPr>
          <p:cNvGraphicFramePr>
            <a:graphicFrameLocks noGrp="1"/>
          </p:cNvGraphicFramePr>
          <p:nvPr>
            <p:extLst>
              <p:ext uri="{D42A27DB-BD31-4B8C-83A1-F6EECF244321}">
                <p14:modId xmlns:p14="http://schemas.microsoft.com/office/powerpoint/2010/main" val="2052399031"/>
              </p:ext>
            </p:extLst>
          </p:nvPr>
        </p:nvGraphicFramePr>
        <p:xfrm>
          <a:off x="6944522" y="3924758"/>
          <a:ext cx="924925" cy="464876"/>
        </p:xfrm>
        <a:graphic>
          <a:graphicData uri="http://schemas.openxmlformats.org/drawingml/2006/table">
            <a:tbl>
              <a:tblPr firstRow="1" bandRow="1">
                <a:tableStyleId>{2D5ABB26-0587-4C30-8999-92F81FD0307C}</a:tableStyleId>
              </a:tblPr>
              <a:tblGrid>
                <a:gridCol w="184985">
                  <a:extLst>
                    <a:ext uri="{9D8B030D-6E8A-4147-A177-3AD203B41FA5}">
                      <a16:colId xmlns:a16="http://schemas.microsoft.com/office/drawing/2014/main" val="2011663626"/>
                    </a:ext>
                  </a:extLst>
                </a:gridCol>
                <a:gridCol w="184985">
                  <a:extLst>
                    <a:ext uri="{9D8B030D-6E8A-4147-A177-3AD203B41FA5}">
                      <a16:colId xmlns:a16="http://schemas.microsoft.com/office/drawing/2014/main" val="2274715287"/>
                    </a:ext>
                  </a:extLst>
                </a:gridCol>
                <a:gridCol w="184985">
                  <a:extLst>
                    <a:ext uri="{9D8B030D-6E8A-4147-A177-3AD203B41FA5}">
                      <a16:colId xmlns:a16="http://schemas.microsoft.com/office/drawing/2014/main" val="1890358182"/>
                    </a:ext>
                  </a:extLst>
                </a:gridCol>
                <a:gridCol w="184985">
                  <a:extLst>
                    <a:ext uri="{9D8B030D-6E8A-4147-A177-3AD203B41FA5}">
                      <a16:colId xmlns:a16="http://schemas.microsoft.com/office/drawing/2014/main" val="4255881405"/>
                    </a:ext>
                  </a:extLst>
                </a:gridCol>
                <a:gridCol w="184985">
                  <a:extLst>
                    <a:ext uri="{9D8B030D-6E8A-4147-A177-3AD203B41FA5}">
                      <a16:colId xmlns:a16="http://schemas.microsoft.com/office/drawing/2014/main" val="4203825747"/>
                    </a:ext>
                  </a:extLst>
                </a:gridCol>
              </a:tblGrid>
              <a:tr h="464876">
                <a:tc>
                  <a:txBody>
                    <a:bodyPr/>
                    <a:lstStyle/>
                    <a:p>
                      <a:pPr algn="ctr" fontAlgn="b"/>
                      <a:r>
                        <a:rPr lang="en-US" sz="800" b="0" u="none" strike="noStrike" dirty="0">
                          <a:solidFill>
                            <a:srgbClr val="000000"/>
                          </a:solidFill>
                          <a:effectLst/>
                        </a:rPr>
                        <a:t>NT</a:t>
                      </a:r>
                      <a:endParaRPr lang="en-US" sz="800" b="0" i="0" u="none" strike="noStrike" dirty="0">
                        <a:solidFill>
                          <a:srgbClr val="000000"/>
                        </a:solidFill>
                        <a:effectLst/>
                        <a:latin typeface="Arial" panose="020B0604020202020204" pitchFamily="34" charset="0"/>
                      </a:endParaRPr>
                    </a:p>
                  </a:txBody>
                  <a:tcPr marL="4116" marR="4116" marT="4116" marB="0" vert="vert270" anchor="b"/>
                </a:tc>
                <a:tc>
                  <a:txBody>
                    <a:bodyPr/>
                    <a:lstStyle/>
                    <a:p>
                      <a:pPr algn="ctr" fontAlgn="b"/>
                      <a:r>
                        <a:rPr lang="en-US" sz="800" b="0" u="none" strike="noStrike" dirty="0">
                          <a:solidFill>
                            <a:srgbClr val="000000"/>
                          </a:solidFill>
                          <a:effectLst/>
                        </a:rPr>
                        <a:t>EV</a:t>
                      </a:r>
                      <a:endParaRPr lang="en-US" sz="800" b="0" i="0" u="none" strike="noStrike" dirty="0">
                        <a:solidFill>
                          <a:srgbClr val="000000"/>
                        </a:solidFill>
                        <a:effectLst/>
                        <a:latin typeface="Arial" panose="020B0604020202020204" pitchFamily="34" charset="0"/>
                      </a:endParaRPr>
                    </a:p>
                  </a:txBody>
                  <a:tcPr marL="4116" marR="4116" marT="4116" marB="0" vert="vert270" anchor="b"/>
                </a:tc>
                <a:tc>
                  <a:txBody>
                    <a:bodyPr/>
                    <a:lstStyle/>
                    <a:p>
                      <a:pPr algn="ctr" fontAlgn="b"/>
                      <a:r>
                        <a:rPr lang="en-US" sz="800" b="0" i="1" u="none" strike="noStrike" dirty="0">
                          <a:solidFill>
                            <a:srgbClr val="000000"/>
                          </a:solidFill>
                          <a:effectLst/>
                        </a:rPr>
                        <a:t>APOE2</a:t>
                      </a:r>
                      <a:endParaRPr lang="en-US" sz="800" b="0" i="1" u="none" strike="noStrike" dirty="0">
                        <a:solidFill>
                          <a:srgbClr val="000000"/>
                        </a:solidFill>
                        <a:effectLst/>
                        <a:latin typeface="Arial" panose="020B0604020202020204" pitchFamily="34" charset="0"/>
                      </a:endParaRPr>
                    </a:p>
                  </a:txBody>
                  <a:tcPr marL="4116" marR="4116" marT="4116" marB="0" vert="vert270" anchor="b"/>
                </a:tc>
                <a:tc>
                  <a:txBody>
                    <a:bodyPr/>
                    <a:lstStyle/>
                    <a:p>
                      <a:pPr algn="ctr" fontAlgn="b"/>
                      <a:r>
                        <a:rPr lang="en-US" sz="800" b="0" i="1" u="none" strike="noStrike" dirty="0">
                          <a:solidFill>
                            <a:srgbClr val="000000"/>
                          </a:solidFill>
                          <a:effectLst/>
                        </a:rPr>
                        <a:t>APOE3</a:t>
                      </a:r>
                      <a:endParaRPr lang="en-US" sz="800" b="0" i="1" u="none" strike="noStrike" dirty="0">
                        <a:solidFill>
                          <a:srgbClr val="000000"/>
                        </a:solidFill>
                        <a:effectLst/>
                        <a:latin typeface="Arial" panose="020B0604020202020204" pitchFamily="34" charset="0"/>
                      </a:endParaRPr>
                    </a:p>
                  </a:txBody>
                  <a:tcPr marL="4116" marR="4116" marT="4116" marB="0" vert="vert270" anchor="b"/>
                </a:tc>
                <a:tc>
                  <a:txBody>
                    <a:bodyPr/>
                    <a:lstStyle/>
                    <a:p>
                      <a:pPr algn="ctr" fontAlgn="b"/>
                      <a:r>
                        <a:rPr lang="en-US" sz="800" b="0" i="1" u="none" strike="noStrike" dirty="0">
                          <a:solidFill>
                            <a:srgbClr val="000000"/>
                          </a:solidFill>
                          <a:effectLst/>
                        </a:rPr>
                        <a:t>APOE4</a:t>
                      </a:r>
                      <a:endParaRPr lang="en-US" sz="800" b="0" i="1" u="none" strike="noStrike" dirty="0">
                        <a:solidFill>
                          <a:srgbClr val="000000"/>
                        </a:solidFill>
                        <a:effectLst/>
                        <a:latin typeface="Arial" panose="020B0604020202020204" pitchFamily="34" charset="0"/>
                      </a:endParaRPr>
                    </a:p>
                  </a:txBody>
                  <a:tcPr marL="4116" marR="4116" marT="4116" marB="0" vert="vert270" anchor="b"/>
                </a:tc>
                <a:extLst>
                  <a:ext uri="{0D108BD9-81ED-4DB2-BD59-A6C34878D82A}">
                    <a16:rowId xmlns:a16="http://schemas.microsoft.com/office/drawing/2014/main" val="4124131901"/>
                  </a:ext>
                </a:extLst>
              </a:tr>
            </a:tbl>
          </a:graphicData>
        </a:graphic>
      </p:graphicFrame>
      <p:pic>
        <p:nvPicPr>
          <p:cNvPr id="34" name="Picture 33">
            <a:extLst>
              <a:ext uri="{FF2B5EF4-FFF2-40B4-BE49-F238E27FC236}">
                <a16:creationId xmlns:a16="http://schemas.microsoft.com/office/drawing/2014/main" id="{6D43CF77-30B3-FD0D-9C62-B76C0CD54DA5}"/>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val="0"/>
              </a:ext>
            </a:extLst>
          </a:blip>
          <a:srcRect l="29592" t="35788" r="54617" b="61500"/>
          <a:stretch/>
        </p:blipFill>
        <p:spPr>
          <a:xfrm>
            <a:off x="6973679" y="4567250"/>
            <a:ext cx="924927" cy="119521"/>
          </a:xfrm>
          <a:prstGeom prst="rect">
            <a:avLst/>
          </a:prstGeom>
          <a:ln>
            <a:solidFill>
              <a:schemeClr val="tx1"/>
            </a:solidFill>
          </a:ln>
        </p:spPr>
      </p:pic>
      <p:pic>
        <p:nvPicPr>
          <p:cNvPr id="35" name="Picture 34">
            <a:extLst>
              <a:ext uri="{FF2B5EF4-FFF2-40B4-BE49-F238E27FC236}">
                <a16:creationId xmlns:a16="http://schemas.microsoft.com/office/drawing/2014/main" id="{453E075D-FDED-6E2F-F5C3-F397BD60E3AA}"/>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rightnessContrast contrast="20000"/>
                    </a14:imgEffect>
                  </a14:imgLayer>
                </a14:imgProps>
              </a:ext>
              <a:ext uri="{28A0092B-C50C-407E-A947-70E740481C1C}">
                <a14:useLocalDpi xmlns:a14="http://schemas.microsoft.com/office/drawing/2010/main" val="0"/>
              </a:ext>
            </a:extLst>
          </a:blip>
          <a:srcRect l="30308" t="45343" r="53903" b="50293"/>
          <a:stretch/>
        </p:blipFill>
        <p:spPr>
          <a:xfrm>
            <a:off x="6973680" y="4337964"/>
            <a:ext cx="924927" cy="192390"/>
          </a:xfrm>
          <a:prstGeom prst="rect">
            <a:avLst/>
          </a:prstGeom>
          <a:ln>
            <a:solidFill>
              <a:schemeClr val="tx1"/>
            </a:solidFill>
          </a:ln>
        </p:spPr>
      </p:pic>
      <p:sp>
        <p:nvSpPr>
          <p:cNvPr id="37" name="TextBox 36">
            <a:extLst>
              <a:ext uri="{FF2B5EF4-FFF2-40B4-BE49-F238E27FC236}">
                <a16:creationId xmlns:a16="http://schemas.microsoft.com/office/drawing/2014/main" id="{E05918BD-A13E-B377-E113-74D7F9F3064C}"/>
              </a:ext>
            </a:extLst>
          </p:cNvPr>
          <p:cNvSpPr txBox="1"/>
          <p:nvPr/>
        </p:nvSpPr>
        <p:spPr>
          <a:xfrm>
            <a:off x="7854868" y="4484866"/>
            <a:ext cx="743471" cy="258532"/>
          </a:xfrm>
          <a:prstGeom prst="rect">
            <a:avLst/>
          </a:prstGeom>
          <a:noFill/>
        </p:spPr>
        <p:txBody>
          <a:bodyPr wrap="square" rtlCol="0">
            <a:spAutoFit/>
          </a:bodyPr>
          <a:lstStyle/>
          <a:p>
            <a:r>
              <a:rPr lang="el-GR" sz="1050" dirty="0"/>
              <a:t>α</a:t>
            </a:r>
            <a:r>
              <a:rPr lang="en-US" sz="1050" dirty="0"/>
              <a:t>-tubulin</a:t>
            </a:r>
          </a:p>
        </p:txBody>
      </p:sp>
      <p:sp>
        <p:nvSpPr>
          <p:cNvPr id="40" name="TextBox 39">
            <a:extLst>
              <a:ext uri="{FF2B5EF4-FFF2-40B4-BE49-F238E27FC236}">
                <a16:creationId xmlns:a16="http://schemas.microsoft.com/office/drawing/2014/main" id="{E524A911-F8BB-22A8-1A4B-85AB0D769EE6}"/>
              </a:ext>
            </a:extLst>
          </p:cNvPr>
          <p:cNvSpPr txBox="1"/>
          <p:nvPr/>
        </p:nvSpPr>
        <p:spPr>
          <a:xfrm>
            <a:off x="7854868" y="4298973"/>
            <a:ext cx="604040" cy="258532"/>
          </a:xfrm>
          <a:prstGeom prst="rect">
            <a:avLst/>
          </a:prstGeom>
          <a:noFill/>
        </p:spPr>
        <p:txBody>
          <a:bodyPr wrap="square" rtlCol="0">
            <a:spAutoFit/>
          </a:bodyPr>
          <a:lstStyle/>
          <a:p>
            <a:r>
              <a:rPr lang="en-US" sz="1050" dirty="0"/>
              <a:t>Kir4.1</a:t>
            </a:r>
          </a:p>
        </p:txBody>
      </p:sp>
      <p:sp>
        <p:nvSpPr>
          <p:cNvPr id="44" name="TextBox 43">
            <a:extLst>
              <a:ext uri="{FF2B5EF4-FFF2-40B4-BE49-F238E27FC236}">
                <a16:creationId xmlns:a16="http://schemas.microsoft.com/office/drawing/2014/main" id="{CFE90E4A-9E2F-ECF5-0995-29A0F4C4C147}"/>
              </a:ext>
            </a:extLst>
          </p:cNvPr>
          <p:cNvSpPr txBox="1"/>
          <p:nvPr/>
        </p:nvSpPr>
        <p:spPr>
          <a:xfrm>
            <a:off x="9158651" y="4122189"/>
            <a:ext cx="743471" cy="307777"/>
          </a:xfrm>
          <a:prstGeom prst="rect">
            <a:avLst/>
          </a:prstGeom>
          <a:noFill/>
        </p:spPr>
        <p:txBody>
          <a:bodyPr wrap="square" rtlCol="0">
            <a:spAutoFit/>
          </a:bodyPr>
          <a:lstStyle/>
          <a:p>
            <a:pPr algn="ctr"/>
            <a:r>
              <a:rPr lang="en-US" sz="1400" i="1" dirty="0"/>
              <a:t>APOE4</a:t>
            </a:r>
          </a:p>
        </p:txBody>
      </p:sp>
    </p:spTree>
    <p:extLst>
      <p:ext uri="{BB962C8B-B14F-4D97-AF65-F5344CB8AC3E}">
        <p14:creationId xmlns:p14="http://schemas.microsoft.com/office/powerpoint/2010/main" val="366101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fade">
                                      <p:cBhvr>
                                        <p:cTn id="59" dur="500"/>
                                        <p:tgtEl>
                                          <p:spTgt spid="3">
                                            <p:txEl>
                                              <p:pRg st="2" end="2"/>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par>
                                <p:cTn id="66" presetID="10"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37" grpId="0"/>
      <p:bldP spid="40"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how we did it</a:t>
            </a:r>
          </a:p>
        </p:txBody>
      </p:sp>
      <p:sp>
        <p:nvSpPr>
          <p:cNvPr id="5" name="TextBox 32">
            <a:extLst>
              <a:ext uri="{FF2B5EF4-FFF2-40B4-BE49-F238E27FC236}">
                <a16:creationId xmlns:a16="http://schemas.microsoft.com/office/drawing/2014/main" id="{23249B6E-0BF1-7895-51C5-5B58308BDA7A}"/>
              </a:ext>
            </a:extLst>
          </p:cNvPr>
          <p:cNvSpPr txBox="1"/>
          <p:nvPr/>
        </p:nvSpPr>
        <p:spPr>
          <a:xfrm>
            <a:off x="3072791" y="6154434"/>
            <a:ext cx="608427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51"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Calibri" panose="020F0502020204030204"/>
                <a:ea typeface="+mn-ea"/>
                <a:cs typeface="+mn-cs"/>
              </a:rPr>
              <a:t>Cartoon created with </a:t>
            </a:r>
            <a:r>
              <a:rPr kumimoji="0" lang="en-US" sz="1600" i="0" u="none" strike="noStrike" kern="1200" cap="none" spc="0" normalizeH="0" baseline="0" noProof="0" dirty="0" err="1">
                <a:ln>
                  <a:noFill/>
                </a:ln>
                <a:effectLst/>
                <a:uLnTx/>
                <a:uFillTx/>
                <a:latin typeface="Calibri" panose="020F0502020204030204"/>
                <a:ea typeface="+mn-ea"/>
                <a:cs typeface="+mn-cs"/>
              </a:rPr>
              <a:t>Biorender_Surabhi</a:t>
            </a:r>
            <a:r>
              <a:rPr kumimoji="0" lang="en-US" sz="1600" i="0" u="none" strike="noStrike" kern="1200" cap="none" spc="0" normalizeH="0" baseline="0" noProof="0" dirty="0">
                <a:ln>
                  <a:noFill/>
                </a:ln>
                <a:effectLst/>
                <a:uLnTx/>
                <a:uFillTx/>
                <a:latin typeface="Calibri" panose="020F0502020204030204"/>
                <a:ea typeface="+mn-ea"/>
                <a:cs typeface="+mn-cs"/>
              </a:rPr>
              <a:t> D. Abhyankar</a:t>
            </a:r>
          </a:p>
        </p:txBody>
      </p:sp>
      <p:sp>
        <p:nvSpPr>
          <p:cNvPr id="10" name="Content Placeholder 2">
            <a:extLst>
              <a:ext uri="{FF2B5EF4-FFF2-40B4-BE49-F238E27FC236}">
                <a16:creationId xmlns:a16="http://schemas.microsoft.com/office/drawing/2014/main" id="{43D97F58-4C3A-68E0-9A8E-132CCACDCBBE}"/>
              </a:ext>
            </a:extLst>
          </p:cNvPr>
          <p:cNvSpPr txBox="1">
            <a:spLocks/>
          </p:cNvSpPr>
          <p:nvPr/>
        </p:nvSpPr>
        <p:spPr>
          <a:xfrm>
            <a:off x="609427" y="1075255"/>
            <a:ext cx="6522893" cy="738546"/>
          </a:xfrm>
          <a:prstGeom prst="rect">
            <a:avLst/>
          </a:prstGeom>
        </p:spPr>
        <p:txBody>
          <a:bodyPr lIns="19047" tIns="9523" rIns="19047" bIns="9523"/>
          <a:lstStyle>
            <a:lvl1pPr marL="342900" indent="-342900" algn="l" defTabSz="912813" rtl="0" eaLnBrk="0" fontAlgn="base" hangingPunct="0">
              <a:spcBef>
                <a:spcPct val="20000"/>
              </a:spcBef>
              <a:spcAft>
                <a:spcPct val="0"/>
              </a:spcAft>
              <a:buClr>
                <a:srgbClr val="A90533"/>
              </a:buClr>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lr>
                <a:srgbClr val="B1810B"/>
              </a:buClr>
              <a:buFont typeface="Wingdings" panose="05000000000000000000" pitchFamily="2" charset="2"/>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lr>
                <a:srgbClr val="0C2340"/>
              </a:buClr>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lr>
                <a:srgbClr val="A90533"/>
              </a:buClr>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lr>
                <a:srgbClr val="B1810B"/>
              </a:buClr>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a:lstStyle>
          <a:p>
            <a:pPr marL="0" indent="0" algn="ctr">
              <a:buNone/>
            </a:pPr>
            <a:r>
              <a:rPr lang="en-US" sz="1800" i="1" kern="0" dirty="0"/>
              <a:t>In vivo</a:t>
            </a:r>
            <a:r>
              <a:rPr lang="en-US" sz="1800" kern="0" dirty="0"/>
              <a:t>: </a:t>
            </a:r>
            <a:r>
              <a:rPr lang="en-US" sz="1800" i="1" kern="0" dirty="0"/>
              <a:t>Apolipoprotein E4 </a:t>
            </a:r>
            <a:r>
              <a:rPr lang="en-US" sz="1800" b="1" i="1" kern="0" dirty="0"/>
              <a:t>(APOE4)</a:t>
            </a:r>
            <a:r>
              <a:rPr lang="en-US" sz="1800" kern="0" dirty="0"/>
              <a:t>: Genetic risk factor for Alzheimer’s Disease (AD). </a:t>
            </a:r>
            <a:r>
              <a:rPr lang="en-US" sz="1800" i="1" kern="0" dirty="0"/>
              <a:t>Apolipoprotein E3 </a:t>
            </a:r>
            <a:r>
              <a:rPr lang="en-US" sz="1800" b="1" i="1" kern="0" dirty="0"/>
              <a:t>(APOE3)</a:t>
            </a:r>
            <a:r>
              <a:rPr lang="en-US" sz="1800" kern="0" dirty="0"/>
              <a:t>: Neutral for AD. </a:t>
            </a:r>
          </a:p>
        </p:txBody>
      </p:sp>
      <p:pic>
        <p:nvPicPr>
          <p:cNvPr id="7" name="Content Placeholder 6">
            <a:extLst>
              <a:ext uri="{FF2B5EF4-FFF2-40B4-BE49-F238E27FC236}">
                <a16:creationId xmlns:a16="http://schemas.microsoft.com/office/drawing/2014/main" id="{DBFD8669-5FEA-15BD-A685-A2D374D4466B}"/>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339" t="11823" r="40647" b="15704"/>
          <a:stretch/>
        </p:blipFill>
        <p:spPr>
          <a:xfrm>
            <a:off x="1968338" y="1826997"/>
            <a:ext cx="3805069" cy="4237952"/>
          </a:xfrm>
        </p:spPr>
      </p:pic>
      <p:pic>
        <p:nvPicPr>
          <p:cNvPr id="11" name="Picture 10">
            <a:extLst>
              <a:ext uri="{FF2B5EF4-FFF2-40B4-BE49-F238E27FC236}">
                <a16:creationId xmlns:a16="http://schemas.microsoft.com/office/drawing/2014/main" id="{188DF8F1-E336-711A-C630-DCB2F655AD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000" t="11714" r="5573" b="11804"/>
          <a:stretch/>
        </p:blipFill>
        <p:spPr>
          <a:xfrm>
            <a:off x="7427410" y="1826997"/>
            <a:ext cx="4265022" cy="4161664"/>
          </a:xfrm>
          <a:prstGeom prst="rect">
            <a:avLst/>
          </a:prstGeom>
        </p:spPr>
      </p:pic>
      <p:sp>
        <p:nvSpPr>
          <p:cNvPr id="13" name="TextBox 12">
            <a:extLst>
              <a:ext uri="{FF2B5EF4-FFF2-40B4-BE49-F238E27FC236}">
                <a16:creationId xmlns:a16="http://schemas.microsoft.com/office/drawing/2014/main" id="{4F6542A5-B799-5BB7-40A5-4D6EC45FC3E2}"/>
              </a:ext>
            </a:extLst>
          </p:cNvPr>
          <p:cNvSpPr txBox="1"/>
          <p:nvPr/>
        </p:nvSpPr>
        <p:spPr>
          <a:xfrm>
            <a:off x="7537269" y="1202124"/>
            <a:ext cx="4045304" cy="400110"/>
          </a:xfrm>
          <a:prstGeom prst="rect">
            <a:avLst/>
          </a:prstGeom>
          <a:noFill/>
        </p:spPr>
        <p:txBody>
          <a:bodyPr wrap="square">
            <a:spAutoFit/>
          </a:bodyPr>
          <a:lstStyle/>
          <a:p>
            <a:pPr marL="0" indent="0" algn="ctr">
              <a:buNone/>
            </a:pPr>
            <a:r>
              <a:rPr lang="en-US" sz="2000" i="1" kern="0" dirty="0"/>
              <a:t>In </a:t>
            </a:r>
            <a:r>
              <a:rPr lang="en-US" sz="2000" i="1" kern="0" dirty="0">
                <a:ea typeface="MS PGothic" panose="020B0600070205080204" pitchFamily="34" charset="-128"/>
              </a:rPr>
              <a:t>vitro</a:t>
            </a:r>
            <a:r>
              <a:rPr lang="en-US" sz="2000" kern="0" dirty="0"/>
              <a:t>: Rat Müller Cell (RMC-1)</a:t>
            </a:r>
          </a:p>
        </p:txBody>
      </p:sp>
    </p:spTree>
    <p:extLst>
      <p:ext uri="{BB962C8B-B14F-4D97-AF65-F5344CB8AC3E}">
        <p14:creationId xmlns:p14="http://schemas.microsoft.com/office/powerpoint/2010/main" val="320420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implications for patients or the community/ or next steps</a:t>
            </a:r>
          </a:p>
        </p:txBody>
      </p:sp>
      <p:sp>
        <p:nvSpPr>
          <p:cNvPr id="3" name="Content Placeholder 2"/>
          <p:cNvSpPr>
            <a:spLocks noGrp="1"/>
          </p:cNvSpPr>
          <p:nvPr>
            <p:ph idx="1"/>
          </p:nvPr>
        </p:nvSpPr>
        <p:spPr>
          <a:xfrm>
            <a:off x="609428" y="1589964"/>
            <a:ext cx="10973153" cy="4314125"/>
          </a:xfrm>
        </p:spPr>
        <p:txBody>
          <a:bodyPr/>
          <a:lstStyle/>
          <a:p>
            <a:pPr marL="457200" indent="-457200">
              <a:buFont typeface="Arial" panose="020B0604020202020204" pitchFamily="34" charset="0"/>
              <a:buChar char="•"/>
            </a:pPr>
            <a:r>
              <a:rPr lang="en-US" sz="2800" dirty="0"/>
              <a:t>Müller cells (MCs), key retinal glia, regulate water and K+ balance via Kir4.1 channels, but how </a:t>
            </a:r>
            <a:r>
              <a:rPr lang="en-US" sz="2800" i="1" dirty="0"/>
              <a:t>APOE4</a:t>
            </a:r>
            <a:r>
              <a:rPr lang="en-US" sz="2800" dirty="0"/>
              <a:t> impacts Kir4.1 and MC health in Alzheimer's disease (AD) is unknown.</a:t>
            </a:r>
          </a:p>
          <a:p>
            <a:pPr marL="457200" indent="-457200">
              <a:buFont typeface="Arial" panose="020B0604020202020204" pitchFamily="34" charset="0"/>
              <a:buChar char="•"/>
            </a:pPr>
            <a:r>
              <a:rPr lang="en-US" sz="2800" dirty="0"/>
              <a:t>Our study demonstrates that </a:t>
            </a:r>
            <a:r>
              <a:rPr lang="en-US" sz="2800" i="1" dirty="0"/>
              <a:t>APOE4 </a:t>
            </a:r>
            <a:r>
              <a:rPr lang="en-US" sz="2800" dirty="0"/>
              <a:t>causes structural and functional deficits in the MCs, potentially via mitochondrial dysfunction. </a:t>
            </a:r>
          </a:p>
          <a:p>
            <a:pPr marL="457200" indent="-457200">
              <a:buFont typeface="Arial" panose="020B0604020202020204" pitchFamily="34" charset="0"/>
              <a:buChar char="•"/>
            </a:pPr>
            <a:r>
              <a:rPr lang="en-US" sz="2800" dirty="0"/>
              <a:t>These discoveries shed light on the mechanisms behind MC dysfunction in AD and help better understand whether enhancing mitochondrial health improves retinal health.</a:t>
            </a:r>
          </a:p>
        </p:txBody>
      </p:sp>
    </p:spTree>
    <p:extLst>
      <p:ext uri="{BB962C8B-B14F-4D97-AF65-F5344CB8AC3E}">
        <p14:creationId xmlns:p14="http://schemas.microsoft.com/office/powerpoint/2010/main" val="333153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a:effectLst/>
              </a:rPr>
              <a:t> Grant Acknowledgement</a:t>
            </a:r>
            <a:endParaRPr lang="en-US" dirty="0"/>
          </a:p>
        </p:txBody>
      </p:sp>
      <p:sp>
        <p:nvSpPr>
          <p:cNvPr id="3" name="Content Placeholder 2"/>
          <p:cNvSpPr>
            <a:spLocks noGrp="1"/>
          </p:cNvSpPr>
          <p:nvPr>
            <p:ph idx="1"/>
          </p:nvPr>
        </p:nvSpPr>
        <p:spPr>
          <a:xfrm>
            <a:off x="609428" y="1325879"/>
            <a:ext cx="10973153" cy="4539661"/>
          </a:xfrm>
        </p:spPr>
        <p:txBody>
          <a:bodyPr/>
          <a:lstStyle/>
          <a:p>
            <a:pPr>
              <a:spcBef>
                <a:spcPts val="0"/>
              </a:spcBef>
              <a:spcAft>
                <a:spcPts val="0"/>
              </a:spcAft>
            </a:pPr>
            <a:r>
              <a:rPr lang="en-US" altLang="en-US" sz="2000" dirty="0">
                <a:cs typeface="Times New Roman" panose="02020603050405020304" pitchFamily="18" charset="0"/>
              </a:rPr>
              <a:t>This work is supported by: NIH- NEI R01: R01EY027779, R01EY027779-S1 and R01EY032080 and Research to Prevent Blindness: to </a:t>
            </a:r>
            <a:r>
              <a:rPr lang="en-US" altLang="en-US" sz="2000" i="1" dirty="0">
                <a:cs typeface="Times New Roman" panose="02020603050405020304" pitchFamily="18" charset="0"/>
              </a:rPr>
              <a:t>Dr. </a:t>
            </a:r>
            <a:r>
              <a:rPr lang="en-US" altLang="en-US" sz="2000" i="1" dirty="0" err="1">
                <a:cs typeface="Times New Roman" panose="02020603050405020304" pitchFamily="18" charset="0"/>
              </a:rPr>
              <a:t>Ashay</a:t>
            </a:r>
            <a:r>
              <a:rPr lang="en-US" altLang="en-US" sz="2000" i="1" dirty="0">
                <a:cs typeface="Times New Roman" panose="02020603050405020304" pitchFamily="18" charset="0"/>
              </a:rPr>
              <a:t> </a:t>
            </a:r>
            <a:r>
              <a:rPr lang="en-US" altLang="en-US" sz="2000" i="1" dirty="0" err="1">
                <a:cs typeface="Times New Roman" panose="02020603050405020304" pitchFamily="18" charset="0"/>
              </a:rPr>
              <a:t>Bhatwadekar</a:t>
            </a:r>
            <a:r>
              <a:rPr lang="en-US" altLang="en-US" sz="2000" dirty="0">
                <a:cs typeface="Times New Roman" panose="02020603050405020304" pitchFamily="18" charset="0"/>
              </a:rPr>
              <a:t>. </a:t>
            </a:r>
          </a:p>
          <a:p>
            <a:pPr>
              <a:spcBef>
                <a:spcPts val="0"/>
              </a:spcBef>
              <a:spcAft>
                <a:spcPts val="0"/>
              </a:spcAft>
            </a:pPr>
            <a:r>
              <a:rPr lang="en-US" altLang="en-US" sz="2000" dirty="0">
                <a:cs typeface="Times New Roman" panose="02020603050405020304" pitchFamily="18" charset="0"/>
              </a:rPr>
              <a:t>Dr. Peter J Roach Diabetes and Obesity Training grant, Sigma Xi GIAR: to </a:t>
            </a:r>
            <a:r>
              <a:rPr lang="en-US" altLang="en-US" sz="2000" i="1" dirty="0">
                <a:cs typeface="Times New Roman" panose="02020603050405020304" pitchFamily="18" charset="0"/>
              </a:rPr>
              <a:t>Surabhi Abhyankar</a:t>
            </a:r>
            <a:r>
              <a:rPr lang="en-US" altLang="en-US" sz="2000" dirty="0">
                <a:cs typeface="Times New Roman" panose="02020603050405020304" pitchFamily="18" charset="0"/>
              </a:rPr>
              <a:t>. </a:t>
            </a:r>
          </a:p>
          <a:p>
            <a:pPr>
              <a:spcBef>
                <a:spcPts val="0"/>
              </a:spcBef>
              <a:spcAft>
                <a:spcPts val="0"/>
              </a:spcAft>
            </a:pPr>
            <a:r>
              <a:rPr lang="en-US" sz="2000" b="0" i="0" dirty="0">
                <a:effectLst/>
              </a:rPr>
              <a:t>The content is solely the responsibility of the authors and does not necessarily represent the official views of the National Institutes of Health or the funding entities.</a:t>
            </a:r>
          </a:p>
          <a:p>
            <a:pPr marL="0" indent="0" algn="l">
              <a:buNone/>
            </a:pPr>
            <a:endParaRPr lang="en-US" dirty="0"/>
          </a:p>
        </p:txBody>
      </p:sp>
    </p:spTree>
    <p:extLst>
      <p:ext uri="{BB962C8B-B14F-4D97-AF65-F5344CB8AC3E}">
        <p14:creationId xmlns:p14="http://schemas.microsoft.com/office/powerpoint/2010/main" val="390554040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7724</TotalTime>
  <Words>568</Words>
  <Application>Microsoft Office PowerPoint</Application>
  <PresentationFormat>Widescreen</PresentationFormat>
  <Paragraphs>47</Paragraphs>
  <Slides>5</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5</vt:i4>
      </vt:variant>
    </vt:vector>
  </HeadingPairs>
  <TitlesOfParts>
    <vt:vector size="15" baseType="lpstr">
      <vt:lpstr>MS PGothic</vt:lpstr>
      <vt:lpstr>Arial</vt:lpstr>
      <vt:lpstr>Calibri</vt:lpstr>
      <vt:lpstr>Calibri Light</vt:lpstr>
      <vt:lpstr>Times New Roman</vt:lpstr>
      <vt:lpstr>Wingdings</vt:lpstr>
      <vt:lpstr>Default Design</vt:lpstr>
      <vt:lpstr>Office Theme</vt:lpstr>
      <vt:lpstr>Prism 10</vt:lpstr>
      <vt:lpstr>Prism 9</vt:lpstr>
      <vt:lpstr>PowerPoint Presentation</vt:lpstr>
      <vt:lpstr>Here’s what we found</vt:lpstr>
      <vt:lpstr>Here’s how we did it</vt:lpstr>
      <vt:lpstr>Future implications for patients or the community/ or next steps</vt:lpstr>
      <vt:lpstr> Grant Acknowledgement</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Scahill, Samantha L</dc:creator>
  <cp:lastModifiedBy>Surabhi Abhyankar</cp:lastModifiedBy>
  <cp:revision>361</cp:revision>
  <cp:lastPrinted>2019-06-12T19:20:56Z</cp:lastPrinted>
  <dcterms:created xsi:type="dcterms:W3CDTF">2017-12-05T19:51:19Z</dcterms:created>
  <dcterms:modified xsi:type="dcterms:W3CDTF">2024-08-15T20:54:49Z</dcterms:modified>
</cp:coreProperties>
</file>