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93455" r:id="rId2"/>
  </p:sldMasterIdLst>
  <p:notesMasterIdLst>
    <p:notesMasterId r:id="rId6"/>
  </p:notesMasterIdLst>
  <p:sldIdLst>
    <p:sldId id="264" r:id="rId3"/>
    <p:sldId id="281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amw15_iu_edu/Documents/IMPRS/AccuracyOfImagingCom_DATA_LABELS_2024-07-15_2154.csv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amw15_iu_edu/Documents/IMPRS/AccuracyOfImagingCom_DATA_LABELS_2024-07-15_2154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ndiana-my.sharepoint.com/personal/amw15_iu_edu/Documents/IMPRS/AccuracyOfImagingCom_DATA_LABELS_2024-07-15_2154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baseline="0" dirty="0">
                <a:latin typeface="Arial (Body)"/>
              </a:rPr>
              <a:t>Diagnosis Accuracy Using Imaging Compared to Biopsy</a:t>
            </a:r>
            <a:endParaRPr lang="en-US" dirty="0">
              <a:latin typeface="Arial (Body)"/>
            </a:endParaRPr>
          </a:p>
        </c:rich>
      </c:tx>
      <c:layout>
        <c:manualLayout>
          <c:xMode val="edge"/>
          <c:yMode val="edge"/>
          <c:x val="0.166861111111111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356889763779526"/>
          <c:y val="0.1552548118985127"/>
          <c:w val="0.82587554680664921"/>
          <c:h val="0.386319626713327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AccuracyOfImagingCom_DATA_LABEL!$C$557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AccuracyOfImagingCom_DATA_LABEL!$B$558:$B$566</c:f>
              <c:strCache>
                <c:ptCount val="9"/>
                <c:pt idx="0">
                  <c:v>Metasis of other Cancer</c:v>
                </c:pt>
                <c:pt idx="1">
                  <c:v>Other</c:v>
                </c:pt>
                <c:pt idx="2">
                  <c:v>Hepatic Abcess</c:v>
                </c:pt>
                <c:pt idx="3">
                  <c:v>Hepatoblastoma</c:v>
                </c:pt>
                <c:pt idx="4">
                  <c:v>Hepatocellular Adenoma</c:v>
                </c:pt>
                <c:pt idx="5">
                  <c:v>Focal nodular hypreplasia</c:v>
                </c:pt>
                <c:pt idx="6">
                  <c:v>Vascular Tumor </c:v>
                </c:pt>
                <c:pt idx="7">
                  <c:v>Hepatocellular Carcinoma </c:v>
                </c:pt>
                <c:pt idx="8">
                  <c:v>Rhamboid Tumor</c:v>
                </c:pt>
              </c:strCache>
            </c:strRef>
          </c:cat>
          <c:val>
            <c:numRef>
              <c:f>AccuracyOfImagingCom_DATA_LABEL!$C$558:$C$566</c:f>
              <c:numCache>
                <c:formatCode>General</c:formatCode>
                <c:ptCount val="9"/>
                <c:pt idx="0">
                  <c:v>11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F-4012-83B9-C61CC6D1E7F9}"/>
            </c:ext>
          </c:extLst>
        </c:ser>
        <c:ser>
          <c:idx val="2"/>
          <c:order val="2"/>
          <c:tx>
            <c:strRef>
              <c:f>AccuracyOfImagingCom_DATA_LABEL!$E$557</c:f>
              <c:strCache>
                <c:ptCount val="1"/>
              </c:strCache>
            </c:strRef>
          </c:tx>
          <c:spPr>
            <a:solidFill>
              <a:srgbClr val="D578F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333333333333331E-2"/>
                      <c:h val="6.47455526392534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0EF-4012-83B9-C61CC6D1E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AccuracyOfImagingCom_DATA_LABEL!$B$558:$B$566</c:f>
              <c:strCache>
                <c:ptCount val="9"/>
                <c:pt idx="0">
                  <c:v>Metasis of other Cancer</c:v>
                </c:pt>
                <c:pt idx="1">
                  <c:v>Other</c:v>
                </c:pt>
                <c:pt idx="2">
                  <c:v>Hepatic Abcess</c:v>
                </c:pt>
                <c:pt idx="3">
                  <c:v>Hepatoblastoma</c:v>
                </c:pt>
                <c:pt idx="4">
                  <c:v>Hepatocellular Adenoma</c:v>
                </c:pt>
                <c:pt idx="5">
                  <c:v>Focal nodular hypreplasia</c:v>
                </c:pt>
                <c:pt idx="6">
                  <c:v>Vascular Tumor </c:v>
                </c:pt>
                <c:pt idx="7">
                  <c:v>Hepatocellular Carcinoma </c:v>
                </c:pt>
                <c:pt idx="8">
                  <c:v>Rhamboid Tumor</c:v>
                </c:pt>
              </c:strCache>
            </c:strRef>
          </c:cat>
          <c:val>
            <c:numRef>
              <c:f>AccuracyOfImagingCom_DATA_LABEL!$E$558:$E$566</c:f>
              <c:numCache>
                <c:formatCode>General</c:formatCode>
                <c:ptCount val="9"/>
                <c:pt idx="0">
                  <c:v>9</c:v>
                </c:pt>
                <c:pt idx="1">
                  <c:v>11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EF-4012-83B9-C61CC6D1E7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4925039"/>
        <c:axId val="374926959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AccuracyOfImagingCom_DATA_LABEL!$D$557</c15:sqref>
                        </c15:formulaRef>
                      </c:ext>
                    </c:extLst>
                    <c:strCache>
                      <c:ptCount val="1"/>
                      <c:pt idx="0">
                        <c:v>Imaging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3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3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3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AccuracyOfImagingCom_DATA_LABEL!$B$558:$B$566</c15:sqref>
                        </c15:formulaRef>
                      </c:ext>
                    </c:extLst>
                    <c:strCache>
                      <c:ptCount val="9"/>
                      <c:pt idx="0">
                        <c:v>Metasis of other Cancer</c:v>
                      </c:pt>
                      <c:pt idx="1">
                        <c:v>Other</c:v>
                      </c:pt>
                      <c:pt idx="2">
                        <c:v>Hepatic Abcess</c:v>
                      </c:pt>
                      <c:pt idx="3">
                        <c:v>Hepatoblastoma</c:v>
                      </c:pt>
                      <c:pt idx="4">
                        <c:v>Hepatocellular Adenoma</c:v>
                      </c:pt>
                      <c:pt idx="5">
                        <c:v>Focal nodular hypreplasia</c:v>
                      </c:pt>
                      <c:pt idx="6">
                        <c:v>Vascular Tumor </c:v>
                      </c:pt>
                      <c:pt idx="7">
                        <c:v>Hepatocellular Carcinoma </c:v>
                      </c:pt>
                      <c:pt idx="8">
                        <c:v>Rhamboid Tumor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AccuracyOfImagingCom_DATA_LABEL!$D$558:$D$566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A0EF-4012-83B9-C61CC6D1E7F9}"/>
                  </c:ext>
                </c:extLst>
              </c15:ser>
            </c15:filteredBarSeries>
          </c:ext>
        </c:extLst>
      </c:bar3DChart>
      <c:catAx>
        <c:axId val="374925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926959"/>
        <c:crosses val="autoZero"/>
        <c:auto val="1"/>
        <c:lblAlgn val="ctr"/>
        <c:lblOffset val="100"/>
        <c:noMultiLvlLbl val="0"/>
      </c:catAx>
      <c:valAx>
        <c:axId val="374926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925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087656898277069"/>
          <c:y val="0.81648462948660661"/>
          <c:w val="0.35757677165354329"/>
          <c:h val="0.110532954214056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Accurate Diagnosis of Liver Tumor Using Imaging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# of Imaging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397758633498331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38-474D-9546-2C77AA07C65C}"/>
                </c:ext>
              </c:extLst>
            </c:dLbl>
            <c:dLbl>
              <c:idx val="1"/>
              <c:layout>
                <c:manualLayout>
                  <c:x val="0"/>
                  <c:y val="0.118809483847358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38-474D-9546-2C77AA07C65C}"/>
                </c:ext>
              </c:extLst>
            </c:dLbl>
            <c:dLbl>
              <c:idx val="2"/>
              <c:layout>
                <c:manualLayout>
                  <c:x val="2.5400431807340723E-3"/>
                  <c:y val="0.1083262940961206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38-474D-9546-2C77AA07C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AccuracyOfImagingCom_DATA_LABEL!$C$472:$C$474</c:f>
              <c:strCache>
                <c:ptCount val="3"/>
                <c:pt idx="0">
                  <c:v>CT</c:v>
                </c:pt>
                <c:pt idx="1">
                  <c:v>MRI</c:v>
                </c:pt>
                <c:pt idx="2">
                  <c:v>US</c:v>
                </c:pt>
              </c:strCache>
            </c:strRef>
          </c:cat>
          <c:val>
            <c:numRef>
              <c:f>AccuracyOfImagingCom_DATA_LABEL!$D$472:$D$474</c:f>
              <c:numCache>
                <c:formatCode>General</c:formatCode>
                <c:ptCount val="3"/>
                <c:pt idx="0">
                  <c:v>33</c:v>
                </c:pt>
                <c:pt idx="1">
                  <c:v>26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38-474D-9546-2C77AA07C65C}"/>
            </c:ext>
          </c:extLst>
        </c:ser>
        <c:ser>
          <c:idx val="2"/>
          <c:order val="2"/>
          <c:tx>
            <c:v>Accurate Diagnosis using Imaging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E38-474D-9546-2C77AA07C65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E38-474D-9546-2C77AA07C65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E38-474D-9546-2C77AA07C65C}"/>
              </c:ext>
            </c:extLst>
          </c:dPt>
          <c:dLbls>
            <c:dLbl>
              <c:idx val="0"/>
              <c:layout>
                <c:manualLayout>
                  <c:x val="0"/>
                  <c:y val="0.1362814667660872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38-474D-9546-2C77AA07C65C}"/>
                </c:ext>
              </c:extLst>
            </c:dLbl>
            <c:dLbl>
              <c:idx val="1"/>
              <c:layout>
                <c:manualLayout>
                  <c:x val="-9.3133840736840381E-17"/>
                  <c:y val="0.1362814667660872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38-474D-9546-2C77AA07C65C}"/>
                </c:ext>
              </c:extLst>
            </c:dLbl>
            <c:dLbl>
              <c:idx val="2"/>
              <c:layout>
                <c:manualLayout>
                  <c:x val="0"/>
                  <c:y val="0.125798277014849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38-474D-9546-2C77AA07C6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AccuracyOfImagingCom_DATA_LABEL!$C$472:$C$474</c:f>
              <c:strCache>
                <c:ptCount val="3"/>
                <c:pt idx="0">
                  <c:v>CT</c:v>
                </c:pt>
                <c:pt idx="1">
                  <c:v>MRI</c:v>
                </c:pt>
                <c:pt idx="2">
                  <c:v>US</c:v>
                </c:pt>
              </c:strCache>
            </c:strRef>
          </c:cat>
          <c:val>
            <c:numRef>
              <c:f>AccuracyOfImagingCom_DATA_LABEL!$F$472:$F$474</c:f>
              <c:numCache>
                <c:formatCode>General</c:formatCode>
                <c:ptCount val="3"/>
                <c:pt idx="0">
                  <c:v>23</c:v>
                </c:pt>
                <c:pt idx="1">
                  <c:v>21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38-474D-9546-2C77AA07C6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14832511"/>
        <c:axId val="314833951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gradFill rotWithShape="1">
                    <a:gsLst>
                      <a:gs pos="0">
                        <a:schemeClr val="accent2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2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errBars>
                  <c:errBarType val="both"/>
                  <c:errValType val="stdErr"/>
                  <c:noEndCap val="0"/>
                  <c:spPr>
                    <a:noFill/>
                    <a:ln w="9525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round/>
                    </a:ln>
                    <a:effectLst/>
                  </c:spPr>
                </c:errBars>
                <c:cat>
                  <c:strRef>
                    <c:extLst>
                      <c:ext uri="{02D57815-91ED-43cb-92C2-25804820EDAC}">
                        <c15:formulaRef>
                          <c15:sqref>AccuracyOfImagingCom_DATA_LABEL!$C$472:$C$474</c15:sqref>
                        </c15:formulaRef>
                      </c:ext>
                    </c:extLst>
                    <c:strCache>
                      <c:ptCount val="3"/>
                      <c:pt idx="0">
                        <c:v>CT</c:v>
                      </c:pt>
                      <c:pt idx="1">
                        <c:v>MRI</c:v>
                      </c:pt>
                      <c:pt idx="2">
                        <c:v>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AccuracyOfImagingCom_DATA_LABEL!$E$472:$E$474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E38-474D-9546-2C77AA07C65C}"/>
                  </c:ext>
                </c:extLst>
              </c15:ser>
            </c15:filteredBarSeries>
          </c:ext>
        </c:extLst>
      </c:barChart>
      <c:catAx>
        <c:axId val="3148325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Type of Imaging</a:t>
                </a:r>
              </a:p>
            </c:rich>
          </c:tx>
          <c:layout>
            <c:manualLayout>
              <c:xMode val="edge"/>
              <c:yMode val="edge"/>
              <c:x val="0.45438809773285688"/>
              <c:y val="0.857260942414825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833951"/>
        <c:crosses val="autoZero"/>
        <c:auto val="1"/>
        <c:lblAlgn val="ctr"/>
        <c:lblOffset val="100"/>
        <c:noMultiLvlLbl val="0"/>
      </c:catAx>
      <c:valAx>
        <c:axId val="314833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83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One Form of Imaging Modality able to Make Diagnosis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4E0-4F7F-9D66-497B0ECD80B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4E0-4F7F-9D66-497B0ECD80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AccuracyOfImagingCom_DATA_LABEL!$C$487:$C$488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AccuracyOfImagingCom_DATA_LABEL!$D$487:$D$488</c:f>
              <c:numCache>
                <c:formatCode>General</c:formatCode>
                <c:ptCount val="2"/>
                <c:pt idx="0">
                  <c:v>73.5</c:v>
                </c:pt>
                <c:pt idx="1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E0-4F7F-9D66-497B0ECD80B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0.46903</cdr:x>
      <cdr:y>0.87352</cdr:y>
    </cdr:from>
    <cdr:to>
      <cdr:x>0.5591</cdr:x>
      <cdr:y>0.91502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C667323-E9FE-240F-615D-247CC2282859}"/>
            </a:ext>
          </a:extLst>
        </cdr:cNvPr>
        <cdr:cNvSpPr txBox="1"/>
      </cdr:nvSpPr>
      <cdr:spPr>
        <a:xfrm xmlns:a="http://schemas.openxmlformats.org/drawingml/2006/main">
          <a:off x="3754314" y="3886200"/>
          <a:ext cx="720969" cy="184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CB288-4591-4865-B7BD-AC0DA4318B7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1DA69-45DB-47A9-991F-B80A43CE4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9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6D261-4ACC-5E49-97C5-9D8FD2D9A3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2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A61C-1A55-5CA4-29F4-FCB85B63F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F330F8-1AC0-74E0-3CC7-6DE47A1B8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31CD3-339B-DD1F-6C1E-F1C3BECEE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EE355-0DF7-BEBF-47CD-382AB814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FC8CF-FDB8-71AB-7C08-1544031C3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5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0562-71FF-FDB9-9DC1-99DD30B94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4D990-4BA7-CC5F-C4D2-8A5FE093B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05DF3-EA32-0B7D-1E09-AD5FE9BA2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AB9C0-FFBA-2868-235B-0263E1E85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47749-54FE-6D37-48CD-1DF7E3BF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9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896552-2623-F9B7-EC7E-505A72501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941D5A-6F79-47AA-33C2-057A8CCB2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F7030-FDC8-2CD3-AA08-7288B631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B0F22-B291-A269-4F11-C7EFE2A7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374EC-B477-A0B6-EB16-0B371B78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67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706" y="629466"/>
            <a:ext cx="10672521" cy="932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705594"/>
            <a:ext cx="110219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445276" y="198398"/>
            <a:ext cx="4933949" cy="3365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67" b="0" i="0" spc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741341" y="472141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691765" y="1695172"/>
            <a:ext cx="10687459" cy="3747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67" marR="0" indent="-457167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24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subtitle style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831900-5DFA-C449-B203-FD4419ECAFB6}"/>
              </a:ext>
            </a:extLst>
          </p:cNvPr>
          <p:cNvGrpSpPr/>
          <p:nvPr userDrawn="1"/>
        </p:nvGrpSpPr>
        <p:grpSpPr>
          <a:xfrm>
            <a:off x="-108372" y="6004278"/>
            <a:ext cx="12300375" cy="853727"/>
            <a:chOff x="-81280" y="6004273"/>
            <a:chExt cx="9225281" cy="8537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3225EC0-58C9-9C42-8DC7-BA6495418F7E}"/>
                </a:ext>
              </a:extLst>
            </p:cNvPr>
            <p:cNvSpPr/>
            <p:nvPr userDrawn="1"/>
          </p:nvSpPr>
          <p:spPr>
            <a:xfrm>
              <a:off x="-81280" y="6356229"/>
              <a:ext cx="9225281" cy="501771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71B2A61-BCB8-CD43-9877-D736AF8DCF63}"/>
                </a:ext>
              </a:extLst>
            </p:cNvPr>
            <p:cNvSpPr txBox="1"/>
            <p:nvPr userDrawn="1"/>
          </p:nvSpPr>
          <p:spPr>
            <a:xfrm>
              <a:off x="2609575" y="6409823"/>
              <a:ext cx="6159437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sz="1600" b="1">
                  <a:solidFill>
                    <a:schemeClr val="bg1"/>
                  </a:solidFill>
                </a:rPr>
                <a:t>INDIANA UNIVERSITY SCHOOL OF MEDICINE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25AD022-C541-9040-B617-72073904F5B2}"/>
                </a:ext>
              </a:extLst>
            </p:cNvPr>
            <p:cNvGrpSpPr/>
            <p:nvPr userDrawn="1"/>
          </p:nvGrpSpPr>
          <p:grpSpPr>
            <a:xfrm>
              <a:off x="456234" y="6004273"/>
              <a:ext cx="725830" cy="853727"/>
              <a:chOff x="422970" y="4298510"/>
              <a:chExt cx="725830" cy="85372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4C1B5F8-8A4E-914F-A816-83B6487604B2}"/>
                  </a:ext>
                </a:extLst>
              </p:cNvPr>
              <p:cNvSpPr/>
              <p:nvPr userDrawn="1"/>
            </p:nvSpPr>
            <p:spPr>
              <a:xfrm>
                <a:off x="583872" y="4456709"/>
                <a:ext cx="407139" cy="695528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F0EA74E-378E-EE4D-BA58-6C3280AFF47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2970" y="4298510"/>
                <a:ext cx="725830" cy="79713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3273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708" y="629468"/>
            <a:ext cx="10672521" cy="932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705594"/>
            <a:ext cx="110219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445276" y="198400"/>
            <a:ext cx="4933949" cy="3365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741342" y="4721420"/>
            <a:ext cx="246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691765" y="1695174"/>
            <a:ext cx="10687459" cy="3747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75" marR="0" indent="-342875" algn="l" defTabSz="4571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subtitle style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831900-5DFA-C449-B203-FD4419ECAFB6}"/>
              </a:ext>
            </a:extLst>
          </p:cNvPr>
          <p:cNvGrpSpPr/>
          <p:nvPr userDrawn="1"/>
        </p:nvGrpSpPr>
        <p:grpSpPr>
          <a:xfrm>
            <a:off x="-108372" y="6004280"/>
            <a:ext cx="12300375" cy="853727"/>
            <a:chOff x="-81280" y="6004273"/>
            <a:chExt cx="9225281" cy="8537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3225EC0-58C9-9C42-8DC7-BA6495418F7E}"/>
                </a:ext>
              </a:extLst>
            </p:cNvPr>
            <p:cNvSpPr/>
            <p:nvPr userDrawn="1"/>
          </p:nvSpPr>
          <p:spPr>
            <a:xfrm>
              <a:off x="-81280" y="6356229"/>
              <a:ext cx="9225281" cy="501771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71B2A61-BCB8-CD43-9877-D736AF8DCF63}"/>
                </a:ext>
              </a:extLst>
            </p:cNvPr>
            <p:cNvSpPr txBox="1"/>
            <p:nvPr userDrawn="1"/>
          </p:nvSpPr>
          <p:spPr>
            <a:xfrm>
              <a:off x="2609575" y="6409823"/>
              <a:ext cx="6159437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sz="1200" b="1">
                  <a:solidFill>
                    <a:schemeClr val="bg1"/>
                  </a:solidFill>
                </a:rPr>
                <a:t>INDIANA UNIVERSITY SCHOOL OF MEDICINE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25AD022-C541-9040-B617-72073904F5B2}"/>
                </a:ext>
              </a:extLst>
            </p:cNvPr>
            <p:cNvGrpSpPr/>
            <p:nvPr userDrawn="1"/>
          </p:nvGrpSpPr>
          <p:grpSpPr>
            <a:xfrm>
              <a:off x="456234" y="6004273"/>
              <a:ext cx="725830" cy="853727"/>
              <a:chOff x="422970" y="4298510"/>
              <a:chExt cx="725830" cy="85372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4C1B5F8-8A4E-914F-A816-83B6487604B2}"/>
                  </a:ext>
                </a:extLst>
              </p:cNvPr>
              <p:cNvSpPr/>
              <p:nvPr userDrawn="1"/>
            </p:nvSpPr>
            <p:spPr>
              <a:xfrm>
                <a:off x="583872" y="4456709"/>
                <a:ext cx="407139" cy="695528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CF0EA74E-378E-EE4D-BA58-6C3280AFF47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2970" y="4298510"/>
                <a:ext cx="725830" cy="79713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C17E-14FD-2874-25A1-D1A1FDA96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2DCAB-3EB6-E05D-2E29-E1CF9C08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FDDC7-93AA-0379-A721-CEFE9467F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0D5D2-09C5-6423-0B31-32EA5C07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F8CB2-4454-EB2A-20E8-489238E4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1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E76A-3AB8-AFA9-F556-13E01B8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3FA45-1B3A-E1BE-C47B-3F25D2E3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F0874-5F93-4128-C960-8B3FA8BA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3672F-C402-D582-3794-863D49457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347E5-B09F-12E5-95F0-A4BA01EE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DA5E-AD4A-EBDE-4658-5DF9DDB2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09F32-FE9D-0C1D-17FE-9DDE6A91E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322AD-BEF3-04C4-E857-86D5AA519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29260-A272-E888-7A9B-AEB655AD7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C4276-7E0B-7C34-8E18-C45FB2D9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DBBA6-4FC5-5F32-C7B8-EE78F0737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7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C3351-527C-F8F3-FE86-66FE9DA7E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30765-40A1-1340-C573-7C57C56DA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9A65C-5287-C9A1-B04F-EE2870F29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6A253-A012-E63C-6782-0E2F5D60F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7767A3-3E71-51D1-62D1-6942CF78D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0C21C6-4C2C-821E-14D5-3610685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011065-F8B6-A100-1150-95E5B664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A59ABA-A697-4649-F801-E15A1A9F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3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E06BA-0FE8-E896-5AB5-3FD318039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61EA49-EBE3-8BFF-386A-A7F8B401A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262EA-4673-30EA-8226-8C5EAA15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721DE-7065-58B6-43BD-30790023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1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DB50C-56A0-2791-C547-8634C1DC8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657AE9-F57E-E918-BFFF-FD880FE93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CBD78-120E-C8F5-71ED-849DB4EE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7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FE04-0931-42D4-86D3-FDC82A803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2CA35-2078-AFE0-2EC5-7D89F18C9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E307F-650F-DB15-9F54-3D5053560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0B82D-7C4C-2D23-580E-E22F77A5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B85FE-C452-8552-9E4F-FAE6BF1D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21D3D-C986-6876-A90C-BBD4DC604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2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F3E5-E2FA-1845-13FD-F588F068E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64793-610C-1E6B-F865-5878EC696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8097F-B5AB-7637-72AA-CCE2CD5A9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95822-2164-66BC-EDEB-FBA1865C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53F77-D3B6-3E2C-B699-C1E60D5D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FB08C-6B78-DF74-5552-29FA7AC3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2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231FCB-2F67-8FAF-DE12-16EC449C5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D47BE-04CE-F8C4-4600-3828E8E54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88C26-EF36-9F15-A765-7200C3ED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51941-0035-4F08-9983-DDC23840A32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D49D4-F863-5822-F6FD-8050E9733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8BB3B-3895-8AB8-F26E-C040FB433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4D3A4C-47F0-417F-ACB0-819B15CC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9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2" r:id="rId1"/>
  </p:sldLayoutIdLst>
  <p:txStyles>
    <p:titleStyle>
      <a:lvl1pPr algn="l" defTabSz="609555" rtl="0" eaLnBrk="1" latinLnBrk="0" hangingPunct="1">
        <a:spcBef>
          <a:spcPct val="0"/>
        </a:spcBef>
        <a:buNone/>
        <a:defRPr sz="4267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457167" indent="-457167" algn="l" defTabSz="609555" rtl="0" eaLnBrk="1" latinLnBrk="0" hangingPunct="1">
        <a:lnSpc>
          <a:spcPct val="100000"/>
        </a:lnSpc>
        <a:spcBef>
          <a:spcPts val="0"/>
        </a:spcBef>
        <a:spcAft>
          <a:spcPts val="24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990526" indent="-380972" algn="l" defTabSz="609555" rtl="0" eaLnBrk="1" latinLnBrk="0" hangingPunct="1">
        <a:lnSpc>
          <a:spcPct val="100000"/>
        </a:lnSpc>
        <a:spcBef>
          <a:spcPts val="0"/>
        </a:spcBef>
        <a:spcAft>
          <a:spcPts val="2400"/>
        </a:spcAft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523887" indent="-304776" algn="l" defTabSz="609555" rtl="0" eaLnBrk="1" latinLnBrk="0" hangingPunct="1">
        <a:lnSpc>
          <a:spcPct val="100000"/>
        </a:lnSpc>
        <a:spcBef>
          <a:spcPts val="0"/>
        </a:spcBef>
        <a:spcAft>
          <a:spcPts val="240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2133440" indent="-304776" algn="l" defTabSz="609555" rtl="0" eaLnBrk="1" latinLnBrk="0" hangingPunct="1">
        <a:lnSpc>
          <a:spcPct val="100000"/>
        </a:lnSpc>
        <a:spcBef>
          <a:spcPts val="0"/>
        </a:spcBef>
        <a:spcAft>
          <a:spcPts val="2400"/>
        </a:spcAft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742994" indent="-304776" algn="l" defTabSz="609555" rtl="0" eaLnBrk="1" latinLnBrk="0" hangingPunct="1">
        <a:lnSpc>
          <a:spcPct val="100000"/>
        </a:lnSpc>
        <a:spcBef>
          <a:spcPts val="0"/>
        </a:spcBef>
        <a:spcAft>
          <a:spcPts val="2400"/>
        </a:spcAft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D8305-4C7A-365C-AE97-CBEFEE49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464" y="534947"/>
            <a:ext cx="10672521" cy="93208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dirty="0"/>
              <a:t>Imaging Accuracy in Pediatric Liver Tumors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89E83-D3CF-3EE4-635D-E2D3984BAD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3DECE1A-9F8B-8250-CDFF-7C54E112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765" y="1695172"/>
            <a:ext cx="5753511" cy="3747511"/>
          </a:xfrm>
        </p:spPr>
        <p:txBody>
          <a:bodyPr>
            <a:normAutofit fontScale="92500" lnSpcReduction="20000"/>
          </a:bodyPr>
          <a:lstStyle/>
          <a:p>
            <a:pPr marL="456554" indent="-456554">
              <a:buClr>
                <a:srgbClr val="808080"/>
              </a:buClr>
              <a:buChar char="•"/>
            </a:pPr>
            <a:r>
              <a:rPr lang="en-US" dirty="0"/>
              <a:t>In the neonatal period and early childhood, hemangioma and hepatoblastoma are the most common tumors </a:t>
            </a:r>
          </a:p>
          <a:p>
            <a:pPr marL="456554" indent="-456554">
              <a:buClr>
                <a:srgbClr val="808080"/>
              </a:buClr>
              <a:buChar char="•"/>
            </a:pPr>
            <a:r>
              <a:rPr lang="en-US" dirty="0"/>
              <a:t>In school-aged children and adolescents, adenomas and hepatocellular carcinoma are the most common </a:t>
            </a:r>
          </a:p>
          <a:p>
            <a:pPr marL="456554" indent="-456554">
              <a:buClr>
                <a:srgbClr val="808080"/>
              </a:buClr>
              <a:buChar char="•"/>
            </a:pPr>
            <a:r>
              <a:rPr lang="en-US" dirty="0"/>
              <a:t>Risk factors: Beckwith-Wiedemann Syndrome (BWS), prematurity, low birth weight (&lt;1500g), and HBV infection</a:t>
            </a: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55D49D-8A65-C02B-DAE8-CF6994019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5276" y="1555245"/>
            <a:ext cx="6302846" cy="374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72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BF40-2B5F-002A-FBA3-1229309F1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630" y="632988"/>
            <a:ext cx="8004391" cy="687850"/>
          </a:xfrm>
        </p:spPr>
        <p:txBody>
          <a:bodyPr>
            <a:normAutofit/>
          </a:bodyPr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66B4594-1563-9AE4-378C-06C1D219C16B}"/>
              </a:ext>
            </a:extLst>
          </p:cNvPr>
          <p:cNvGraphicFramePr>
            <a:graphicFrameLocks/>
          </p:cNvGraphicFramePr>
          <p:nvPr/>
        </p:nvGraphicFramePr>
        <p:xfrm>
          <a:off x="1701276" y="1320839"/>
          <a:ext cx="6842648" cy="385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9683AA5-1849-4AEE-27E1-3EABC1F9A162}"/>
              </a:ext>
            </a:extLst>
          </p:cNvPr>
          <p:cNvSpPr txBox="1"/>
          <p:nvPr/>
        </p:nvSpPr>
        <p:spPr>
          <a:xfrm>
            <a:off x="5726948" y="4595208"/>
            <a:ext cx="73810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Imaging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8C64A3-894F-BA79-B4A5-C55090B5C744}"/>
              </a:ext>
            </a:extLst>
          </p:cNvPr>
          <p:cNvSpPr txBox="1"/>
          <p:nvPr/>
        </p:nvSpPr>
        <p:spPr>
          <a:xfrm>
            <a:off x="4854041" y="4601385"/>
            <a:ext cx="5107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Biopsy 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8C04D9C-CC75-B59F-C335-1000757A6372}"/>
              </a:ext>
            </a:extLst>
          </p:cNvPr>
          <p:cNvGraphicFramePr>
            <a:graphicFrameLocks noGrp="1"/>
          </p:cNvGraphicFramePr>
          <p:nvPr/>
        </p:nvGraphicFramePr>
        <p:xfrm>
          <a:off x="7880837" y="4782450"/>
          <a:ext cx="2720488" cy="1442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244">
                  <a:extLst>
                    <a:ext uri="{9D8B030D-6E8A-4147-A177-3AD203B41FA5}">
                      <a16:colId xmlns:a16="http://schemas.microsoft.com/office/drawing/2014/main" val="1824887662"/>
                    </a:ext>
                  </a:extLst>
                </a:gridCol>
                <a:gridCol w="1360244">
                  <a:extLst>
                    <a:ext uri="{9D8B030D-6E8A-4147-A177-3AD203B41FA5}">
                      <a16:colId xmlns:a16="http://schemas.microsoft.com/office/drawing/2014/main" val="454276020"/>
                    </a:ext>
                  </a:extLst>
                </a:gridCol>
              </a:tblGrid>
              <a:tr h="456507">
                <a:tc>
                  <a:txBody>
                    <a:bodyPr/>
                    <a:lstStyle/>
                    <a:p>
                      <a:r>
                        <a:rPr lang="en-US" sz="1000" dirty="0"/>
                        <a:t>Number of Lesions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Amount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63866332"/>
                  </a:ext>
                </a:extLst>
              </a:tr>
              <a:tr h="328685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26354140"/>
                  </a:ext>
                </a:extLst>
              </a:tr>
              <a:tr h="328685"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09386121"/>
                  </a:ext>
                </a:extLst>
              </a:tr>
              <a:tr h="328685">
                <a:tc>
                  <a:txBody>
                    <a:bodyPr/>
                    <a:lstStyle/>
                    <a:p>
                      <a:r>
                        <a:rPr lang="en-US" sz="1000" dirty="0"/>
                        <a:t>Multiple</a:t>
                      </a:r>
                    </a:p>
                  </a:txBody>
                  <a:tcPr marL="68580" marR="68580" marT="34290" marB="34290">
                    <a:lnB w="0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</a:t>
                      </a:r>
                    </a:p>
                  </a:txBody>
                  <a:tcPr marL="68580" marR="68580" marT="34290" marB="34290">
                    <a:lnB w="0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21828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AEE5828-5D16-0E18-1FCE-228860B5BC33}"/>
              </a:ext>
            </a:extLst>
          </p:cNvPr>
          <p:cNvSpPr txBox="1"/>
          <p:nvPr/>
        </p:nvSpPr>
        <p:spPr>
          <a:xfrm>
            <a:off x="2207580" y="5305668"/>
            <a:ext cx="5474456" cy="5001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,Sans-Serif"/>
                <a:cs typeface="AngsanaUPC" panose="020B0502040204020203" pitchFamily="18" charset="-34"/>
              </a:rPr>
              <a:t>Average Lesion Size: 55.3 mm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992C21-E7C8-143D-176A-72B2E93D38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0838" y="3630967"/>
            <a:ext cx="2609887" cy="10785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A1F360-06D1-8A19-4D41-53FD766B70A8}"/>
              </a:ext>
            </a:extLst>
          </p:cNvPr>
          <p:cNvSpPr txBox="1"/>
          <p:nvPr/>
        </p:nvSpPr>
        <p:spPr>
          <a:xfrm>
            <a:off x="8226641" y="1819922"/>
            <a:ext cx="2374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Size of tumor did not correlate with accuracy of Imaging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p=0.8</a:t>
            </a:r>
          </a:p>
        </p:txBody>
      </p:sp>
    </p:spTree>
    <p:extLst>
      <p:ext uri="{BB962C8B-B14F-4D97-AF65-F5344CB8AC3E}">
        <p14:creationId xmlns:p14="http://schemas.microsoft.com/office/powerpoint/2010/main" val="1352670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D1F32-07B4-A9CC-8652-37632F301C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D4E6461-560A-3021-4A32-1869F9C99BFF}"/>
              </a:ext>
            </a:extLst>
          </p:cNvPr>
          <p:cNvGraphicFramePr>
            <a:graphicFrameLocks/>
          </p:cNvGraphicFramePr>
          <p:nvPr/>
        </p:nvGraphicFramePr>
        <p:xfrm>
          <a:off x="1835799" y="1561555"/>
          <a:ext cx="4740536" cy="3782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88244F1-796E-167A-42B1-9B38CC8730AA}"/>
              </a:ext>
            </a:extLst>
          </p:cNvPr>
          <p:cNvGraphicFramePr>
            <a:graphicFrameLocks/>
          </p:cNvGraphicFramePr>
          <p:nvPr/>
        </p:nvGraphicFramePr>
        <p:xfrm>
          <a:off x="5650958" y="1513644"/>
          <a:ext cx="4177201" cy="3623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F1E312-99B8-5347-5A7A-0A68AAAD7FB2}"/>
              </a:ext>
            </a:extLst>
          </p:cNvPr>
          <p:cNvGraphicFramePr>
            <a:graphicFrameLocks noGrp="1"/>
          </p:cNvGraphicFramePr>
          <p:nvPr/>
        </p:nvGraphicFramePr>
        <p:xfrm>
          <a:off x="9043386" y="2857500"/>
          <a:ext cx="1478456" cy="1642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228">
                  <a:extLst>
                    <a:ext uri="{9D8B030D-6E8A-4147-A177-3AD203B41FA5}">
                      <a16:colId xmlns:a16="http://schemas.microsoft.com/office/drawing/2014/main" val="1976999969"/>
                    </a:ext>
                  </a:extLst>
                </a:gridCol>
                <a:gridCol w="739228">
                  <a:extLst>
                    <a:ext uri="{9D8B030D-6E8A-4147-A177-3AD203B41FA5}">
                      <a16:colId xmlns:a16="http://schemas.microsoft.com/office/drawing/2014/main" val="2173969950"/>
                    </a:ext>
                  </a:extLst>
                </a:gridCol>
              </a:tblGrid>
              <a:tr h="398764">
                <a:tc>
                  <a:txBody>
                    <a:bodyPr/>
                    <a:lstStyle/>
                    <a:p>
                      <a:r>
                        <a:rPr lang="en-US" sz="800" dirty="0"/>
                        <a:t>Form of Imaging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Accuracy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1315960"/>
                  </a:ext>
                </a:extLst>
              </a:tr>
              <a:tr h="414714">
                <a:tc>
                  <a:txBody>
                    <a:bodyPr/>
                    <a:lstStyle/>
                    <a:p>
                      <a:r>
                        <a:rPr lang="en-US" sz="800" dirty="0"/>
                        <a:t>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71%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07642488"/>
                  </a:ext>
                </a:extLst>
              </a:tr>
              <a:tr h="414714">
                <a:tc>
                  <a:txBody>
                    <a:bodyPr/>
                    <a:lstStyle/>
                    <a:p>
                      <a:r>
                        <a:rPr lang="en-US" sz="800" dirty="0"/>
                        <a:t>MRI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77%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7406562"/>
                  </a:ext>
                </a:extLst>
              </a:tr>
              <a:tr h="414714">
                <a:tc>
                  <a:txBody>
                    <a:bodyPr/>
                    <a:lstStyle/>
                    <a:p>
                      <a:r>
                        <a:rPr lang="en-US" sz="800" dirty="0"/>
                        <a:t>Ultrasound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21850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U-Sch Medicine 4x3 PPT" id="{4B61D5A3-4CB1-AD47-AD9F-52582813FBBB}" vid="{8DD363D7-1C60-AA43-B033-7785AF036C9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135</Words>
  <Application>Microsoft Office PowerPoint</Application>
  <PresentationFormat>Widescreen</PresentationFormat>
  <Paragraphs>39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Arial (Body)</vt:lpstr>
      <vt:lpstr>Arial,Sans-Serif</vt:lpstr>
      <vt:lpstr>Wingdings</vt:lpstr>
      <vt:lpstr>Office Theme</vt:lpstr>
      <vt:lpstr>Main</vt:lpstr>
      <vt:lpstr>Imaging Accuracy in Pediatric Liver Tumors</vt:lpstr>
      <vt:lpstr>Results</vt:lpstr>
      <vt:lpstr>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Wright, Andrea</dc:creator>
  <cp:lastModifiedBy>Wright, Andrea</cp:lastModifiedBy>
  <cp:revision>1</cp:revision>
  <dcterms:created xsi:type="dcterms:W3CDTF">2024-08-15T18:16:10Z</dcterms:created>
  <dcterms:modified xsi:type="dcterms:W3CDTF">2024-08-15T18:24:25Z</dcterms:modified>
</cp:coreProperties>
</file>