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7" r:id="rId2"/>
  </p:sldMasterIdLst>
  <p:notesMasterIdLst>
    <p:notesMasterId r:id="rId9"/>
  </p:notesMasterIdLst>
  <p:handoutMasterIdLst>
    <p:handoutMasterId r:id="rId10"/>
  </p:handoutMasterIdLst>
  <p:sldIdLst>
    <p:sldId id="362" r:id="rId3"/>
    <p:sldId id="256" r:id="rId4"/>
    <p:sldId id="359" r:id="rId5"/>
    <p:sldId id="360" r:id="rId6"/>
    <p:sldId id="361" r:id="rId7"/>
    <p:sldId id="363" r:id="rId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90533"/>
    <a:srgbClr val="CCECFF"/>
    <a:srgbClr val="99CCFF"/>
    <a:srgbClr val="CCFFFF"/>
    <a:srgbClr val="0099FF"/>
    <a:srgbClr val="3399FF"/>
    <a:srgbClr val="66CCFF"/>
    <a:srgbClr val="0C23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04" autoAdjust="0"/>
    <p:restoredTop sz="89263" autoAdjust="0"/>
  </p:normalViewPr>
  <p:slideViewPr>
    <p:cSldViewPr snapToGrid="0">
      <p:cViewPr varScale="1">
        <p:scale>
          <a:sx n="122" d="100"/>
          <a:sy n="122" d="100"/>
        </p:scale>
        <p:origin x="632" y="200"/>
      </p:cViewPr>
      <p:guideLst/>
    </p:cSldViewPr>
  </p:slideViewPr>
  <p:outlineViewPr>
    <p:cViewPr>
      <p:scale>
        <a:sx n="33" d="100"/>
        <a:sy n="33" d="100"/>
      </p:scale>
      <p:origin x="0" y="-27523"/>
    </p:cViewPr>
  </p:outlineViewPr>
  <p:notesTextViewPr>
    <p:cViewPr>
      <p:scale>
        <a:sx n="3" d="2"/>
        <a:sy n="3" d="2"/>
      </p:scale>
      <p:origin x="0" y="0"/>
    </p:cViewPr>
  </p:notesTextViewPr>
  <p:sorterViewPr>
    <p:cViewPr>
      <p:scale>
        <a:sx n="100" d="100"/>
        <a:sy n="100" d="100"/>
      </p:scale>
      <p:origin x="0" y="-3115"/>
    </p:cViewPr>
  </p:sorterViewPr>
  <p:notesViewPr>
    <p:cSldViewPr snapToGrid="0">
      <p:cViewPr varScale="1">
        <p:scale>
          <a:sx n="66" d="100"/>
          <a:sy n="66" d="100"/>
        </p:scale>
        <p:origin x="3106"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64B359B7-BFC4-4AD4-A053-0E478061A69E}" type="datetimeFigureOut">
              <a:rPr lang="en-US" smtClean="0"/>
              <a:t>6/27/23</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A9826D61-1F2C-4E92-8181-1D603ACC5DCB}" type="slidenum">
              <a:rPr lang="en-US" smtClean="0"/>
              <a:t>‹#›</a:t>
            </a:fld>
            <a:endParaRPr lang="en-US" dirty="0"/>
          </a:p>
        </p:txBody>
      </p:sp>
    </p:spTree>
    <p:extLst>
      <p:ext uri="{BB962C8B-B14F-4D97-AF65-F5344CB8AC3E}">
        <p14:creationId xmlns:p14="http://schemas.microsoft.com/office/powerpoint/2010/main" val="9974477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6E067F1-D140-4293-8129-1B3AA4107C31}" type="datetimeFigureOut">
              <a:rPr lang="en-US" smtClean="0"/>
              <a:t>6/27/23</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5F25542A-9E4E-4CBE-A1BD-CF535B76B973}" type="slidenum">
              <a:rPr lang="en-US" smtClean="0"/>
              <a:t>‹#›</a:t>
            </a:fld>
            <a:endParaRPr lang="en-US" dirty="0"/>
          </a:p>
        </p:txBody>
      </p:sp>
    </p:spTree>
    <p:extLst>
      <p:ext uri="{BB962C8B-B14F-4D97-AF65-F5344CB8AC3E}">
        <p14:creationId xmlns:p14="http://schemas.microsoft.com/office/powerpoint/2010/main" val="26891180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Please save a copy of this template before editing. </a:t>
            </a:r>
            <a:r>
              <a:rPr lang="en-US"/>
              <a:t>Once you have downloaded a copy, edit YOUR COPY to delete the first slide with our note.</a:t>
            </a:r>
            <a:endParaRPr lang="en-US" dirty="0"/>
          </a:p>
        </p:txBody>
      </p:sp>
      <p:sp>
        <p:nvSpPr>
          <p:cNvPr id="4" name="Slide Number Placeholder 3"/>
          <p:cNvSpPr>
            <a:spLocks noGrp="1"/>
          </p:cNvSpPr>
          <p:nvPr>
            <p:ph type="sldNum" sz="quarter" idx="5"/>
          </p:nvPr>
        </p:nvSpPr>
        <p:spPr/>
        <p:txBody>
          <a:bodyPr/>
          <a:lstStyle/>
          <a:p>
            <a:fld id="{5F25542A-9E4E-4CBE-A1BD-CF535B76B973}" type="slidenum">
              <a:rPr lang="en-US" smtClean="0"/>
              <a:t>1</a:t>
            </a:fld>
            <a:endParaRPr lang="en-US" dirty="0"/>
          </a:p>
        </p:txBody>
      </p:sp>
    </p:spTree>
    <p:extLst>
      <p:ext uri="{BB962C8B-B14F-4D97-AF65-F5344CB8AC3E}">
        <p14:creationId xmlns:p14="http://schemas.microsoft.com/office/powerpoint/2010/main" val="14033283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25542A-9E4E-4CBE-A1BD-CF535B76B973}" type="slidenum">
              <a:rPr lang="en-US" smtClean="0"/>
              <a:t>2</a:t>
            </a:fld>
            <a:endParaRPr lang="en-US" dirty="0"/>
          </a:p>
        </p:txBody>
      </p:sp>
    </p:spTree>
    <p:extLst>
      <p:ext uri="{BB962C8B-B14F-4D97-AF65-F5344CB8AC3E}">
        <p14:creationId xmlns:p14="http://schemas.microsoft.com/office/powerpoint/2010/main" val="41070492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Begin by stating the Super Big Results (state them in 3 key points, like an outline)</a:t>
            </a:r>
          </a:p>
        </p:txBody>
      </p:sp>
      <p:sp>
        <p:nvSpPr>
          <p:cNvPr id="4" name="Slide Number Placeholder 3"/>
          <p:cNvSpPr>
            <a:spLocks noGrp="1"/>
          </p:cNvSpPr>
          <p:nvPr>
            <p:ph type="sldNum" sz="quarter" idx="5"/>
          </p:nvPr>
        </p:nvSpPr>
        <p:spPr/>
        <p:txBody>
          <a:bodyPr/>
          <a:lstStyle/>
          <a:p>
            <a:fld id="{5F25542A-9E4E-4CBE-A1BD-CF535B76B973}" type="slidenum">
              <a:rPr lang="en-US" smtClean="0"/>
              <a:t>3</a:t>
            </a:fld>
            <a:endParaRPr lang="en-US" dirty="0"/>
          </a:p>
        </p:txBody>
      </p:sp>
    </p:spTree>
    <p:extLst>
      <p:ext uri="{BB962C8B-B14F-4D97-AF65-F5344CB8AC3E}">
        <p14:creationId xmlns:p14="http://schemas.microsoft.com/office/powerpoint/2010/main" val="2465766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25542A-9E4E-4CBE-A1BD-CF535B76B973}" type="slidenum">
              <a:rPr lang="en-US" smtClean="0"/>
              <a:t>4</a:t>
            </a:fld>
            <a:endParaRPr lang="en-US" dirty="0"/>
          </a:p>
        </p:txBody>
      </p:sp>
    </p:spTree>
    <p:extLst>
      <p:ext uri="{BB962C8B-B14F-4D97-AF65-F5344CB8AC3E}">
        <p14:creationId xmlns:p14="http://schemas.microsoft.com/office/powerpoint/2010/main" val="40306648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creating your 3 slides that will form your 2-minute video, think about how you would present your slides in a TWEET, and use that brief format to guide your points. Provide key takeaways for the most impact.</a:t>
            </a:r>
          </a:p>
        </p:txBody>
      </p:sp>
      <p:sp>
        <p:nvSpPr>
          <p:cNvPr id="4" name="Slide Number Placeholder 3"/>
          <p:cNvSpPr>
            <a:spLocks noGrp="1"/>
          </p:cNvSpPr>
          <p:nvPr>
            <p:ph type="sldNum" sz="quarter" idx="5"/>
          </p:nvPr>
        </p:nvSpPr>
        <p:spPr/>
        <p:txBody>
          <a:bodyPr/>
          <a:lstStyle/>
          <a:p>
            <a:fld id="{5F25542A-9E4E-4CBE-A1BD-CF535B76B973}" type="slidenum">
              <a:rPr lang="en-US" smtClean="0"/>
              <a:t>5</a:t>
            </a:fld>
            <a:endParaRPr lang="en-US" dirty="0"/>
          </a:p>
        </p:txBody>
      </p:sp>
    </p:spTree>
    <p:extLst>
      <p:ext uri="{BB962C8B-B14F-4D97-AF65-F5344CB8AC3E}">
        <p14:creationId xmlns:p14="http://schemas.microsoft.com/office/powerpoint/2010/main" val="26426067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l">
              <a:buNone/>
            </a:pPr>
            <a:r>
              <a:rPr lang="en-US" sz="1200" b="0" i="0" dirty="0">
                <a:solidFill>
                  <a:srgbClr val="000000"/>
                </a:solidFill>
                <a:effectLst/>
              </a:rPr>
              <a:t>If your project or training has been supported by the Indiana CTSI, your poster and PowerPoint presentation should include acknowledgement of the appropriate Indiana CTSI grant.</a:t>
            </a:r>
          </a:p>
          <a:p>
            <a:pPr marL="0" indent="0" algn="l">
              <a:buNone/>
            </a:pPr>
            <a:endParaRPr lang="en-US" sz="1200" b="0" i="0" dirty="0">
              <a:solidFill>
                <a:srgbClr val="000000"/>
              </a:solidFill>
              <a:effectLst/>
            </a:endParaRPr>
          </a:p>
          <a:p>
            <a:pPr marL="0" indent="0" algn="l">
              <a:buNone/>
            </a:pPr>
            <a:r>
              <a:rPr lang="en-US" sz="1200" b="0" i="0" dirty="0">
                <a:solidFill>
                  <a:srgbClr val="000000"/>
                </a:solidFill>
                <a:effectLst/>
              </a:rPr>
              <a:t>For your convenience, we have added this list of award sources to the last slide of the PowerPoint template. Please review the list of award sources and delete those that did not contribute to the conduct of the research reported in your presentation.</a:t>
            </a:r>
          </a:p>
          <a:p>
            <a:pPr marL="0" indent="0" algn="l">
              <a:buNone/>
            </a:pPr>
            <a:endParaRPr lang="en-US" sz="1200" b="0" i="0" dirty="0">
              <a:solidFill>
                <a:srgbClr val="000000"/>
              </a:solidFill>
              <a:effectLst/>
            </a:endParaRPr>
          </a:p>
          <a:p>
            <a:pPr marL="0" indent="0" algn="l">
              <a:buNone/>
            </a:pPr>
            <a:r>
              <a:rPr lang="en-US" sz="1200" b="0" i="0" dirty="0">
                <a:solidFill>
                  <a:srgbClr val="000000"/>
                </a:solidFill>
                <a:effectLst/>
              </a:rPr>
              <a:t>If your project or training was supported by other grants, please remember to acknowledge those grants as well.</a:t>
            </a:r>
          </a:p>
          <a:p>
            <a:pPr marL="0" indent="0" algn="l">
              <a:buNone/>
            </a:pPr>
            <a:endParaRPr lang="en-US" sz="1200" dirty="0">
              <a:solidFill>
                <a:srgbClr val="000000"/>
              </a:solidFill>
            </a:endParaRPr>
          </a:p>
          <a:p>
            <a:endParaRPr lang="en-US" dirty="0"/>
          </a:p>
        </p:txBody>
      </p:sp>
      <p:sp>
        <p:nvSpPr>
          <p:cNvPr id="4" name="Slide Number Placeholder 3"/>
          <p:cNvSpPr>
            <a:spLocks noGrp="1"/>
          </p:cNvSpPr>
          <p:nvPr>
            <p:ph type="sldNum" sz="quarter" idx="5"/>
          </p:nvPr>
        </p:nvSpPr>
        <p:spPr/>
        <p:txBody>
          <a:bodyPr/>
          <a:lstStyle/>
          <a:p>
            <a:fld id="{5F25542A-9E4E-4CBE-A1BD-CF535B76B973}" type="slidenum">
              <a:rPr lang="en-US" smtClean="0"/>
              <a:t>6</a:t>
            </a:fld>
            <a:endParaRPr lang="en-US" dirty="0"/>
          </a:p>
        </p:txBody>
      </p:sp>
    </p:spTree>
    <p:extLst>
      <p:ext uri="{BB962C8B-B14F-4D97-AF65-F5344CB8AC3E}">
        <p14:creationId xmlns:p14="http://schemas.microsoft.com/office/powerpoint/2010/main" val="1752574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581" y="2130559"/>
            <a:ext cx="10362847" cy="1469760"/>
          </a:xfrm>
          <a:prstGeom prst="rect">
            <a:avLst/>
          </a:prstGeom>
        </p:spPr>
        <p:txBody>
          <a:bodyPr lIns="19047" tIns="9523" rIns="19047" bIns="9523"/>
          <a:lstStyle/>
          <a:p>
            <a:r>
              <a:rPr lang="en-US" dirty="0"/>
              <a:t>Click to edit Master title style</a:t>
            </a:r>
          </a:p>
        </p:txBody>
      </p:sp>
      <p:sp>
        <p:nvSpPr>
          <p:cNvPr id="3" name="Subtitle 2"/>
          <p:cNvSpPr>
            <a:spLocks noGrp="1"/>
          </p:cNvSpPr>
          <p:nvPr>
            <p:ph type="subTitle" idx="1"/>
          </p:nvPr>
        </p:nvSpPr>
        <p:spPr>
          <a:xfrm>
            <a:off x="1828712" y="3886070"/>
            <a:ext cx="8534576" cy="1752865"/>
          </a:xfrm>
          <a:prstGeom prst="rect">
            <a:avLst/>
          </a:prstGeom>
        </p:spPr>
        <p:txBody>
          <a:bodyPr lIns="19047" tIns="9523" rIns="19047" bIns="9523"/>
          <a:lstStyle>
            <a:lvl1pPr marL="0" indent="0" algn="ctr">
              <a:buNone/>
              <a:defRPr/>
            </a:lvl1pPr>
            <a:lvl2pPr marL="95235" indent="0" algn="ctr">
              <a:buNone/>
              <a:defRPr/>
            </a:lvl2pPr>
            <a:lvl3pPr marL="190470" indent="0" algn="ctr">
              <a:buNone/>
              <a:defRPr/>
            </a:lvl3pPr>
            <a:lvl4pPr marL="285704" indent="0" algn="ctr">
              <a:buNone/>
              <a:defRPr/>
            </a:lvl4pPr>
            <a:lvl5pPr marL="380939" indent="0" algn="ctr">
              <a:buNone/>
              <a:defRPr/>
            </a:lvl5pPr>
            <a:lvl6pPr marL="476174" indent="0" algn="ctr">
              <a:buNone/>
              <a:defRPr/>
            </a:lvl6pPr>
            <a:lvl7pPr marL="571409" indent="0" algn="ctr">
              <a:buNone/>
              <a:defRPr/>
            </a:lvl7pPr>
            <a:lvl8pPr marL="666643" indent="0" algn="ctr">
              <a:buNone/>
              <a:defRPr/>
            </a:lvl8pPr>
            <a:lvl9pPr marL="761878" indent="0" algn="ctr">
              <a:buNone/>
              <a:defRPr/>
            </a:lvl9pPr>
          </a:lstStyle>
          <a:p>
            <a:r>
              <a:rPr lang="en-US" dirty="0"/>
              <a:t>Click to edit Master subtitle style</a:t>
            </a:r>
          </a:p>
        </p:txBody>
      </p:sp>
    </p:spTree>
    <p:extLst>
      <p:ext uri="{BB962C8B-B14F-4D97-AF65-F5344CB8AC3E}">
        <p14:creationId xmlns:p14="http://schemas.microsoft.com/office/powerpoint/2010/main" val="128266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5E686AA-D197-4DC9-87E4-22B244C33152}" type="datetimeFigureOut">
              <a:rPr lang="en-US" smtClean="0"/>
              <a:t>6/27/23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1283693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5E686AA-D197-4DC9-87E4-22B244C33152}" type="datetimeFigureOut">
              <a:rPr lang="en-US" smtClean="0"/>
              <a:t>6/27/23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28778161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E686AA-D197-4DC9-87E4-22B244C33152}" type="datetimeFigureOut">
              <a:rPr lang="en-US" smtClean="0"/>
              <a:t>6/27/23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40226127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5E686AA-D197-4DC9-87E4-22B244C33152}" type="datetimeFigureOut">
              <a:rPr lang="en-US" smtClean="0"/>
              <a:t>6/27/23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8219809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5E686AA-D197-4DC9-87E4-22B244C33152}" type="datetimeFigureOut">
              <a:rPr lang="en-US" smtClean="0"/>
              <a:t>6/27/23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13134403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686AA-D197-4DC9-87E4-22B244C33152}" type="datetimeFigureOut">
              <a:rPr lang="en-US" smtClean="0"/>
              <a:t>6/27/23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7641256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686AA-D197-4DC9-87E4-22B244C33152}" type="datetimeFigureOut">
              <a:rPr lang="en-US" smtClean="0"/>
              <a:t>6/27/23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909599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761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427" y="284948"/>
            <a:ext cx="10973154" cy="616125"/>
          </a:xfrm>
          <a:prstGeom prst="rect">
            <a:avLst/>
          </a:prstGeom>
          <a:solidFill>
            <a:srgbClr val="A90533"/>
          </a:solidFill>
        </p:spPr>
        <p:txBody>
          <a:bodyPr lIns="19047" tIns="9523" rIns="19047" bIns="9523"/>
          <a:lstStyle>
            <a:lvl1pPr algn="ctr">
              <a:defRPr sz="3200" b="1" baseline="0">
                <a:solidFill>
                  <a:schemeClr val="bg1"/>
                </a:solidFill>
              </a:defRPr>
            </a:lvl1pPr>
          </a:lstStyle>
          <a:p>
            <a:r>
              <a:rPr lang="en-US" dirty="0"/>
              <a:t>Click to edit Master title style</a:t>
            </a:r>
          </a:p>
        </p:txBody>
      </p:sp>
      <p:sp>
        <p:nvSpPr>
          <p:cNvPr id="3" name="Content Placeholder 2"/>
          <p:cNvSpPr>
            <a:spLocks noGrp="1"/>
          </p:cNvSpPr>
          <p:nvPr>
            <p:ph idx="1" hasCustomPrompt="1"/>
          </p:nvPr>
        </p:nvSpPr>
        <p:spPr>
          <a:xfrm>
            <a:off x="609428" y="901072"/>
            <a:ext cx="10973153" cy="5245728"/>
          </a:xfrm>
          <a:prstGeom prst="rect">
            <a:avLst/>
          </a:prstGeom>
        </p:spPr>
        <p:txBody>
          <a:bodyPr lIns="19047" tIns="9523" rIns="19047" bIns="9523"/>
          <a:lstStyle>
            <a:lvl1pPr>
              <a:buClr>
                <a:srgbClr val="A90533"/>
              </a:buClr>
              <a:defRPr/>
            </a:lvl1pPr>
            <a:lvl2pPr marL="741363" indent="-284163">
              <a:buClr>
                <a:srgbClr val="B1810B"/>
              </a:buClr>
              <a:buFont typeface="Wingdings" panose="05000000000000000000" pitchFamily="2" charset="2"/>
              <a:buChar char="§"/>
              <a:defRPr/>
            </a:lvl2pPr>
            <a:lvl3pPr>
              <a:buClr>
                <a:srgbClr val="0C2340"/>
              </a:buClr>
              <a:defRPr/>
            </a:lvl3pPr>
            <a:lvl4pPr>
              <a:buClr>
                <a:srgbClr val="A90533"/>
              </a:buClr>
              <a:defRPr/>
            </a:lvl4pPr>
            <a:lvl5pPr>
              <a:buClr>
                <a:srgbClr val="B1810B"/>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54258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w/subheading">
    <p:spTree>
      <p:nvGrpSpPr>
        <p:cNvPr id="1" name=""/>
        <p:cNvGrpSpPr/>
        <p:nvPr/>
      </p:nvGrpSpPr>
      <p:grpSpPr>
        <a:xfrm>
          <a:off x="0" y="0"/>
          <a:ext cx="0" cy="0"/>
          <a:chOff x="0" y="0"/>
          <a:chExt cx="0" cy="0"/>
        </a:xfrm>
      </p:grpSpPr>
      <p:sp>
        <p:nvSpPr>
          <p:cNvPr id="3" name="Title 1"/>
          <p:cNvSpPr>
            <a:spLocks noGrp="1"/>
          </p:cNvSpPr>
          <p:nvPr>
            <p:ph type="title"/>
          </p:nvPr>
        </p:nvSpPr>
        <p:spPr>
          <a:xfrm>
            <a:off x="609427" y="284948"/>
            <a:ext cx="7563728" cy="616125"/>
          </a:xfrm>
          <a:prstGeom prst="rect">
            <a:avLst/>
          </a:prstGeom>
          <a:solidFill>
            <a:srgbClr val="A90533"/>
          </a:solidFill>
        </p:spPr>
        <p:txBody>
          <a:bodyPr lIns="19047" tIns="9523" rIns="19047" bIns="9523"/>
          <a:lstStyle>
            <a:lvl1pPr marL="182880" algn="l">
              <a:defRPr sz="3200" b="1" baseline="0">
                <a:solidFill>
                  <a:schemeClr val="bg1"/>
                </a:solidFill>
              </a:defRPr>
            </a:lvl1pPr>
          </a:lstStyle>
          <a:p>
            <a:r>
              <a:rPr lang="en-US" dirty="0"/>
              <a:t>Click to edit Master title style</a:t>
            </a:r>
          </a:p>
        </p:txBody>
      </p:sp>
      <p:sp>
        <p:nvSpPr>
          <p:cNvPr id="4" name="Content Placeholder 2"/>
          <p:cNvSpPr>
            <a:spLocks noGrp="1"/>
          </p:cNvSpPr>
          <p:nvPr>
            <p:ph idx="1" hasCustomPrompt="1"/>
          </p:nvPr>
        </p:nvSpPr>
        <p:spPr>
          <a:xfrm>
            <a:off x="609428" y="901072"/>
            <a:ext cx="10973153" cy="5245728"/>
          </a:xfrm>
          <a:prstGeom prst="rect">
            <a:avLst/>
          </a:prstGeom>
        </p:spPr>
        <p:txBody>
          <a:bodyPr lIns="19047" tIns="9523" rIns="19047" bIns="9523"/>
          <a:lstStyle>
            <a:lvl1pPr>
              <a:buClr>
                <a:srgbClr val="A90533"/>
              </a:buClr>
              <a:defRPr/>
            </a:lvl1pPr>
            <a:lvl2pPr marL="741363" indent="-284163">
              <a:buClr>
                <a:srgbClr val="B1810B"/>
              </a:buClr>
              <a:buFont typeface="Wingdings" panose="05000000000000000000" pitchFamily="2" charset="2"/>
              <a:buChar char="§"/>
              <a:defRPr/>
            </a:lvl2pPr>
            <a:lvl3pPr>
              <a:buClr>
                <a:srgbClr val="0C2340"/>
              </a:buClr>
              <a:defRPr/>
            </a:lvl3pPr>
            <a:lvl4pPr>
              <a:buClr>
                <a:srgbClr val="A90533"/>
              </a:buClr>
              <a:defRPr/>
            </a:lvl4pPr>
            <a:lvl5pPr>
              <a:buClr>
                <a:srgbClr val="B1810B"/>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19"/>
          <p:cNvSpPr>
            <a:spLocks noGrp="1"/>
          </p:cNvSpPr>
          <p:nvPr>
            <p:ph type="body" sz="quarter" idx="10"/>
          </p:nvPr>
        </p:nvSpPr>
        <p:spPr>
          <a:xfrm>
            <a:off x="8173155" y="284947"/>
            <a:ext cx="3206068" cy="252412"/>
          </a:xfrm>
          <a:prstGeom prst="rect">
            <a:avLst/>
          </a:prstGeom>
        </p:spPr>
        <p:txBody>
          <a:bodyPr>
            <a:noAutofit/>
          </a:bodyPr>
          <a:lstStyle>
            <a:lvl1pPr marL="0" indent="0" algn="r">
              <a:buNone/>
              <a:defRPr sz="1100" b="0" i="0" spc="0" baseline="0">
                <a:solidFill>
                  <a:srgbClr val="A6A6A6"/>
                </a:solidFill>
                <a:latin typeface="Arial"/>
                <a:cs typeface="Arial"/>
              </a:defRPr>
            </a:lvl1pPr>
          </a:lstStyle>
          <a:p>
            <a:pPr lvl="0"/>
            <a:r>
              <a:rPr lang="en-US"/>
              <a:t>Edit Master text styles</a:t>
            </a:r>
          </a:p>
        </p:txBody>
      </p:sp>
    </p:spTree>
    <p:extLst>
      <p:ext uri="{BB962C8B-B14F-4D97-AF65-F5344CB8AC3E}">
        <p14:creationId xmlns:p14="http://schemas.microsoft.com/office/powerpoint/2010/main" val="1479977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748765" y="2208084"/>
            <a:ext cx="10973153" cy="1214385"/>
          </a:xfrm>
          <a:prstGeom prst="rect">
            <a:avLst/>
          </a:prstGeom>
          <a:solidFill>
            <a:srgbClr val="A90533"/>
          </a:solidFill>
        </p:spPr>
        <p:txBody>
          <a:bodyPr lIns="19047" tIns="9523" rIns="19047" bIns="9523"/>
          <a:lstStyle>
            <a:lvl1pPr>
              <a:lnSpc>
                <a:spcPct val="150000"/>
              </a:lnSpc>
              <a:spcBef>
                <a:spcPts val="3000"/>
              </a:spcBef>
              <a:defRPr b="1">
                <a:solidFill>
                  <a:schemeClr val="bg1"/>
                </a:solidFill>
              </a:defRPr>
            </a:lvl1pPr>
          </a:lstStyle>
          <a:p>
            <a:r>
              <a:rPr lang="en-US" dirty="0"/>
              <a:t>Click to edit Closing Slide</a:t>
            </a:r>
          </a:p>
        </p:txBody>
      </p:sp>
    </p:spTree>
    <p:extLst>
      <p:ext uri="{BB962C8B-B14F-4D97-AF65-F5344CB8AC3E}">
        <p14:creationId xmlns:p14="http://schemas.microsoft.com/office/powerpoint/2010/main" val="1792710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5E686AA-D197-4DC9-87E4-22B244C33152}" type="datetimeFigureOut">
              <a:rPr lang="en-US" smtClean="0"/>
              <a:t>6/27/23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1655029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686AA-D197-4DC9-87E4-22B244C33152}" type="datetimeFigureOut">
              <a:rPr lang="en-US" smtClean="0"/>
              <a:t>6/27/23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503766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5E686AA-D197-4DC9-87E4-22B244C33152}" type="datetimeFigureOut">
              <a:rPr lang="en-US" smtClean="0"/>
              <a:t>6/27/23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795450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5E686AA-D197-4DC9-87E4-22B244C33152}" type="datetimeFigureOut">
              <a:rPr lang="en-US" smtClean="0"/>
              <a:t>6/27/23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2967368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ext Box 37"/>
          <p:cNvSpPr txBox="1">
            <a:spLocks noChangeArrowheads="1"/>
          </p:cNvSpPr>
          <p:nvPr userDrawn="1"/>
        </p:nvSpPr>
        <p:spPr bwMode="auto">
          <a:xfrm>
            <a:off x="7373910" y="6318251"/>
            <a:ext cx="4457700" cy="157163"/>
          </a:xfrm>
          <a:prstGeom prst="rect">
            <a:avLst/>
          </a:prstGeom>
          <a:noFill/>
          <a:ln>
            <a:noFill/>
          </a:ln>
        </p:spPr>
        <p:txBody>
          <a:bodyPr lIns="19047" tIns="9523" rIns="19047" bIns="9523">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900" cap="all" dirty="0">
                <a:solidFill>
                  <a:schemeClr val="bg2"/>
                </a:solidFill>
                <a:latin typeface="Calibri" charset="0"/>
                <a:cs typeface="Calibri" charset="0"/>
              </a:rPr>
              <a:t>Improving Health through</a:t>
            </a:r>
            <a:r>
              <a:rPr lang="en-US" sz="900" cap="all" baseline="0" dirty="0">
                <a:solidFill>
                  <a:schemeClr val="bg2"/>
                </a:solidFill>
                <a:latin typeface="Calibri" charset="0"/>
                <a:cs typeface="Calibri" charset="0"/>
              </a:rPr>
              <a:t> Research</a:t>
            </a:r>
            <a:endParaRPr lang="en-US" sz="900" cap="all" dirty="0">
              <a:solidFill>
                <a:schemeClr val="bg2"/>
              </a:solidFill>
              <a:latin typeface="Calibri" charset="0"/>
              <a:cs typeface="Calibri" charset="0"/>
            </a:endParaRPr>
          </a:p>
        </p:txBody>
      </p:sp>
      <p:sp>
        <p:nvSpPr>
          <p:cNvPr id="1063" name="Line 39"/>
          <p:cNvSpPr>
            <a:spLocks noChangeShapeType="1"/>
          </p:cNvSpPr>
          <p:nvPr userDrawn="1"/>
        </p:nvSpPr>
        <p:spPr bwMode="auto">
          <a:xfrm>
            <a:off x="0" y="6126163"/>
            <a:ext cx="12192000" cy="0"/>
          </a:xfrm>
          <a:prstGeom prst="line">
            <a:avLst/>
          </a:prstGeom>
          <a:noFill/>
          <a:ln w="9525" cap="flat" cmpd="sng" algn="ctr">
            <a:solidFill>
              <a:schemeClr val="accent6">
                <a:lumMod val="75000"/>
              </a:schemeClr>
            </a:solidFill>
            <a:prstDash val="solid"/>
            <a:round/>
            <a:headEnd type="none" w="med" len="med"/>
            <a:tailEnd type="none" w="med" len="med"/>
          </a:ln>
          <a:effectLst/>
        </p:spPr>
        <p:txBody>
          <a:bodyPr lIns="19047" tIns="9523" rIns="19047" bIns="9523"/>
          <a:lstStyle/>
          <a:p>
            <a:pPr eaLnBrk="1" hangingPunct="1">
              <a:defRPr/>
            </a:pPr>
            <a:endParaRPr lang="en-US" sz="1800" dirty="0">
              <a:latin typeface="Arial" charset="0"/>
              <a:ea typeface="+mn-ea"/>
            </a:endParaRPr>
          </a:p>
        </p:txBody>
      </p:sp>
      <p:sp>
        <p:nvSpPr>
          <p:cNvPr id="1028" name="Rectangle 13"/>
          <p:cNvSpPr>
            <a:spLocks noChangeArrowheads="1"/>
          </p:cNvSpPr>
          <p:nvPr userDrawn="1"/>
        </p:nvSpPr>
        <p:spPr bwMode="auto">
          <a:xfrm>
            <a:off x="10366878" y="6484939"/>
            <a:ext cx="1464734" cy="1731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9047" tIns="9523" rIns="19047" bIns="9523">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r" eaLnBrk="1" hangingPunct="1">
              <a:defRPr/>
            </a:pPr>
            <a:r>
              <a:rPr lang="en-US" altLang="en-US" sz="1000" u="sng" dirty="0">
                <a:solidFill>
                  <a:schemeClr val="accent2"/>
                </a:solidFill>
                <a:latin typeface="Calibri" charset="0"/>
              </a:rPr>
              <a:t>indianactsi.org</a:t>
            </a:r>
          </a:p>
        </p:txBody>
      </p:sp>
      <p:pic>
        <p:nvPicPr>
          <p:cNvPr id="7" name="Picture 6" descr="ctsi_ppt.png"/>
          <p:cNvPicPr>
            <a:picLocks noChangeAspect="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321680" y="6234907"/>
            <a:ext cx="1581003" cy="550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62959217"/>
      </p:ext>
    </p:extLst>
  </p:cSld>
  <p:clrMap bg1="lt1" tx1="dk1" bg2="lt2" tx2="dk2" accent1="accent1" accent2="accent2" accent3="accent3" accent4="accent4" accent5="accent5" accent6="accent6" hlink="hlink" folHlink="folHlink"/>
  <p:sldLayoutIdLst>
    <p:sldLayoutId id="2147483661" r:id="rId1"/>
    <p:sldLayoutId id="2147483667" r:id="rId2"/>
    <p:sldLayoutId id="2147483686" r:id="rId3"/>
    <p:sldLayoutId id="2147483705" r:id="rId4"/>
    <p:sldLayoutId id="2147483706" r:id="rId5"/>
  </p:sldLayoutIdLst>
  <p:txStyles>
    <p:titleStyle>
      <a:lvl1pPr algn="ctr" defTabSz="912813" rtl="0" eaLnBrk="0" fontAlgn="base" hangingPunct="0">
        <a:spcBef>
          <a:spcPct val="0"/>
        </a:spcBef>
        <a:spcAft>
          <a:spcPct val="0"/>
        </a:spcAft>
        <a:defRPr sz="4400">
          <a:solidFill>
            <a:schemeClr val="tx2"/>
          </a:solidFill>
          <a:latin typeface="+mj-lt"/>
          <a:ea typeface="MS PGothic" panose="020B0600070205080204" pitchFamily="34" charset="-128"/>
          <a:cs typeface="ＭＳ Ｐゴシック" charset="-128"/>
        </a:defRPr>
      </a:lvl1pPr>
      <a:lvl2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2pPr>
      <a:lvl3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3pPr>
      <a:lvl4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4pPr>
      <a:lvl5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5pPr>
      <a:lvl6pPr marL="95235" algn="ctr" defTabSz="914320" rtl="0" fontAlgn="base">
        <a:spcBef>
          <a:spcPct val="0"/>
        </a:spcBef>
        <a:spcAft>
          <a:spcPct val="0"/>
        </a:spcAft>
        <a:defRPr sz="4400">
          <a:solidFill>
            <a:schemeClr val="tx2"/>
          </a:solidFill>
          <a:latin typeface="Arial" charset="0"/>
        </a:defRPr>
      </a:lvl6pPr>
      <a:lvl7pPr marL="190470" algn="ctr" defTabSz="914320" rtl="0" fontAlgn="base">
        <a:spcBef>
          <a:spcPct val="0"/>
        </a:spcBef>
        <a:spcAft>
          <a:spcPct val="0"/>
        </a:spcAft>
        <a:defRPr sz="4400">
          <a:solidFill>
            <a:schemeClr val="tx2"/>
          </a:solidFill>
          <a:latin typeface="Arial" charset="0"/>
        </a:defRPr>
      </a:lvl7pPr>
      <a:lvl8pPr marL="285704" algn="ctr" defTabSz="914320" rtl="0" fontAlgn="base">
        <a:spcBef>
          <a:spcPct val="0"/>
        </a:spcBef>
        <a:spcAft>
          <a:spcPct val="0"/>
        </a:spcAft>
        <a:defRPr sz="4400">
          <a:solidFill>
            <a:schemeClr val="tx2"/>
          </a:solidFill>
          <a:latin typeface="Arial" charset="0"/>
        </a:defRPr>
      </a:lvl8pPr>
      <a:lvl9pPr marL="380939" algn="ctr" defTabSz="914320" rtl="0" fontAlgn="base">
        <a:spcBef>
          <a:spcPct val="0"/>
        </a:spcBef>
        <a:spcAft>
          <a:spcPct val="0"/>
        </a:spcAft>
        <a:defRPr sz="4400">
          <a:solidFill>
            <a:schemeClr val="tx2"/>
          </a:solidFill>
          <a:latin typeface="Arial" charset="0"/>
        </a:defRPr>
      </a:lvl9pPr>
    </p:titleStyle>
    <p:bodyStyle>
      <a:lvl1pPr marL="342900" indent="-342900" algn="l" defTabSz="912813" rtl="0" eaLnBrk="0" fontAlgn="base" hangingPunct="0">
        <a:spcBef>
          <a:spcPct val="20000"/>
        </a:spcBef>
        <a:spcAft>
          <a:spcPct val="0"/>
        </a:spcAft>
        <a:buChar char="•"/>
        <a:defRPr sz="3200">
          <a:solidFill>
            <a:schemeClr val="tx1"/>
          </a:solidFill>
          <a:latin typeface="+mn-lt"/>
          <a:ea typeface="MS PGothic" panose="020B0600070205080204" pitchFamily="34" charset="-128"/>
          <a:cs typeface="ＭＳ Ｐゴシック" charset="-128"/>
        </a:defRPr>
      </a:lvl1pPr>
      <a:lvl2pPr marL="741363" indent="-284163" algn="l" defTabSz="912813"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141413" indent="-227013" algn="l" defTabSz="912813"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598613" indent="-227013" algn="l" defTabSz="912813"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5813" indent="-227013" algn="l" defTabSz="912813"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152372" indent="-228497" algn="l" defTabSz="914320" rtl="0" fontAlgn="base">
        <a:spcBef>
          <a:spcPct val="20000"/>
        </a:spcBef>
        <a:spcAft>
          <a:spcPct val="0"/>
        </a:spcAft>
        <a:buChar char="»"/>
        <a:defRPr sz="2000">
          <a:solidFill>
            <a:schemeClr val="tx1"/>
          </a:solidFill>
          <a:latin typeface="+mn-lt"/>
        </a:defRPr>
      </a:lvl6pPr>
      <a:lvl7pPr marL="2247607" indent="-228497" algn="l" defTabSz="914320" rtl="0" fontAlgn="base">
        <a:spcBef>
          <a:spcPct val="20000"/>
        </a:spcBef>
        <a:spcAft>
          <a:spcPct val="0"/>
        </a:spcAft>
        <a:buChar char="»"/>
        <a:defRPr sz="2000">
          <a:solidFill>
            <a:schemeClr val="tx1"/>
          </a:solidFill>
          <a:latin typeface="+mn-lt"/>
        </a:defRPr>
      </a:lvl7pPr>
      <a:lvl8pPr marL="2342841" indent="-228497" algn="l" defTabSz="914320" rtl="0" fontAlgn="base">
        <a:spcBef>
          <a:spcPct val="20000"/>
        </a:spcBef>
        <a:spcAft>
          <a:spcPct val="0"/>
        </a:spcAft>
        <a:buChar char="»"/>
        <a:defRPr sz="2000">
          <a:solidFill>
            <a:schemeClr val="tx1"/>
          </a:solidFill>
          <a:latin typeface="+mn-lt"/>
        </a:defRPr>
      </a:lvl8pPr>
      <a:lvl9pPr marL="2438076" indent="-228497" algn="l" defTabSz="914320" rtl="0" fontAlgn="base">
        <a:spcBef>
          <a:spcPct val="20000"/>
        </a:spcBef>
        <a:spcAft>
          <a:spcPct val="0"/>
        </a:spcAft>
        <a:buChar char="»"/>
        <a:defRPr sz="2000">
          <a:solidFill>
            <a:schemeClr val="tx1"/>
          </a:solidFill>
          <a:latin typeface="+mn-lt"/>
        </a:defRPr>
      </a:lvl9pPr>
    </p:bodyStyle>
    <p:otherStyle>
      <a:defPPr>
        <a:defRPr lang="en-US"/>
      </a:defPPr>
      <a:lvl1pPr marL="0" algn="l" defTabSz="190470" rtl="0" eaLnBrk="1" latinLnBrk="0" hangingPunct="1">
        <a:defRPr sz="400" kern="1200">
          <a:solidFill>
            <a:schemeClr val="tx1"/>
          </a:solidFill>
          <a:latin typeface="+mn-lt"/>
          <a:ea typeface="+mn-ea"/>
          <a:cs typeface="+mn-cs"/>
        </a:defRPr>
      </a:lvl1pPr>
      <a:lvl2pPr marL="95235" algn="l" defTabSz="190470" rtl="0" eaLnBrk="1" latinLnBrk="0" hangingPunct="1">
        <a:defRPr sz="400" kern="1200">
          <a:solidFill>
            <a:schemeClr val="tx1"/>
          </a:solidFill>
          <a:latin typeface="+mn-lt"/>
          <a:ea typeface="+mn-ea"/>
          <a:cs typeface="+mn-cs"/>
        </a:defRPr>
      </a:lvl2pPr>
      <a:lvl3pPr marL="190470" algn="l" defTabSz="190470" rtl="0" eaLnBrk="1" latinLnBrk="0" hangingPunct="1">
        <a:defRPr sz="400" kern="1200">
          <a:solidFill>
            <a:schemeClr val="tx1"/>
          </a:solidFill>
          <a:latin typeface="+mn-lt"/>
          <a:ea typeface="+mn-ea"/>
          <a:cs typeface="+mn-cs"/>
        </a:defRPr>
      </a:lvl3pPr>
      <a:lvl4pPr marL="285704" algn="l" defTabSz="190470" rtl="0" eaLnBrk="1" latinLnBrk="0" hangingPunct="1">
        <a:defRPr sz="400" kern="1200">
          <a:solidFill>
            <a:schemeClr val="tx1"/>
          </a:solidFill>
          <a:latin typeface="+mn-lt"/>
          <a:ea typeface="+mn-ea"/>
          <a:cs typeface="+mn-cs"/>
        </a:defRPr>
      </a:lvl4pPr>
      <a:lvl5pPr marL="380939" algn="l" defTabSz="190470" rtl="0" eaLnBrk="1" latinLnBrk="0" hangingPunct="1">
        <a:defRPr sz="400" kern="1200">
          <a:solidFill>
            <a:schemeClr val="tx1"/>
          </a:solidFill>
          <a:latin typeface="+mn-lt"/>
          <a:ea typeface="+mn-ea"/>
          <a:cs typeface="+mn-cs"/>
        </a:defRPr>
      </a:lvl5pPr>
      <a:lvl6pPr marL="476174" algn="l" defTabSz="190470" rtl="0" eaLnBrk="1" latinLnBrk="0" hangingPunct="1">
        <a:defRPr sz="400" kern="1200">
          <a:solidFill>
            <a:schemeClr val="tx1"/>
          </a:solidFill>
          <a:latin typeface="+mn-lt"/>
          <a:ea typeface="+mn-ea"/>
          <a:cs typeface="+mn-cs"/>
        </a:defRPr>
      </a:lvl6pPr>
      <a:lvl7pPr marL="571409" algn="l" defTabSz="190470" rtl="0" eaLnBrk="1" latinLnBrk="0" hangingPunct="1">
        <a:defRPr sz="400" kern="1200">
          <a:solidFill>
            <a:schemeClr val="tx1"/>
          </a:solidFill>
          <a:latin typeface="+mn-lt"/>
          <a:ea typeface="+mn-ea"/>
          <a:cs typeface="+mn-cs"/>
        </a:defRPr>
      </a:lvl7pPr>
      <a:lvl8pPr marL="666643" algn="l" defTabSz="190470" rtl="0" eaLnBrk="1" latinLnBrk="0" hangingPunct="1">
        <a:defRPr sz="400" kern="1200">
          <a:solidFill>
            <a:schemeClr val="tx1"/>
          </a:solidFill>
          <a:latin typeface="+mn-lt"/>
          <a:ea typeface="+mn-ea"/>
          <a:cs typeface="+mn-cs"/>
        </a:defRPr>
      </a:lvl8pPr>
      <a:lvl9pPr marL="761878" algn="l" defTabSz="190470" rtl="0" eaLnBrk="1" latinLnBrk="0" hangingPunct="1">
        <a:defRPr sz="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E686AA-D197-4DC9-87E4-22B244C33152}" type="datetimeFigureOut">
              <a:rPr lang="en-US" smtClean="0"/>
              <a:t>6/27/23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2FA912-7305-420C-A467-1AF4AA7B297E}" type="slidenum">
              <a:rPr lang="en-US" smtClean="0"/>
              <a:t>‹#›</a:t>
            </a:fld>
            <a:endParaRPr lang="en-US" dirty="0"/>
          </a:p>
        </p:txBody>
      </p:sp>
    </p:spTree>
    <p:extLst>
      <p:ext uri="{BB962C8B-B14F-4D97-AF65-F5344CB8AC3E}">
        <p14:creationId xmlns:p14="http://schemas.microsoft.com/office/powerpoint/2010/main" val="3872828753"/>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423" y="1441123"/>
            <a:ext cx="10973153" cy="1246321"/>
          </a:xfrm>
        </p:spPr>
        <p:txBody>
          <a:bodyPr/>
          <a:lstStyle/>
          <a:p>
            <a:pPr marL="0" indent="0" algn="ctr">
              <a:buNone/>
            </a:pPr>
            <a:r>
              <a:rPr lang="en-US" sz="8000" dirty="0">
                <a:solidFill>
                  <a:srgbClr val="FF0000"/>
                </a:solidFill>
              </a:rPr>
              <a:t>DO NOT EDIT</a:t>
            </a:r>
          </a:p>
        </p:txBody>
      </p:sp>
      <p:sp>
        <p:nvSpPr>
          <p:cNvPr id="6" name="Content Placeholder 2">
            <a:extLst>
              <a:ext uri="{FF2B5EF4-FFF2-40B4-BE49-F238E27FC236}">
                <a16:creationId xmlns:a16="http://schemas.microsoft.com/office/drawing/2014/main" id="{58E6EAA8-C033-ECB1-82DF-CDB7192AB0EF}"/>
              </a:ext>
            </a:extLst>
          </p:cNvPr>
          <p:cNvSpPr txBox="1">
            <a:spLocks/>
          </p:cNvSpPr>
          <p:nvPr/>
        </p:nvSpPr>
        <p:spPr>
          <a:xfrm>
            <a:off x="1895618" y="3547396"/>
            <a:ext cx="8400762" cy="1246321"/>
          </a:xfrm>
          <a:prstGeom prst="rect">
            <a:avLst/>
          </a:prstGeom>
        </p:spPr>
        <p:txBody>
          <a:bodyPr lIns="19047" tIns="9523" rIns="19047" bIns="9523"/>
          <a:lstStyle>
            <a:lvl1pPr marL="342900" indent="-342900" algn="l" defTabSz="912813" rtl="0" eaLnBrk="0" fontAlgn="base" hangingPunct="0">
              <a:spcBef>
                <a:spcPct val="20000"/>
              </a:spcBef>
              <a:spcAft>
                <a:spcPct val="0"/>
              </a:spcAft>
              <a:buClr>
                <a:srgbClr val="A90533"/>
              </a:buClr>
              <a:buChar char="•"/>
              <a:defRPr sz="3200">
                <a:solidFill>
                  <a:schemeClr val="tx1"/>
                </a:solidFill>
                <a:latin typeface="+mn-lt"/>
                <a:ea typeface="MS PGothic" panose="020B0600070205080204" pitchFamily="34" charset="-128"/>
                <a:cs typeface="ＭＳ Ｐゴシック" charset="-128"/>
              </a:defRPr>
            </a:lvl1pPr>
            <a:lvl2pPr marL="741363" indent="-284163" algn="l" defTabSz="912813" rtl="0" eaLnBrk="0" fontAlgn="base" hangingPunct="0">
              <a:spcBef>
                <a:spcPct val="20000"/>
              </a:spcBef>
              <a:spcAft>
                <a:spcPct val="0"/>
              </a:spcAft>
              <a:buClr>
                <a:srgbClr val="B1810B"/>
              </a:buClr>
              <a:buFont typeface="Wingdings" panose="05000000000000000000" pitchFamily="2" charset="2"/>
              <a:buChar char="§"/>
              <a:defRPr sz="2800">
                <a:solidFill>
                  <a:schemeClr val="tx1"/>
                </a:solidFill>
                <a:latin typeface="+mn-lt"/>
                <a:ea typeface="MS PGothic" panose="020B0600070205080204" pitchFamily="34" charset="-128"/>
              </a:defRPr>
            </a:lvl2pPr>
            <a:lvl3pPr marL="1141413" indent="-227013" algn="l" defTabSz="912813" rtl="0" eaLnBrk="0" fontAlgn="base" hangingPunct="0">
              <a:spcBef>
                <a:spcPct val="20000"/>
              </a:spcBef>
              <a:spcAft>
                <a:spcPct val="0"/>
              </a:spcAft>
              <a:buClr>
                <a:srgbClr val="0C2340"/>
              </a:buClr>
              <a:buChar char="•"/>
              <a:defRPr sz="2400">
                <a:solidFill>
                  <a:schemeClr val="tx1"/>
                </a:solidFill>
                <a:latin typeface="+mn-lt"/>
                <a:ea typeface="MS PGothic" panose="020B0600070205080204" pitchFamily="34" charset="-128"/>
              </a:defRPr>
            </a:lvl3pPr>
            <a:lvl4pPr marL="1598613" indent="-227013" algn="l" defTabSz="912813" rtl="0" eaLnBrk="0" fontAlgn="base" hangingPunct="0">
              <a:spcBef>
                <a:spcPct val="20000"/>
              </a:spcBef>
              <a:spcAft>
                <a:spcPct val="0"/>
              </a:spcAft>
              <a:buClr>
                <a:srgbClr val="A90533"/>
              </a:buClr>
              <a:buChar char="–"/>
              <a:defRPr sz="2000">
                <a:solidFill>
                  <a:schemeClr val="tx1"/>
                </a:solidFill>
                <a:latin typeface="+mn-lt"/>
                <a:ea typeface="MS PGothic" panose="020B0600070205080204" pitchFamily="34" charset="-128"/>
              </a:defRPr>
            </a:lvl4pPr>
            <a:lvl5pPr marL="2055813" indent="-227013" algn="l" defTabSz="912813" rtl="0" eaLnBrk="0" fontAlgn="base" hangingPunct="0">
              <a:spcBef>
                <a:spcPct val="20000"/>
              </a:spcBef>
              <a:spcAft>
                <a:spcPct val="0"/>
              </a:spcAft>
              <a:buClr>
                <a:srgbClr val="B1810B"/>
              </a:buClr>
              <a:buChar char="»"/>
              <a:defRPr sz="2000">
                <a:solidFill>
                  <a:schemeClr val="tx1"/>
                </a:solidFill>
                <a:latin typeface="+mn-lt"/>
                <a:ea typeface="MS PGothic" panose="020B0600070205080204" pitchFamily="34" charset="-128"/>
              </a:defRPr>
            </a:lvl5pPr>
            <a:lvl6pPr marL="2152372" indent="-228497" algn="l" defTabSz="914320" rtl="0" fontAlgn="base">
              <a:spcBef>
                <a:spcPct val="20000"/>
              </a:spcBef>
              <a:spcAft>
                <a:spcPct val="0"/>
              </a:spcAft>
              <a:buChar char="»"/>
              <a:defRPr sz="2000">
                <a:solidFill>
                  <a:schemeClr val="tx1"/>
                </a:solidFill>
                <a:latin typeface="+mn-lt"/>
              </a:defRPr>
            </a:lvl6pPr>
            <a:lvl7pPr marL="2247607" indent="-228497" algn="l" defTabSz="914320" rtl="0" fontAlgn="base">
              <a:spcBef>
                <a:spcPct val="20000"/>
              </a:spcBef>
              <a:spcAft>
                <a:spcPct val="0"/>
              </a:spcAft>
              <a:buChar char="»"/>
              <a:defRPr sz="2000">
                <a:solidFill>
                  <a:schemeClr val="tx1"/>
                </a:solidFill>
                <a:latin typeface="+mn-lt"/>
              </a:defRPr>
            </a:lvl7pPr>
            <a:lvl8pPr marL="2342841" indent="-228497" algn="l" defTabSz="914320" rtl="0" fontAlgn="base">
              <a:spcBef>
                <a:spcPct val="20000"/>
              </a:spcBef>
              <a:spcAft>
                <a:spcPct val="0"/>
              </a:spcAft>
              <a:buChar char="»"/>
              <a:defRPr sz="2000">
                <a:solidFill>
                  <a:schemeClr val="tx1"/>
                </a:solidFill>
                <a:latin typeface="+mn-lt"/>
              </a:defRPr>
            </a:lvl8pPr>
            <a:lvl9pPr marL="2438076" indent="-228497" algn="l" defTabSz="914320" rtl="0" fontAlgn="base">
              <a:spcBef>
                <a:spcPct val="20000"/>
              </a:spcBef>
              <a:spcAft>
                <a:spcPct val="0"/>
              </a:spcAft>
              <a:buChar char="»"/>
              <a:defRPr sz="2000">
                <a:solidFill>
                  <a:schemeClr val="tx1"/>
                </a:solidFill>
                <a:latin typeface="+mn-lt"/>
              </a:defRPr>
            </a:lvl9pPr>
          </a:lstStyle>
          <a:p>
            <a:pPr marL="0" indent="0" algn="ctr">
              <a:buFontTx/>
              <a:buNone/>
            </a:pPr>
            <a:r>
              <a:rPr lang="en-US" sz="4000" kern="0" dirty="0">
                <a:solidFill>
                  <a:srgbClr val="FF0000"/>
                </a:solidFill>
              </a:rPr>
              <a:t>SAVE A COPY OF THIS TEMPLATE TO YOUR DEVICE BEFORE EDITING.  </a:t>
            </a:r>
          </a:p>
        </p:txBody>
      </p:sp>
    </p:spTree>
    <p:extLst>
      <p:ext uri="{BB962C8B-B14F-4D97-AF65-F5344CB8AC3E}">
        <p14:creationId xmlns:p14="http://schemas.microsoft.com/office/powerpoint/2010/main" val="145424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775134" y="2111681"/>
            <a:ext cx="8946525" cy="110895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i="1" dirty="0">
                <a:solidFill>
                  <a:srgbClr val="A90533"/>
                </a:solidFill>
                <a:latin typeface="+mn-lt"/>
              </a:rPr>
              <a:t>Presentation Title</a:t>
            </a:r>
          </a:p>
        </p:txBody>
      </p:sp>
      <p:sp>
        <p:nvSpPr>
          <p:cNvPr id="5" name="Subtitle 2"/>
          <p:cNvSpPr txBox="1">
            <a:spLocks/>
          </p:cNvSpPr>
          <p:nvPr/>
        </p:nvSpPr>
        <p:spPr>
          <a:xfrm>
            <a:off x="573879" y="679485"/>
            <a:ext cx="11044236" cy="84902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pPr>
            <a:r>
              <a:rPr lang="en-US" sz="4000" b="1" dirty="0">
                <a:solidFill>
                  <a:srgbClr val="0C2340"/>
                </a:solidFill>
              </a:rPr>
              <a:t>Indiana Clinical and Translational Sciences Institute</a:t>
            </a:r>
          </a:p>
          <a:p>
            <a:pPr>
              <a:spcBef>
                <a:spcPts val="0"/>
              </a:spcBef>
            </a:pPr>
            <a:endParaRPr lang="en-US" sz="2000" b="1" dirty="0">
              <a:solidFill>
                <a:srgbClr val="0C2340"/>
              </a:solidFill>
            </a:endParaRPr>
          </a:p>
        </p:txBody>
      </p:sp>
      <p:cxnSp>
        <p:nvCxnSpPr>
          <p:cNvPr id="8" name="Straight Connector 7"/>
          <p:cNvCxnSpPr/>
          <p:nvPr/>
        </p:nvCxnSpPr>
        <p:spPr>
          <a:xfrm flipV="1">
            <a:off x="0" y="4577897"/>
            <a:ext cx="12192000" cy="35780"/>
          </a:xfrm>
          <a:prstGeom prst="line">
            <a:avLst/>
          </a:prstGeom>
          <a:ln w="63500">
            <a:solidFill>
              <a:srgbClr val="0C2340"/>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3"/>
          <a:stretch>
            <a:fillRect/>
          </a:stretch>
        </p:blipFill>
        <p:spPr>
          <a:xfrm>
            <a:off x="3580249" y="4826037"/>
            <a:ext cx="5031501" cy="1750249"/>
          </a:xfrm>
          <a:prstGeom prst="rect">
            <a:avLst/>
          </a:prstGeom>
        </p:spPr>
      </p:pic>
      <p:sp>
        <p:nvSpPr>
          <p:cNvPr id="6" name="Title 1"/>
          <p:cNvSpPr txBox="1">
            <a:spLocks/>
          </p:cNvSpPr>
          <p:nvPr/>
        </p:nvSpPr>
        <p:spPr>
          <a:xfrm>
            <a:off x="1622734" y="3675347"/>
            <a:ext cx="8946525" cy="58774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2800" dirty="0">
              <a:solidFill>
                <a:srgbClr val="A90533"/>
              </a:solidFill>
              <a:latin typeface="+mn-lt"/>
            </a:endParaRPr>
          </a:p>
        </p:txBody>
      </p:sp>
      <p:sp>
        <p:nvSpPr>
          <p:cNvPr id="2" name="TextBox 1"/>
          <p:cNvSpPr txBox="1"/>
          <p:nvPr/>
        </p:nvSpPr>
        <p:spPr>
          <a:xfrm>
            <a:off x="5835463" y="3441943"/>
            <a:ext cx="825868" cy="923330"/>
          </a:xfrm>
          <a:prstGeom prst="rect">
            <a:avLst/>
          </a:prstGeom>
          <a:noFill/>
        </p:spPr>
        <p:txBody>
          <a:bodyPr wrap="none" rtlCol="0">
            <a:spAutoFit/>
          </a:bodyPr>
          <a:lstStyle/>
          <a:p>
            <a:endParaRPr lang="en-US" dirty="0">
              <a:solidFill>
                <a:srgbClr val="A90533"/>
              </a:solidFill>
            </a:endParaRPr>
          </a:p>
          <a:p>
            <a:pPr algn="ctr"/>
            <a:r>
              <a:rPr lang="en-US" dirty="0">
                <a:solidFill>
                  <a:srgbClr val="A90533"/>
                </a:solidFill>
              </a:rPr>
              <a:t>Name</a:t>
            </a:r>
          </a:p>
          <a:p>
            <a:pPr algn="ctr"/>
            <a:r>
              <a:rPr lang="en-US" dirty="0">
                <a:solidFill>
                  <a:srgbClr val="A90533"/>
                </a:solidFill>
              </a:rPr>
              <a:t>Title(s)</a:t>
            </a:r>
          </a:p>
        </p:txBody>
      </p:sp>
      <p:sp>
        <p:nvSpPr>
          <p:cNvPr id="10" name="Subtitle 2"/>
          <p:cNvSpPr txBox="1">
            <a:spLocks/>
          </p:cNvSpPr>
          <p:nvPr/>
        </p:nvSpPr>
        <p:spPr>
          <a:xfrm>
            <a:off x="726278" y="1477712"/>
            <a:ext cx="11044236" cy="84902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pPr>
            <a:r>
              <a:rPr lang="en-US" sz="4000" b="1" dirty="0">
                <a:solidFill>
                  <a:srgbClr val="0C2340"/>
                </a:solidFill>
              </a:rPr>
              <a:t>2023 Annual Meeting </a:t>
            </a:r>
            <a:endParaRPr lang="en-US" sz="2000" b="1" dirty="0">
              <a:solidFill>
                <a:srgbClr val="0C2340"/>
              </a:solidFill>
            </a:endParaRPr>
          </a:p>
        </p:txBody>
      </p:sp>
    </p:spTree>
    <p:extLst>
      <p:ext uri="{BB962C8B-B14F-4D97-AF65-F5344CB8AC3E}">
        <p14:creationId xmlns:p14="http://schemas.microsoft.com/office/powerpoint/2010/main" val="841745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Here’s what I [or we] found</a:t>
            </a:r>
          </a:p>
        </p:txBody>
      </p:sp>
      <p:sp>
        <p:nvSpPr>
          <p:cNvPr id="3" name="Content Placeholder 2"/>
          <p:cNvSpPr>
            <a:spLocks noGrp="1"/>
          </p:cNvSpPr>
          <p:nvPr>
            <p:ph idx="1"/>
          </p:nvPr>
        </p:nvSpPr>
        <p:spPr>
          <a:xfrm>
            <a:off x="609428" y="1128889"/>
            <a:ext cx="10973153" cy="4775200"/>
          </a:xfrm>
        </p:spPr>
        <p:txBody>
          <a:bodyPr/>
          <a:lstStyle/>
          <a:p>
            <a:pPr marL="0" indent="0">
              <a:buNone/>
            </a:pPr>
            <a:r>
              <a:rPr lang="en-US" sz="2400" dirty="0"/>
              <a:t>Example slide:</a:t>
            </a:r>
          </a:p>
          <a:p>
            <a:pPr marL="457200" indent="-457200">
              <a:buFont typeface="Arial" panose="020B0604020202020204" pitchFamily="34" charset="0"/>
              <a:buChar char="•"/>
            </a:pPr>
            <a:r>
              <a:rPr lang="en-US" sz="2400" dirty="0"/>
              <a:t>We discovered – for the first time ever – that there’s now a scientific way to determine which women will relapse following surgery and chemotherapy for triple negative breast and which will remain disease free for up to at least two years</a:t>
            </a:r>
          </a:p>
          <a:p>
            <a:pPr marL="457200" indent="-457200">
              <a:buFont typeface="Arial" panose="020B0604020202020204" pitchFamily="34" charset="0"/>
              <a:buChar char="•"/>
            </a:pPr>
            <a:r>
              <a:rPr lang="en-US" sz="2400" dirty="0"/>
              <a:t>This discovery stops the fear of the unknown that women with triple negative breast cancer having been living in, by providing them a scientific way to determine whether or not their disease is coming back</a:t>
            </a:r>
          </a:p>
          <a:p>
            <a:pPr marL="457200" indent="-457200">
              <a:buFont typeface="Arial" panose="020B0604020202020204" pitchFamily="34" charset="0"/>
              <a:buChar char="•"/>
            </a:pPr>
            <a:r>
              <a:rPr lang="en-US" sz="2400" dirty="0"/>
              <a:t>These findings are so significant they are now being used in clinical studies beyond triple negative breast cancer, to now include colon and other breast cancer studies.</a:t>
            </a:r>
          </a:p>
          <a:p>
            <a:endParaRPr lang="en-US" sz="2400" dirty="0"/>
          </a:p>
        </p:txBody>
      </p:sp>
    </p:spTree>
    <p:extLst>
      <p:ext uri="{BB962C8B-B14F-4D97-AF65-F5344CB8AC3E}">
        <p14:creationId xmlns:p14="http://schemas.microsoft.com/office/powerpoint/2010/main" val="1815115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Here’s how I [or we] did it</a:t>
            </a:r>
          </a:p>
        </p:txBody>
      </p:sp>
      <p:sp>
        <p:nvSpPr>
          <p:cNvPr id="3" name="Content Placeholder 2"/>
          <p:cNvSpPr>
            <a:spLocks noGrp="1"/>
          </p:cNvSpPr>
          <p:nvPr>
            <p:ph idx="1"/>
          </p:nvPr>
        </p:nvSpPr>
        <p:spPr>
          <a:xfrm>
            <a:off x="609428" y="1128889"/>
            <a:ext cx="10973153" cy="4775200"/>
          </a:xfrm>
        </p:spPr>
        <p:txBody>
          <a:bodyPr/>
          <a:lstStyle/>
          <a:p>
            <a:pPr marL="0" indent="0">
              <a:buNone/>
            </a:pPr>
            <a:r>
              <a:rPr lang="en-US" sz="2400" dirty="0"/>
              <a:t>Example slide:</a:t>
            </a:r>
          </a:p>
          <a:p>
            <a:pPr marL="457200" indent="-457200">
              <a:buFont typeface="Arial" panose="020B0604020202020204" pitchFamily="34" charset="0"/>
              <a:buChar char="•"/>
            </a:pPr>
            <a:r>
              <a:rPr lang="en-US" sz="2400" dirty="0"/>
              <a:t>This study analyzed the plasma in the blood of 196 women as part of clinical study BRE-158 using a cutting edge technology known as the “ foundation one liquid biopsy device”</a:t>
            </a:r>
          </a:p>
          <a:p>
            <a:pPr marL="457200" indent="-457200">
              <a:buFont typeface="Arial" panose="020B0604020202020204" pitchFamily="34" charset="0"/>
              <a:buChar char="•"/>
            </a:pPr>
            <a:r>
              <a:rPr lang="en-US" sz="2400" dirty="0"/>
              <a:t>This new technology allowed us to see the presence of circulating tumor DNA or residual tumor DNA in a woman’s blood plasma. </a:t>
            </a:r>
          </a:p>
          <a:p>
            <a:pPr marL="457200" indent="-457200">
              <a:buFont typeface="Arial" panose="020B0604020202020204" pitchFamily="34" charset="0"/>
              <a:buChar char="•"/>
            </a:pPr>
            <a:r>
              <a:rPr lang="en-US" sz="2400" dirty="0"/>
              <a:t>By viewing the presence of circulating tumor DNA in some women with triple negative breast cancer, we were able to determine that meant a high likelihood (approximately 81%) the woman’s triple negative breast cancer would return </a:t>
            </a:r>
          </a:p>
          <a:p>
            <a:pPr marL="457200" indent="-457200">
              <a:buFont typeface="Arial" panose="020B0604020202020204" pitchFamily="34" charset="0"/>
              <a:buChar char="•"/>
            </a:pPr>
            <a:r>
              <a:rPr lang="en-US" sz="2400" dirty="0"/>
              <a:t>When combined with the presence of circulating tumor cells, the likelihood of the woman’s triple negative breast cancer returning within 2 years increased to 89%</a:t>
            </a:r>
          </a:p>
        </p:txBody>
      </p:sp>
    </p:spTree>
    <p:extLst>
      <p:ext uri="{BB962C8B-B14F-4D97-AF65-F5344CB8AC3E}">
        <p14:creationId xmlns:p14="http://schemas.microsoft.com/office/powerpoint/2010/main" val="3204201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implications for patients or the community/ or next steps</a:t>
            </a:r>
          </a:p>
        </p:txBody>
      </p:sp>
      <p:sp>
        <p:nvSpPr>
          <p:cNvPr id="3" name="Content Placeholder 2"/>
          <p:cNvSpPr>
            <a:spLocks noGrp="1"/>
          </p:cNvSpPr>
          <p:nvPr>
            <p:ph idx="1"/>
          </p:nvPr>
        </p:nvSpPr>
        <p:spPr>
          <a:xfrm>
            <a:off x="609428" y="1128889"/>
            <a:ext cx="10973153" cy="4775200"/>
          </a:xfrm>
        </p:spPr>
        <p:txBody>
          <a:bodyPr/>
          <a:lstStyle/>
          <a:p>
            <a:pPr marL="0" indent="0">
              <a:buNone/>
            </a:pPr>
            <a:r>
              <a:rPr lang="en-US" sz="2400" dirty="0"/>
              <a:t>Example slide:</a:t>
            </a:r>
          </a:p>
          <a:p>
            <a:pPr marL="457200" indent="-457200">
              <a:buFont typeface="Arial" panose="020B0604020202020204" pitchFamily="34" charset="0"/>
              <a:buChar char="•"/>
            </a:pPr>
            <a:r>
              <a:rPr lang="en-US" sz="2400" dirty="0"/>
              <a:t>These findings, discovered by researchers at Indiana University School of Medicine, have implications for clinical studies around the world, beyond just triple negative breast cancer </a:t>
            </a:r>
          </a:p>
          <a:p>
            <a:pPr marL="457200" indent="-457200">
              <a:buFont typeface="Arial" panose="020B0604020202020204" pitchFamily="34" charset="0"/>
              <a:buChar char="•"/>
            </a:pPr>
            <a:r>
              <a:rPr lang="en-US" sz="2400" dirty="0"/>
              <a:t>Disseminated as an oral plenary session as part of the prestigious San Antonio Breast Cancer Symposium and the prestigious peer-reviewed international journal, JAMA Oncology, are testaments to the credibility of these scientific findings</a:t>
            </a:r>
            <a:endParaRPr lang="en-US" sz="2400" b="1" dirty="0"/>
          </a:p>
          <a:p>
            <a:pPr marL="457200" indent="-457200">
              <a:buFont typeface="Arial" panose="020B0604020202020204" pitchFamily="34" charset="0"/>
              <a:buChar char="•"/>
            </a:pPr>
            <a:r>
              <a:rPr lang="en-US" sz="2400" dirty="0"/>
              <a:t>These discoveries form the basis of an upcoming Phase II clinical study named PERSEVERE which will stratify patients based on their risk of recurrence and help find targeted therapies for this high risk group.</a:t>
            </a:r>
          </a:p>
        </p:txBody>
      </p:sp>
    </p:spTree>
    <p:extLst>
      <p:ext uri="{BB962C8B-B14F-4D97-AF65-F5344CB8AC3E}">
        <p14:creationId xmlns:p14="http://schemas.microsoft.com/office/powerpoint/2010/main" val="33315348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0" dirty="0">
                <a:effectLst/>
              </a:rPr>
              <a:t> Grant Acknowledgement</a:t>
            </a:r>
            <a:endParaRPr lang="en-US" dirty="0"/>
          </a:p>
        </p:txBody>
      </p:sp>
      <p:sp>
        <p:nvSpPr>
          <p:cNvPr id="3" name="Content Placeholder 2"/>
          <p:cNvSpPr>
            <a:spLocks noGrp="1"/>
          </p:cNvSpPr>
          <p:nvPr>
            <p:ph idx="1"/>
          </p:nvPr>
        </p:nvSpPr>
        <p:spPr>
          <a:xfrm>
            <a:off x="609428" y="1128889"/>
            <a:ext cx="10973153" cy="4736652"/>
          </a:xfrm>
        </p:spPr>
        <p:txBody>
          <a:bodyPr/>
          <a:lstStyle/>
          <a:p>
            <a:pPr>
              <a:spcBef>
                <a:spcPts val="0"/>
              </a:spcBef>
              <a:spcAft>
                <a:spcPts val="0"/>
              </a:spcAft>
            </a:pPr>
            <a:r>
              <a:rPr lang="en-US" sz="1200" b="1" i="0" dirty="0">
                <a:solidFill>
                  <a:schemeClr val="tx1">
                    <a:lumMod val="75000"/>
                    <a:lumOff val="25000"/>
                  </a:schemeClr>
                </a:solidFill>
                <a:effectLst/>
              </a:rPr>
              <a:t>For TL1 Predoctoral and Post-Doctoral Awardees</a:t>
            </a:r>
            <a:r>
              <a:rPr lang="en-US" sz="1200" b="0" i="0" dirty="0">
                <a:solidFill>
                  <a:schemeClr val="tx1">
                    <a:lumMod val="75000"/>
                    <a:lumOff val="25000"/>
                  </a:schemeClr>
                </a:solidFill>
                <a:effectLst/>
              </a:rPr>
              <a:t>:  “This project was funded with support from the Indiana Clinical and Translational Sciences Institute which is funded in part by Award Number TL1TR002531 from the National Institutes of Health, National Center for Advancing Translational Sciences, Clinical and Translational Sciences Award. The content is solely the responsibility of the authors and does not necessarily represent the official views of the National Institutes of Health.”</a:t>
            </a:r>
          </a:p>
          <a:p>
            <a:pPr>
              <a:spcBef>
                <a:spcPts val="0"/>
              </a:spcBef>
              <a:spcAft>
                <a:spcPts val="0"/>
              </a:spcAft>
            </a:pPr>
            <a:r>
              <a:rPr lang="en-US" sz="1200" b="1" i="0" dirty="0">
                <a:solidFill>
                  <a:schemeClr val="tx1">
                    <a:lumMod val="75000"/>
                    <a:lumOff val="25000"/>
                  </a:schemeClr>
                </a:solidFill>
                <a:effectLst/>
              </a:rPr>
              <a:t>For KL2 Awardees:  </a:t>
            </a:r>
            <a:r>
              <a:rPr lang="en-US" sz="1200" b="0" i="0" dirty="0">
                <a:solidFill>
                  <a:schemeClr val="tx1">
                    <a:lumMod val="75000"/>
                    <a:lumOff val="25000"/>
                  </a:schemeClr>
                </a:solidFill>
                <a:effectLst/>
              </a:rPr>
              <a:t>“This project was funded with support from the Indiana Clinical and Translational Sciences Institute which is funded in part by Award Number KL2TR002530 from the National Institutes of Health, National Center for Advancing Translational Sciences, Clinical and Translational Sciences Award. The content is solely the responsibility of the authors and does not necessarily represent the official views of the National Institutes of Health.”</a:t>
            </a:r>
          </a:p>
          <a:p>
            <a:pPr>
              <a:spcBef>
                <a:spcPts val="0"/>
              </a:spcBef>
              <a:spcAft>
                <a:spcPts val="0"/>
              </a:spcAft>
            </a:pPr>
            <a:r>
              <a:rPr lang="en-US" sz="1200" b="1" i="0" dirty="0">
                <a:solidFill>
                  <a:schemeClr val="tx1">
                    <a:lumMod val="75000"/>
                    <a:lumOff val="25000"/>
                  </a:schemeClr>
                </a:solidFill>
                <a:effectLst/>
              </a:rPr>
              <a:t>For K12 Awardees:  </a:t>
            </a:r>
            <a:r>
              <a:rPr lang="en-US" sz="1200" b="0" i="0" dirty="0">
                <a:solidFill>
                  <a:schemeClr val="tx1">
                    <a:lumMod val="75000"/>
                    <a:lumOff val="25000"/>
                  </a:schemeClr>
                </a:solidFill>
                <a:effectLst/>
              </a:rPr>
              <a:t>“This project was funded with support from the Indiana Clinical and Translational Sciences Institute which is funded in part by Award Number K12TR004415 from the National Institutes of Health, National Center for Advancing Translational Sciences, Clinical and Translational Sciences Award. The content is solely the responsibility of the authors and does not necessarily represent the official views of the National Institutes of Health.”</a:t>
            </a:r>
          </a:p>
          <a:p>
            <a:pPr>
              <a:spcBef>
                <a:spcPts val="0"/>
              </a:spcBef>
              <a:spcAft>
                <a:spcPts val="0"/>
              </a:spcAft>
            </a:pPr>
            <a:r>
              <a:rPr lang="en-US" sz="1200" b="1" i="0" dirty="0">
                <a:solidFill>
                  <a:schemeClr val="tx1">
                    <a:lumMod val="75000"/>
                    <a:lumOff val="25000"/>
                  </a:schemeClr>
                </a:solidFill>
                <a:effectLst/>
              </a:rPr>
              <a:t>For all other Projects</a:t>
            </a:r>
            <a:r>
              <a:rPr lang="en-US" sz="1200" b="0" i="0" dirty="0">
                <a:solidFill>
                  <a:schemeClr val="tx1">
                    <a:lumMod val="75000"/>
                    <a:lumOff val="25000"/>
                  </a:schemeClr>
                </a:solidFill>
                <a:effectLst/>
              </a:rPr>
              <a:t>:  “This project was funded with support from the Indiana Clinical and Translational Sciences Institute which is funded in part by Award Number UL1TR002529 from the National Institutes of Health, National Center for Advancing Translational Sciences, Clinical and Translational Sciences Award. The content is solely the responsibility of the authors and does not necessarily represent the official views of the National Institutes of Health.”</a:t>
            </a:r>
          </a:p>
          <a:p>
            <a:pPr>
              <a:spcBef>
                <a:spcPts val="0"/>
              </a:spcBef>
              <a:spcAft>
                <a:spcPts val="0"/>
              </a:spcAft>
            </a:pPr>
            <a:r>
              <a:rPr lang="en-US" sz="1200" b="1" i="0" dirty="0">
                <a:solidFill>
                  <a:schemeClr val="tx1">
                    <a:lumMod val="75000"/>
                    <a:lumOff val="25000"/>
                  </a:schemeClr>
                </a:solidFill>
                <a:effectLst/>
              </a:rPr>
              <a:t>For projects using the Indiana CTSI Specimen Storage Facility</a:t>
            </a:r>
            <a:r>
              <a:rPr lang="en-US" sz="1200" b="0" i="0" dirty="0">
                <a:solidFill>
                  <a:schemeClr val="tx1">
                    <a:lumMod val="75000"/>
                    <a:lumOff val="25000"/>
                  </a:schemeClr>
                </a:solidFill>
                <a:effectLst/>
              </a:rPr>
              <a:t>:  Investigators must ALSO acknowledge NCRR Construction Grant RR020128</a:t>
            </a:r>
          </a:p>
          <a:p>
            <a:pPr>
              <a:spcBef>
                <a:spcPts val="0"/>
              </a:spcBef>
              <a:spcAft>
                <a:spcPts val="0"/>
              </a:spcAft>
            </a:pPr>
            <a:r>
              <a:rPr lang="en-US" sz="1200" b="1" i="0" dirty="0">
                <a:solidFill>
                  <a:schemeClr val="tx1">
                    <a:lumMod val="75000"/>
                    <a:lumOff val="25000"/>
                  </a:schemeClr>
                </a:solidFill>
                <a:effectLst/>
              </a:rPr>
              <a:t>For projects funded by the SNRI Alzheimer’s disease (AD) Pre-Clinical Translational Grant:</a:t>
            </a:r>
            <a:r>
              <a:rPr lang="en-US" sz="1200" b="0" i="0" dirty="0">
                <a:solidFill>
                  <a:schemeClr val="tx1">
                    <a:lumMod val="75000"/>
                    <a:lumOff val="25000"/>
                  </a:schemeClr>
                </a:solidFill>
                <a:effectLst/>
              </a:rPr>
              <a:t> This project was supported by the Roberts Drug Discovery Fund, Stark Neurosciences Research Institute, and the TREAT-AD Center. The content is solely the responsibility of the authors and does not necessarily represent the official views of the sponsors.</a:t>
            </a:r>
          </a:p>
          <a:p>
            <a:pPr>
              <a:spcBef>
                <a:spcPts val="0"/>
              </a:spcBef>
              <a:spcAft>
                <a:spcPts val="0"/>
              </a:spcAft>
            </a:pPr>
            <a:r>
              <a:rPr lang="en-US" sz="1200" b="1" i="0" dirty="0">
                <a:solidFill>
                  <a:schemeClr val="tx1">
                    <a:lumMod val="75000"/>
                    <a:lumOff val="25000"/>
                  </a:schemeClr>
                </a:solidFill>
                <a:effectLst/>
              </a:rPr>
              <a:t>For projects funded by the SNRI Pre-Clinical Neuroimaging Pilot Program</a:t>
            </a:r>
            <a:r>
              <a:rPr lang="en-US" sz="1200" b="0" i="0" dirty="0">
                <a:solidFill>
                  <a:schemeClr val="tx1">
                    <a:lumMod val="75000"/>
                    <a:lumOff val="25000"/>
                  </a:schemeClr>
                </a:solidFill>
                <a:effectLst/>
              </a:rPr>
              <a:t>:  This project was supported by the Roberts Neuroscience Imaging Research Fund, Stark Neurosciences Research Institute, and the IIBIS In-Vivo Imaging Core. The content is solely the responsibility of the authors and does not necessarily represent the official views of the sponsors.</a:t>
            </a:r>
          </a:p>
          <a:p>
            <a:pPr>
              <a:spcBef>
                <a:spcPts val="0"/>
              </a:spcBef>
              <a:spcAft>
                <a:spcPts val="0"/>
              </a:spcAft>
            </a:pPr>
            <a:r>
              <a:rPr lang="en-US" sz="1200" b="1" i="0" dirty="0">
                <a:solidFill>
                  <a:schemeClr val="tx1">
                    <a:lumMod val="75000"/>
                    <a:lumOff val="25000"/>
                  </a:schemeClr>
                </a:solidFill>
                <a:effectLst/>
              </a:rPr>
              <a:t>For projects funded by the SNRI Multi-Center Funding Pilot Grant</a:t>
            </a:r>
            <a:r>
              <a:rPr lang="en-US" sz="1200" b="0" i="0" dirty="0">
                <a:solidFill>
                  <a:schemeClr val="tx1">
                    <a:lumMod val="75000"/>
                    <a:lumOff val="25000"/>
                  </a:schemeClr>
                </a:solidFill>
                <a:effectLst/>
              </a:rPr>
              <a:t>:  This project was supported by the Multi-Center Funding Pilot Grant, Indiana Center for Regenerative Medicine and Engineering, and Stark Neurosciences Research Institute. The content is solely the responsibility of the authors and does not necessarily represent the official views of the sponsors.</a:t>
            </a:r>
          </a:p>
          <a:p>
            <a:pPr>
              <a:spcBef>
                <a:spcPts val="0"/>
              </a:spcBef>
              <a:spcAft>
                <a:spcPts val="0"/>
              </a:spcAft>
            </a:pPr>
            <a:r>
              <a:rPr lang="en-US" sz="1200" b="1" i="0" dirty="0">
                <a:solidFill>
                  <a:schemeClr val="tx1">
                    <a:lumMod val="75000"/>
                    <a:lumOff val="25000"/>
                  </a:schemeClr>
                </a:solidFill>
                <a:effectLst/>
              </a:rPr>
              <a:t>For projects funded by the SNRI Sarah Roush Fellowship</a:t>
            </a:r>
            <a:r>
              <a:rPr lang="en-US" sz="1200" b="0" i="0" dirty="0">
                <a:solidFill>
                  <a:schemeClr val="tx1">
                    <a:lumMod val="75000"/>
                    <a:lumOff val="25000"/>
                  </a:schemeClr>
                </a:solidFill>
                <a:effectLst/>
              </a:rPr>
              <a:t>:  This project was supported by the Sarah Roush Memorial Fellowship in Alzheimer’s Disease, The Indiana Alzheimer’s Disease Research Center, and the Stark Neurosciences Research Institute, and made possible by the Indiana Clinical and Translational Sciences Institute, funded in part by grant # UM1TR004402 from the National Institutes of Health, National Center for Advancing Translational Sciences. The content is solely the responsibility of the authors and does not necessarily represent the official views of the National Institutes of Health or the funding entities."</a:t>
            </a:r>
          </a:p>
          <a:p>
            <a:pPr marL="0" indent="0" algn="l">
              <a:buNone/>
            </a:pPr>
            <a:endParaRPr lang="en-US" sz="1800" dirty="0">
              <a:solidFill>
                <a:srgbClr val="000000"/>
              </a:solidFill>
            </a:endParaRPr>
          </a:p>
        </p:txBody>
      </p:sp>
    </p:spTree>
    <p:extLst>
      <p:ext uri="{BB962C8B-B14F-4D97-AF65-F5344CB8AC3E}">
        <p14:creationId xmlns:p14="http://schemas.microsoft.com/office/powerpoint/2010/main" val="390554040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5406</TotalTime>
  <Words>1166</Words>
  <Application>Microsoft Macintosh PowerPoint</Application>
  <PresentationFormat>Widescreen</PresentationFormat>
  <Paragraphs>48</Paragraphs>
  <Slides>6</Slides>
  <Notes>6</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6</vt:i4>
      </vt:variant>
    </vt:vector>
  </HeadingPairs>
  <TitlesOfParts>
    <vt:vector size="12" baseType="lpstr">
      <vt:lpstr>Arial</vt:lpstr>
      <vt:lpstr>Calibri</vt:lpstr>
      <vt:lpstr>Calibri Light</vt:lpstr>
      <vt:lpstr>Wingdings</vt:lpstr>
      <vt:lpstr>Default Design</vt:lpstr>
      <vt:lpstr>Office Theme</vt:lpstr>
      <vt:lpstr>PowerPoint Presentation</vt:lpstr>
      <vt:lpstr>PowerPoint Presentation</vt:lpstr>
      <vt:lpstr>Here’s what I [or we] found</vt:lpstr>
      <vt:lpstr>Here’s how I [or we] did it</vt:lpstr>
      <vt:lpstr>Future implications for patients or the community/ or next steps</vt:lpstr>
      <vt:lpstr> Grant Acknowledgement</vt:lpstr>
    </vt:vector>
  </TitlesOfParts>
  <Company>Indiana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Scahill, Samantha L</dc:creator>
  <cp:lastModifiedBy>West, Jessica</cp:lastModifiedBy>
  <cp:revision>286</cp:revision>
  <cp:lastPrinted>2019-06-12T19:20:56Z</cp:lastPrinted>
  <dcterms:created xsi:type="dcterms:W3CDTF">2017-12-05T19:51:19Z</dcterms:created>
  <dcterms:modified xsi:type="dcterms:W3CDTF">2023-06-28T15:38:04Z</dcterms:modified>
</cp:coreProperties>
</file>