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81" r:id="rId4"/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F48C46-C58A-4833-BFB7-3CCC19075297}" v="6" dt="2024-08-20T14:13:33.5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rinivasan, Mythily" userId="74ad64ee-8ab7-43eb-bf93-69e30be4b03c" providerId="ADAL" clId="{5DF48C46-C58A-4833-BFB7-3CCC19075297}"/>
    <pc:docChg chg="custSel modSld">
      <pc:chgData name="Srinivasan, Mythily" userId="74ad64ee-8ab7-43eb-bf93-69e30be4b03c" providerId="ADAL" clId="{5DF48C46-C58A-4833-BFB7-3CCC19075297}" dt="2024-08-20T14:13:35.616" v="53" actId="1076"/>
      <pc:docMkLst>
        <pc:docMk/>
      </pc:docMkLst>
      <pc:sldChg chg="modSp mod">
        <pc:chgData name="Srinivasan, Mythily" userId="74ad64ee-8ab7-43eb-bf93-69e30be4b03c" providerId="ADAL" clId="{5DF48C46-C58A-4833-BFB7-3CCC19075297}" dt="2024-08-20T14:00:39.718" v="25" actId="20577"/>
        <pc:sldMkLst>
          <pc:docMk/>
          <pc:sldMk cId="3685837090" sldId="256"/>
        </pc:sldMkLst>
        <pc:spChg chg="mod">
          <ac:chgData name="Srinivasan, Mythily" userId="74ad64ee-8ab7-43eb-bf93-69e30be4b03c" providerId="ADAL" clId="{5DF48C46-C58A-4833-BFB7-3CCC19075297}" dt="2024-08-20T14:00:39.718" v="25" actId="20577"/>
          <ac:spMkLst>
            <pc:docMk/>
            <pc:sldMk cId="3685837090" sldId="256"/>
            <ac:spMk id="3" creationId="{3DCD6B4E-29FD-B33B-6B82-C512DF1A6B50}"/>
          </ac:spMkLst>
        </pc:spChg>
      </pc:sldChg>
      <pc:sldChg chg="addSp modSp mod">
        <pc:chgData name="Srinivasan, Mythily" userId="74ad64ee-8ab7-43eb-bf93-69e30be4b03c" providerId="ADAL" clId="{5DF48C46-C58A-4833-BFB7-3CCC19075297}" dt="2024-08-20T14:11:06.277" v="48" actId="14100"/>
        <pc:sldMkLst>
          <pc:docMk/>
          <pc:sldMk cId="1504979168" sldId="275"/>
        </pc:sldMkLst>
        <pc:picChg chg="add mod">
          <ac:chgData name="Srinivasan, Mythily" userId="74ad64ee-8ab7-43eb-bf93-69e30be4b03c" providerId="ADAL" clId="{5DF48C46-C58A-4833-BFB7-3CCC19075297}" dt="2024-08-20T14:11:06.277" v="48" actId="14100"/>
          <ac:picMkLst>
            <pc:docMk/>
            <pc:sldMk cId="1504979168" sldId="275"/>
            <ac:picMk id="3" creationId="{ACB52E3C-C5F0-30E9-D30D-0B5636FFCECA}"/>
          </ac:picMkLst>
        </pc:picChg>
      </pc:sldChg>
      <pc:sldChg chg="addSp delSp modSp mod">
        <pc:chgData name="Srinivasan, Mythily" userId="74ad64ee-8ab7-43eb-bf93-69e30be4b03c" providerId="ADAL" clId="{5DF48C46-C58A-4833-BFB7-3CCC19075297}" dt="2024-08-20T14:13:35.616" v="53" actId="1076"/>
        <pc:sldMkLst>
          <pc:docMk/>
          <pc:sldMk cId="2047756432" sldId="282"/>
        </pc:sldMkLst>
        <pc:spChg chg="del">
          <ac:chgData name="Srinivasan, Mythily" userId="74ad64ee-8ab7-43eb-bf93-69e30be4b03c" providerId="ADAL" clId="{5DF48C46-C58A-4833-BFB7-3CCC19075297}" dt="2024-08-20T14:09:10.871" v="32" actId="478"/>
          <ac:spMkLst>
            <pc:docMk/>
            <pc:sldMk cId="2047756432" sldId="282"/>
            <ac:spMk id="10" creationId="{05811F7D-9ED4-DC45-391B-8378C7D3BEE5}"/>
          </ac:spMkLst>
        </pc:spChg>
        <pc:spChg chg="del">
          <ac:chgData name="Srinivasan, Mythily" userId="74ad64ee-8ab7-43eb-bf93-69e30be4b03c" providerId="ADAL" clId="{5DF48C46-C58A-4833-BFB7-3CCC19075297}" dt="2024-08-20T14:09:04.771" v="29" actId="478"/>
          <ac:spMkLst>
            <pc:docMk/>
            <pc:sldMk cId="2047756432" sldId="282"/>
            <ac:spMk id="14" creationId="{0902775C-34BA-E6EA-6165-773DB5F2E43D}"/>
          </ac:spMkLst>
        </pc:spChg>
        <pc:spChg chg="del">
          <ac:chgData name="Srinivasan, Mythily" userId="74ad64ee-8ab7-43eb-bf93-69e30be4b03c" providerId="ADAL" clId="{5DF48C46-C58A-4833-BFB7-3CCC19075297}" dt="2024-08-20T14:09:06.580" v="30" actId="478"/>
          <ac:spMkLst>
            <pc:docMk/>
            <pc:sldMk cId="2047756432" sldId="282"/>
            <ac:spMk id="15" creationId="{8E7F9886-3E45-D70B-451B-CA2594FED926}"/>
          </ac:spMkLst>
        </pc:spChg>
        <pc:spChg chg="del">
          <ac:chgData name="Srinivasan, Mythily" userId="74ad64ee-8ab7-43eb-bf93-69e30be4b03c" providerId="ADAL" clId="{5DF48C46-C58A-4833-BFB7-3CCC19075297}" dt="2024-08-20T14:09:08.044" v="31" actId="478"/>
          <ac:spMkLst>
            <pc:docMk/>
            <pc:sldMk cId="2047756432" sldId="282"/>
            <ac:spMk id="16" creationId="{E32436C2-CAA7-BE52-E174-AD7A564A8DB4}"/>
          </ac:spMkLst>
        </pc:spChg>
        <pc:spChg chg="mod">
          <ac:chgData name="Srinivasan, Mythily" userId="74ad64ee-8ab7-43eb-bf93-69e30be4b03c" providerId="ADAL" clId="{5DF48C46-C58A-4833-BFB7-3CCC19075297}" dt="2024-08-20T14:10:18.122" v="43" actId="1076"/>
          <ac:spMkLst>
            <pc:docMk/>
            <pc:sldMk cId="2047756432" sldId="282"/>
            <ac:spMk id="22" creationId="{FCBE3281-9430-F23A-51D7-2C0F179B4194}"/>
          </ac:spMkLst>
        </pc:spChg>
        <pc:graphicFrameChg chg="add mod">
          <ac:chgData name="Srinivasan, Mythily" userId="74ad64ee-8ab7-43eb-bf93-69e30be4b03c" providerId="ADAL" clId="{5DF48C46-C58A-4833-BFB7-3CCC19075297}" dt="2024-08-20T14:13:16.801" v="52" actId="1076"/>
          <ac:graphicFrameMkLst>
            <pc:docMk/>
            <pc:sldMk cId="2047756432" sldId="282"/>
            <ac:graphicFrameMk id="5" creationId="{61B28AC3-33A6-050C-4DB4-4FC4B9B9EEE3}"/>
          </ac:graphicFrameMkLst>
        </pc:graphicFrameChg>
        <pc:graphicFrameChg chg="mod">
          <ac:chgData name="Srinivasan, Mythily" userId="74ad64ee-8ab7-43eb-bf93-69e30be4b03c" providerId="ADAL" clId="{5DF48C46-C58A-4833-BFB7-3CCC19075297}" dt="2024-08-20T14:06:10.901" v="26" actId="20577"/>
          <ac:graphicFrameMkLst>
            <pc:docMk/>
            <pc:sldMk cId="2047756432" sldId="282"/>
            <ac:graphicFrameMk id="6" creationId="{FA4FD4D4-D140-FD38-E98C-33CB8E28B39E}"/>
          </ac:graphicFrameMkLst>
        </pc:graphicFrameChg>
        <pc:picChg chg="del mod">
          <ac:chgData name="Srinivasan, Mythily" userId="74ad64ee-8ab7-43eb-bf93-69e30be4b03c" providerId="ADAL" clId="{5DF48C46-C58A-4833-BFB7-3CCC19075297}" dt="2024-08-20T14:13:10.140" v="49" actId="478"/>
          <ac:picMkLst>
            <pc:docMk/>
            <pc:sldMk cId="2047756432" sldId="282"/>
            <ac:picMk id="4" creationId="{9879D243-41FA-B88D-8519-72E43407D7D1}"/>
          </ac:picMkLst>
        </pc:picChg>
        <pc:picChg chg="del">
          <ac:chgData name="Srinivasan, Mythily" userId="74ad64ee-8ab7-43eb-bf93-69e30be4b03c" providerId="ADAL" clId="{5DF48C46-C58A-4833-BFB7-3CCC19075297}" dt="2024-08-20T14:08:59.818" v="28" actId="478"/>
          <ac:picMkLst>
            <pc:docMk/>
            <pc:sldMk cId="2047756432" sldId="282"/>
            <ac:picMk id="8" creationId="{2751D79F-4540-DB83-BCA7-888D16E07B26}"/>
          </ac:picMkLst>
        </pc:picChg>
        <pc:picChg chg="del">
          <ac:chgData name="Srinivasan, Mythily" userId="74ad64ee-8ab7-43eb-bf93-69e30be4b03c" providerId="ADAL" clId="{5DF48C46-C58A-4833-BFB7-3CCC19075297}" dt="2024-08-20T14:08:59.818" v="28" actId="478"/>
          <ac:picMkLst>
            <pc:docMk/>
            <pc:sldMk cId="2047756432" sldId="282"/>
            <ac:picMk id="9" creationId="{DCA55753-2504-D607-9422-2FA6902B76D0}"/>
          </ac:picMkLst>
        </pc:picChg>
        <pc:picChg chg="del">
          <ac:chgData name="Srinivasan, Mythily" userId="74ad64ee-8ab7-43eb-bf93-69e30be4b03c" providerId="ADAL" clId="{5DF48C46-C58A-4833-BFB7-3CCC19075297}" dt="2024-08-20T14:08:59.818" v="28" actId="478"/>
          <ac:picMkLst>
            <pc:docMk/>
            <pc:sldMk cId="2047756432" sldId="282"/>
            <ac:picMk id="11" creationId="{208322FE-5893-6335-9A6C-3EED03B029CF}"/>
          </ac:picMkLst>
        </pc:picChg>
        <pc:picChg chg="del">
          <ac:chgData name="Srinivasan, Mythily" userId="74ad64ee-8ab7-43eb-bf93-69e30be4b03c" providerId="ADAL" clId="{5DF48C46-C58A-4833-BFB7-3CCC19075297}" dt="2024-08-20T14:08:59.818" v="28" actId="478"/>
          <ac:picMkLst>
            <pc:docMk/>
            <pc:sldMk cId="2047756432" sldId="282"/>
            <ac:picMk id="12" creationId="{FF900E29-44FB-A31B-A6F5-169E7B4C7F85}"/>
          </ac:picMkLst>
        </pc:picChg>
        <pc:picChg chg="del">
          <ac:chgData name="Srinivasan, Mythily" userId="74ad64ee-8ab7-43eb-bf93-69e30be4b03c" providerId="ADAL" clId="{5DF48C46-C58A-4833-BFB7-3CCC19075297}" dt="2024-08-20T14:08:59.818" v="28" actId="478"/>
          <ac:picMkLst>
            <pc:docMk/>
            <pc:sldMk cId="2047756432" sldId="282"/>
            <ac:picMk id="13" creationId="{52132DDB-42C9-6473-6940-CFDA8A0B8237}"/>
          </ac:picMkLst>
        </pc:picChg>
        <pc:picChg chg="del">
          <ac:chgData name="Srinivasan, Mythily" userId="74ad64ee-8ab7-43eb-bf93-69e30be4b03c" providerId="ADAL" clId="{5DF48C46-C58A-4833-BFB7-3CCC19075297}" dt="2024-08-20T14:08:59.818" v="28" actId="478"/>
          <ac:picMkLst>
            <pc:docMk/>
            <pc:sldMk cId="2047756432" sldId="282"/>
            <ac:picMk id="17" creationId="{6F905EBF-952B-755B-0DAE-35685F7EC737}"/>
          </ac:picMkLst>
        </pc:picChg>
        <pc:picChg chg="del">
          <ac:chgData name="Srinivasan, Mythily" userId="74ad64ee-8ab7-43eb-bf93-69e30be4b03c" providerId="ADAL" clId="{5DF48C46-C58A-4833-BFB7-3CCC19075297}" dt="2024-08-20T14:08:59.818" v="28" actId="478"/>
          <ac:picMkLst>
            <pc:docMk/>
            <pc:sldMk cId="2047756432" sldId="282"/>
            <ac:picMk id="18" creationId="{0C9AD87A-C47E-8841-447A-851363D863A5}"/>
          </ac:picMkLst>
        </pc:picChg>
        <pc:picChg chg="del">
          <ac:chgData name="Srinivasan, Mythily" userId="74ad64ee-8ab7-43eb-bf93-69e30be4b03c" providerId="ADAL" clId="{5DF48C46-C58A-4833-BFB7-3CCC19075297}" dt="2024-08-20T14:08:59.818" v="28" actId="478"/>
          <ac:picMkLst>
            <pc:docMk/>
            <pc:sldMk cId="2047756432" sldId="282"/>
            <ac:picMk id="19" creationId="{C0A0E613-7E98-667E-08E6-5A972D9F111C}"/>
          </ac:picMkLst>
        </pc:picChg>
        <pc:picChg chg="mod">
          <ac:chgData name="Srinivasan, Mythily" userId="74ad64ee-8ab7-43eb-bf93-69e30be4b03c" providerId="ADAL" clId="{5DF48C46-C58A-4833-BFB7-3CCC19075297}" dt="2024-08-20T14:09:20.932" v="35" actId="1076"/>
          <ac:picMkLst>
            <pc:docMk/>
            <pc:sldMk cId="2047756432" sldId="282"/>
            <ac:picMk id="20" creationId="{FCD312BD-5033-EE40-278F-43058D84AEBD}"/>
          </ac:picMkLst>
        </pc:picChg>
        <pc:picChg chg="mod">
          <ac:chgData name="Srinivasan, Mythily" userId="74ad64ee-8ab7-43eb-bf93-69e30be4b03c" providerId="ADAL" clId="{5DF48C46-C58A-4833-BFB7-3CCC19075297}" dt="2024-08-20T14:09:18.206" v="34" actId="1076"/>
          <ac:picMkLst>
            <pc:docMk/>
            <pc:sldMk cId="2047756432" sldId="282"/>
            <ac:picMk id="21" creationId="{4B5641AE-2526-D5C2-5C99-A12E3CE0B4E4}"/>
          </ac:picMkLst>
        </pc:picChg>
        <pc:picChg chg="mod">
          <ac:chgData name="Srinivasan, Mythily" userId="74ad64ee-8ab7-43eb-bf93-69e30be4b03c" providerId="ADAL" clId="{5DF48C46-C58A-4833-BFB7-3CCC19075297}" dt="2024-08-20T14:13:35.616" v="53" actId="1076"/>
          <ac:picMkLst>
            <pc:docMk/>
            <pc:sldMk cId="2047756432" sldId="282"/>
            <ac:picMk id="23" creationId="{5755A121-1CEA-56EA-21EE-DDD8A3B33F9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ndiana-my.sharepoint.com/personal/mysriniv_iu_edu/Documents/From%20Box/COVID%2019/Survey/172%20cases%20once%20mod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indiana-my.sharepoint.com/personal/mysriniv_iu_edu/Documents/From%20Box/COVID%2019/Survey/172%20cases%20once%20mod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indiana-my.sharepoint.com/personal/mysriniv_iu_edu/Documents/From%20Box/COVID%2019/COVID%20and%20diabetes/taste/SHHsaliva18jan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indiana-my.sharepoint.com/personal/mysriniv_iu_edu/Documents/From%20Box/COVID%2019/COVID%20and%20diabetes/taste/SHHsaliva18jan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indiana-my.sharepoint.com/personal/mysriniv_iu_edu/Documents/From%20Box/COVID%2019/COVID%20and%20diabetes/taste/SHHsaliva18jan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06962311142113"/>
          <c:y val="6.820291994750656E-2"/>
          <c:w val="0.73659382866749834"/>
          <c:h val="0.5980503096743513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Sheet2!$BN$47:$BP$47</c:f>
              <c:strCache>
                <c:ptCount val="3"/>
                <c:pt idx="0">
                  <c:v>Taste Only</c:v>
                </c:pt>
                <c:pt idx="1">
                  <c:v>Both taste and smell</c:v>
                </c:pt>
                <c:pt idx="2">
                  <c:v>Smell only</c:v>
                </c:pt>
              </c:strCache>
            </c:strRef>
          </c:cat>
          <c:val>
            <c:numRef>
              <c:f>Sheet2!$BN$48:$BP$48</c:f>
              <c:numCache>
                <c:formatCode>0%</c:formatCode>
                <c:ptCount val="3"/>
                <c:pt idx="0">
                  <c:v>4.9586776859504134E-2</c:v>
                </c:pt>
                <c:pt idx="1">
                  <c:v>0.28925619834710742</c:v>
                </c:pt>
                <c:pt idx="2">
                  <c:v>8.2644628099173556E-2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8B-4F28-A87B-243594B22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1576416"/>
        <c:axId val="991579328"/>
      </c:barChart>
      <c:catAx>
        <c:axId val="99157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n-US"/>
          </a:p>
        </c:txPr>
        <c:crossAx val="991579328"/>
        <c:crosses val="autoZero"/>
        <c:auto val="1"/>
        <c:lblAlgn val="ctr"/>
        <c:lblOffset val="100"/>
        <c:noMultiLvlLbl val="0"/>
      </c:catAx>
      <c:valAx>
        <c:axId val="99157932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 w="15875">
            <a:solidFill>
              <a:schemeClr val="tx1">
                <a:lumMod val="95000"/>
                <a:lumOff val="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n-US"/>
          </a:p>
        </c:txPr>
        <c:crossAx val="99157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 b="1">
          <a:solidFill>
            <a:schemeClr val="tx1">
              <a:lumMod val="95000"/>
              <a:lumOff val="5000"/>
            </a:schemeClr>
          </a:solidFill>
          <a:latin typeface="Palatino Linotype" panose="0204050205050503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06962311142113"/>
          <c:y val="6.820291994750656E-2"/>
          <c:w val="0.73659382866749834"/>
          <c:h val="0.5980503096743513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Sheet2!$BN$47:$BP$47</c:f>
              <c:strCache>
                <c:ptCount val="3"/>
                <c:pt idx="0">
                  <c:v>Taste Only</c:v>
                </c:pt>
                <c:pt idx="1">
                  <c:v>Both taste and smell</c:v>
                </c:pt>
                <c:pt idx="2">
                  <c:v>Smell only</c:v>
                </c:pt>
              </c:strCache>
            </c:strRef>
          </c:cat>
          <c:val>
            <c:numRef>
              <c:f>Sheet2!$BN$48:$BP$48</c:f>
              <c:numCache>
                <c:formatCode>0%</c:formatCode>
                <c:ptCount val="3"/>
                <c:pt idx="0">
                  <c:v>4.9586776859504134E-2</c:v>
                </c:pt>
                <c:pt idx="1">
                  <c:v>0.28925619834710742</c:v>
                </c:pt>
                <c:pt idx="2">
                  <c:v>8.2644628099173556E-2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88-439A-BED2-F32239A64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1576416"/>
        <c:axId val="991579328"/>
      </c:barChart>
      <c:catAx>
        <c:axId val="99157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n-US"/>
          </a:p>
        </c:txPr>
        <c:crossAx val="991579328"/>
        <c:crosses val="autoZero"/>
        <c:auto val="1"/>
        <c:lblAlgn val="ctr"/>
        <c:lblOffset val="100"/>
        <c:noMultiLvlLbl val="0"/>
      </c:catAx>
      <c:valAx>
        <c:axId val="99157932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 w="15875">
            <a:solidFill>
              <a:schemeClr val="tx1">
                <a:lumMod val="95000"/>
                <a:lumOff val="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n-US"/>
          </a:p>
        </c:txPr>
        <c:crossAx val="99157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 b="1">
          <a:solidFill>
            <a:schemeClr val="tx1">
              <a:lumMod val="95000"/>
              <a:lumOff val="5000"/>
            </a:schemeClr>
          </a:solidFill>
          <a:latin typeface="Palatino Linotype" panose="0204050205050503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83646289303195"/>
          <c:y val="7.508402629786394E-2"/>
          <c:w val="0.59992541248839959"/>
          <c:h val="0.69495289302535734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</c:marker>
          <c:xVal>
            <c:numRef>
              <c:f>[SHHsaliva18jan2024.xlsx]Sheet5!$AM$4:$AM$29</c:f>
              <c:numCache>
                <c:formatCode>General</c:formatCode>
                <c:ptCount val="26"/>
                <c:pt idx="0">
                  <c:v>2</c:v>
                </c:pt>
                <c:pt idx="1">
                  <c:v>6</c:v>
                </c:pt>
                <c:pt idx="2">
                  <c:v>7</c:v>
                </c:pt>
                <c:pt idx="3">
                  <c:v>0</c:v>
                </c:pt>
                <c:pt idx="4">
                  <c:v>4</c:v>
                </c:pt>
                <c:pt idx="5">
                  <c:v>7</c:v>
                </c:pt>
                <c:pt idx="6">
                  <c:v>6</c:v>
                </c:pt>
                <c:pt idx="7">
                  <c:v>0</c:v>
                </c:pt>
                <c:pt idx="8">
                  <c:v>5</c:v>
                </c:pt>
                <c:pt idx="9">
                  <c:v>0</c:v>
                </c:pt>
                <c:pt idx="10">
                  <c:v>7</c:v>
                </c:pt>
                <c:pt idx="11">
                  <c:v>7</c:v>
                </c:pt>
                <c:pt idx="12">
                  <c:v>2</c:v>
                </c:pt>
                <c:pt idx="13">
                  <c:v>0</c:v>
                </c:pt>
                <c:pt idx="14">
                  <c:v>4</c:v>
                </c:pt>
                <c:pt idx="15">
                  <c:v>7</c:v>
                </c:pt>
                <c:pt idx="16">
                  <c:v>3</c:v>
                </c:pt>
                <c:pt idx="17">
                  <c:v>7</c:v>
                </c:pt>
                <c:pt idx="18">
                  <c:v>0</c:v>
                </c:pt>
                <c:pt idx="19">
                  <c:v>6</c:v>
                </c:pt>
                <c:pt idx="20">
                  <c:v>6</c:v>
                </c:pt>
                <c:pt idx="21">
                  <c:v>5</c:v>
                </c:pt>
                <c:pt idx="22">
                  <c:v>1</c:v>
                </c:pt>
                <c:pt idx="23">
                  <c:v>7</c:v>
                </c:pt>
                <c:pt idx="24">
                  <c:v>0</c:v>
                </c:pt>
                <c:pt idx="25">
                  <c:v>0</c:v>
                </c:pt>
              </c:numCache>
            </c:numRef>
          </c:xVal>
          <c:yVal>
            <c:numRef>
              <c:f>[SHHsaliva18jan2024.xlsx]Sheet5!$AO$4:$AO$29</c:f>
              <c:numCache>
                <c:formatCode>General</c:formatCode>
                <c:ptCount val="26"/>
                <c:pt idx="0">
                  <c:v>277.82985086691161</c:v>
                </c:pt>
                <c:pt idx="1">
                  <c:v>989.28731358363939</c:v>
                </c:pt>
                <c:pt idx="2">
                  <c:v>1054.3468455724847</c:v>
                </c:pt>
                <c:pt idx="4">
                  <c:v>613.62098371256479</c:v>
                </c:pt>
                <c:pt idx="7">
                  <c:v>338.69199369518634</c:v>
                </c:pt>
                <c:pt idx="9">
                  <c:v>273.63246170634096</c:v>
                </c:pt>
                <c:pt idx="10">
                  <c:v>1669.4869590384421</c:v>
                </c:pt>
                <c:pt idx="11">
                  <c:v>1846.0391909836901</c:v>
                </c:pt>
                <c:pt idx="12">
                  <c:v>420.54108232631432</c:v>
                </c:pt>
                <c:pt idx="13">
                  <c:v>655.59487531827153</c:v>
                </c:pt>
                <c:pt idx="14">
                  <c:v>330.29721537404504</c:v>
                </c:pt>
                <c:pt idx="15">
                  <c:v>2030.9986720691886</c:v>
                </c:pt>
                <c:pt idx="16">
                  <c:v>594.73273248999681</c:v>
                </c:pt>
                <c:pt idx="18">
                  <c:v>29.305743300759296</c:v>
                </c:pt>
                <c:pt idx="19">
                  <c:v>2703.5786032891824</c:v>
                </c:pt>
                <c:pt idx="20">
                  <c:v>2215.9581531546869</c:v>
                </c:pt>
                <c:pt idx="21">
                  <c:v>2030.9986720691888</c:v>
                </c:pt>
                <c:pt idx="22">
                  <c:v>72.109622390956389</c:v>
                </c:pt>
                <c:pt idx="23">
                  <c:v>2426.1393816609352</c:v>
                </c:pt>
                <c:pt idx="24">
                  <c:v>156.18211379345573</c:v>
                </c:pt>
                <c:pt idx="25">
                  <c:v>303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C9A-45B8-90BE-F35B3582E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60093152"/>
        <c:axId val="1860091232"/>
      </c:scatterChart>
      <c:valAx>
        <c:axId val="1860093152"/>
        <c:scaling>
          <c:orientation val="minMax"/>
        </c:scaling>
        <c:delete val="0"/>
        <c:axPos val="b"/>
        <c:majorGridlines>
          <c:spPr>
            <a:ln w="25400" cap="flat" cmpd="sng" algn="ctr">
              <a:solidFill>
                <a:schemeClr val="bg2">
                  <a:lumMod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Bitter taste score</a:t>
                </a:r>
              </a:p>
            </c:rich>
          </c:tx>
          <c:layout>
            <c:manualLayout>
              <c:xMode val="edge"/>
              <c:yMode val="edge"/>
              <c:x val="0.32350776152980876"/>
              <c:y val="0.878428188704391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60091232"/>
        <c:crosses val="autoZero"/>
        <c:crossBetween val="midCat"/>
      </c:valAx>
      <c:valAx>
        <c:axId val="18600912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Gustin (pg/ml)</a:t>
                </a:r>
              </a:p>
            </c:rich>
          </c:tx>
          <c:layout>
            <c:manualLayout>
              <c:xMode val="edge"/>
              <c:yMode val="edge"/>
              <c:x val="6.146929741307669E-2"/>
              <c:y val="4.734389334234772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bg2">
                <a:lumMod val="10000"/>
                <a:alpha val="96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60093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42880702022741"/>
          <c:y val="7.0740857392825901E-2"/>
          <c:w val="0.62363548957846626"/>
          <c:h val="0.68371163604549423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</c:marker>
          <c:xVal>
            <c:numRef>
              <c:f>[SHHsaliva18jan2024.xlsx]Sheet5!$AA$3:$AA$30</c:f>
              <c:numCache>
                <c:formatCode>General</c:formatCode>
                <c:ptCount val="28"/>
                <c:pt idx="0">
                  <c:v>8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0</c:v>
                </c:pt>
                <c:pt idx="5">
                  <c:v>4</c:v>
                </c:pt>
                <c:pt idx="6">
                  <c:v>7</c:v>
                </c:pt>
                <c:pt idx="7">
                  <c:v>6</c:v>
                </c:pt>
                <c:pt idx="8">
                  <c:v>0</c:v>
                </c:pt>
                <c:pt idx="9">
                  <c:v>5</c:v>
                </c:pt>
                <c:pt idx="10">
                  <c:v>0</c:v>
                </c:pt>
                <c:pt idx="11">
                  <c:v>7</c:v>
                </c:pt>
                <c:pt idx="12">
                  <c:v>7</c:v>
                </c:pt>
                <c:pt idx="13">
                  <c:v>2</c:v>
                </c:pt>
                <c:pt idx="14">
                  <c:v>0</c:v>
                </c:pt>
                <c:pt idx="15">
                  <c:v>4</c:v>
                </c:pt>
                <c:pt idx="16">
                  <c:v>7</c:v>
                </c:pt>
                <c:pt idx="17">
                  <c:v>3</c:v>
                </c:pt>
                <c:pt idx="18">
                  <c:v>7</c:v>
                </c:pt>
                <c:pt idx="19">
                  <c:v>0</c:v>
                </c:pt>
                <c:pt idx="20">
                  <c:v>6</c:v>
                </c:pt>
                <c:pt idx="21">
                  <c:v>6</c:v>
                </c:pt>
                <c:pt idx="22">
                  <c:v>5</c:v>
                </c:pt>
                <c:pt idx="23">
                  <c:v>1</c:v>
                </c:pt>
                <c:pt idx="24">
                  <c:v>7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</c:numCache>
            </c:numRef>
          </c:xVal>
          <c:yVal>
            <c:numRef>
              <c:f>[SHHsaliva18jan2024.xlsx]Sheet5!$AB$3:$AB$30</c:f>
              <c:numCache>
                <c:formatCode>General</c:formatCode>
                <c:ptCount val="28"/>
                <c:pt idx="0">
                  <c:v>1076.9730991149941</c:v>
                </c:pt>
                <c:pt idx="1">
                  <c:v>590.21928143799232</c:v>
                </c:pt>
                <c:pt idx="2">
                  <c:v>1608.2664818081917</c:v>
                </c:pt>
                <c:pt idx="3">
                  <c:v>1246.9770636809881</c:v>
                </c:pt>
                <c:pt idx="4">
                  <c:v>1022.8893415953271</c:v>
                </c:pt>
                <c:pt idx="5">
                  <c:v>2807.6533397443332</c:v>
                </c:pt>
                <c:pt idx="6">
                  <c:v>1311.5025460419943</c:v>
                </c:pt>
                <c:pt idx="7">
                  <c:v>1505.0789931250133</c:v>
                </c:pt>
                <c:pt idx="8">
                  <c:v>908.21828128570507</c:v>
                </c:pt>
                <c:pt idx="9">
                  <c:v>1376.028028403</c:v>
                </c:pt>
                <c:pt idx="11">
                  <c:v>2689.941632201529</c:v>
                </c:pt>
                <c:pt idx="12">
                  <c:v>2053.5455931935662</c:v>
                </c:pt>
                <c:pt idx="14">
                  <c:v>676.11701396922786</c:v>
                </c:pt>
                <c:pt idx="15">
                  <c:v>1201.0476016601122</c:v>
                </c:pt>
                <c:pt idx="16">
                  <c:v>1725.978189350996</c:v>
                </c:pt>
                <c:pt idx="17">
                  <c:v>1051.521919105739</c:v>
                </c:pt>
                <c:pt idx="18">
                  <c:v>2973.0860098044905</c:v>
                </c:pt>
                <c:pt idx="19">
                  <c:v>746.90457538318913</c:v>
                </c:pt>
                <c:pt idx="20">
                  <c:v>1246.9770636809881</c:v>
                </c:pt>
                <c:pt idx="21">
                  <c:v>2470.4252046216998</c:v>
                </c:pt>
                <c:pt idx="22">
                  <c:v>1005.0065048272144</c:v>
                </c:pt>
                <c:pt idx="23">
                  <c:v>940.48102246620829</c:v>
                </c:pt>
                <c:pt idx="24">
                  <c:v>2562.6857321552538</c:v>
                </c:pt>
                <c:pt idx="26">
                  <c:v>746.90457538318913</c:v>
                </c:pt>
                <c:pt idx="27">
                  <c:v>972.74376364671139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0F4-46F2-95A9-ADBB59543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848783"/>
        <c:axId val="45850223"/>
      </c:scatterChart>
      <c:valAx>
        <c:axId val="458487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Bitter</a:t>
                </a:r>
                <a:r>
                  <a:rPr lang="en-US" sz="18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taste score </a:t>
                </a:r>
                <a:endParaRPr lang="en-US" sz="180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32266833188789151"/>
              <c:y val="0.85676943919803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850223"/>
        <c:crosses val="autoZero"/>
        <c:crossBetween val="midCat"/>
      </c:valAx>
      <c:valAx>
        <c:axId val="4585022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6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SHH (pg/ml)</a:t>
                </a:r>
              </a:p>
            </c:rich>
          </c:tx>
          <c:layout>
            <c:manualLayout>
              <c:xMode val="edge"/>
              <c:yMode val="edge"/>
              <c:x val="5.7359714537374512E-2"/>
              <c:y val="7.594327119966005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8487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30424836774353"/>
          <c:y val="5.5094409721054546E-2"/>
          <c:w val="0.86803760323503609"/>
          <c:h val="0.72098248243679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[SHHsaliva18jan2024.xlsx]Sheet4!$C$4</c:f>
              <c:strCache>
                <c:ptCount val="1"/>
                <c:pt idx="0">
                  <c:v>No COVID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[SHHsaliva18jan2024.xlsx]Sheet4!$D$5:$D$8</c:f>
                <c:numCache>
                  <c:formatCode>General</c:formatCode>
                  <c:ptCount val="4"/>
                  <c:pt idx="0">
                    <c:v>165.7</c:v>
                  </c:pt>
                  <c:pt idx="1">
                    <c:v>168.07611771748591</c:v>
                  </c:pt>
                  <c:pt idx="2">
                    <c:v>140.69702220111569</c:v>
                  </c:pt>
                  <c:pt idx="3">
                    <c:v>47.054318010708634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[SHHsaliva18jan2024.xlsx]Sheet4!$B$5:$B$8</c:f>
              <c:strCache>
                <c:ptCount val="4"/>
                <c:pt idx="0">
                  <c:v>Total protein (mg/ml)</c:v>
                </c:pt>
                <c:pt idx="1">
                  <c:v>SHH (pg/ml)</c:v>
                </c:pt>
                <c:pt idx="2">
                  <c:v>CA-VI (pg/ml)</c:v>
                </c:pt>
                <c:pt idx="3">
                  <c:v>Statherin (pg/ml)</c:v>
                </c:pt>
              </c:strCache>
            </c:strRef>
          </c:cat>
          <c:val>
            <c:numRef>
              <c:f>[SHHsaliva18jan2024.xlsx]Sheet4!$C$5:$C$8</c:f>
              <c:numCache>
                <c:formatCode>0.00</c:formatCode>
                <c:ptCount val="4"/>
                <c:pt idx="0">
                  <c:v>595.93846153846198</c:v>
                </c:pt>
                <c:pt idx="1">
                  <c:v>2180.5</c:v>
                </c:pt>
                <c:pt idx="2">
                  <c:v>3141.9770992366402</c:v>
                </c:pt>
                <c:pt idx="3">
                  <c:v>403.64872875734454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9-49E6-B7FC-B0D10113D595}"/>
            </c:ext>
          </c:extLst>
        </c:ser>
        <c:ser>
          <c:idx val="1"/>
          <c:order val="1"/>
          <c:tx>
            <c:strRef>
              <c:f>[SHHsaliva18jan2024.xlsx]Sheet4!$E$4</c:f>
              <c:strCache>
                <c:ptCount val="1"/>
                <c:pt idx="0">
                  <c:v>Long COVID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[SHHsaliva18jan2024.xlsx]Sheet4!$F$5:$F$8</c:f>
                <c:numCache>
                  <c:formatCode>General</c:formatCode>
                  <c:ptCount val="4"/>
                  <c:pt idx="0">
                    <c:v>112.5</c:v>
                  </c:pt>
                  <c:pt idx="1">
                    <c:v>117.97209563453021</c:v>
                  </c:pt>
                  <c:pt idx="2">
                    <c:v>84.915822034082197</c:v>
                  </c:pt>
                  <c:pt idx="3">
                    <c:v>61.422909621244258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[SHHsaliva18jan2024.xlsx]Sheet4!$B$5:$B$8</c:f>
              <c:strCache>
                <c:ptCount val="4"/>
                <c:pt idx="0">
                  <c:v>Total protein (mg/ml)</c:v>
                </c:pt>
                <c:pt idx="1">
                  <c:v>SHH (pg/ml)</c:v>
                </c:pt>
                <c:pt idx="2">
                  <c:v>CA-VI (pg/ml)</c:v>
                </c:pt>
                <c:pt idx="3">
                  <c:v>Statherin (pg/ml)</c:v>
                </c:pt>
              </c:strCache>
            </c:strRef>
          </c:cat>
          <c:val>
            <c:numRef>
              <c:f>[SHHsaliva18jan2024.xlsx]Sheet4!$E$5:$E$8</c:f>
              <c:numCache>
                <c:formatCode>0.00</c:formatCode>
                <c:ptCount val="4"/>
                <c:pt idx="0">
                  <c:v>701.09999999999991</c:v>
                </c:pt>
                <c:pt idx="1">
                  <c:v>1790.56</c:v>
                </c:pt>
                <c:pt idx="2">
                  <c:v>1874.08</c:v>
                </c:pt>
                <c:pt idx="3">
                  <c:v>271.72000000000003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9-49E6-B7FC-B0D10113D5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3062207"/>
        <c:axId val="487075903"/>
      </c:barChart>
      <c:catAx>
        <c:axId val="383062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7075903"/>
        <c:crosses val="autoZero"/>
        <c:auto val="1"/>
        <c:lblAlgn val="ctr"/>
        <c:lblOffset val="100"/>
        <c:noMultiLvlLbl val="0"/>
      </c:catAx>
      <c:valAx>
        <c:axId val="487075903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 w="22225">
            <a:solidFill>
              <a:schemeClr val="tx1">
                <a:lumMod val="95000"/>
                <a:lumOff val="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062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4430400576092"/>
          <c:y val="7.3133858267716539E-2"/>
          <c:w val="0.36019068379953439"/>
          <c:h val="0.174627335762134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9552A-A6F3-17DB-D987-E91389AC4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732468-219B-CDD1-2ECB-05D1A5551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86FFA-66B2-D1B8-B685-C2C53D674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546D8-5364-378B-7ACE-2E61A9FCC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4F1E0-8F33-B3D3-741E-7D9FB617E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5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F865C-7991-AAC5-9303-55FA6D830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4F3F3-8853-6C42-5BAD-87574222E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36116-F56A-6B5C-B949-11DFA78D8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CDE24-6D14-E3AA-412F-4BD50CD70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47C20-E0E6-A4E6-63EA-1BD0C0B1F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FC22FB-3617-3D7C-8F2E-44D22C850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68F7FA-4838-04BF-63A5-CE44E3D28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C2C68-A0B8-789A-5C09-29A6DC38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7C674-B88C-FA55-DAD6-60F247DF9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B03D8-F617-6FC4-C5EF-3E459576D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BB0AF-630E-064C-E9D4-E254099B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EE4BC-0B3D-BDAD-435D-D7E24FC01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5C789-C33C-CD03-D99E-4E96C2B4A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A80FD-786B-2A26-3948-85A4D8A10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5D844-FEBC-5984-8D0F-7746B3CB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2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AC85-DC96-CB47-570B-6F92355F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AF95B-40C7-DC15-4FE0-B467FAB57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1A824-DF52-9048-8AFE-596C0F97D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85C87-176D-A04B-B05B-320DA00C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8D776-EE30-CFC9-9B96-4EF97429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1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B1D59-E027-62FC-B5A6-A4474B09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B9AEC-593A-D15D-7085-E360248FF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59EF81-F7F8-879A-4D56-5DBCA5597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89229-940E-3665-7038-A1AE0468F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DAA7A-ADF8-BB63-8775-F4C2B9DF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B6B3C-3147-80CD-5B48-97AC260B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6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5F1C-BAE5-1C3C-F06F-5837095D7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20478-0495-0048-A97D-C6866D430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D841F-CD34-4E23-5E30-CF0AE3999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4DFD2-9E07-04A2-B938-F02DDF784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942EB8-8146-69B3-D31C-2B0507E4D5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C03A83-FC07-3AF6-A1CF-B8D8D2EDF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4E459B-D5CF-10D6-7AE1-55B073BA4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39C646-399A-D6D1-CD6B-D36A48ACA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4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0B8FE-83D3-1207-158A-73684FAC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8CDB75-9346-EC43-2DD1-07114DBAD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D39E1-ED8B-4714-B5B9-0643F2DF2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0496A-E540-8FAF-8F69-B03DA96E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5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FF1086-1CF9-FB71-40C4-AB14B3D9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6FDDDC-09B3-F24A-24F3-09B6474BE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9857-CA9D-ADD7-70AB-40A629E89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8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5B32C-5981-17F5-D197-46D17DEF4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45DDD-6D06-898B-D6E5-31C4F2A02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FAE938-F2F9-B7A1-9109-8468FD1FA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644E3-D0E1-2A91-EC21-C60E6CD3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D17ED-D6BE-9555-75B2-9E09D50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351A7-906E-7D5F-6F49-B85738C70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4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C53AD-9B59-70FD-9CCC-CC8EF41EE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0DDCB5-A99B-455F-5DD2-A6030A41E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789E6-89A1-48FC-36B8-1874331F1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84FF4-BDA4-3EAB-1B63-5A7A3EBC2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A97E8-3EB7-E67A-43D0-3D6E7A6D7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8D0B4-52D5-CA86-515B-DD6F3BB3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5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C6FF3B-4972-67DD-4DC4-B494FA32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B4255-B222-92E6-F485-3F38D9E85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C939D-5FC9-D04C-CA30-1561EA04D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10C1C-2FE4-4940-BF86-F2B30A0060E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F04F8-0012-400E-0C13-FD6FB627E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14BE2-E789-58FF-2ECB-1285C3C70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F2E0-AB97-46AC-B9BC-C5BB4675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5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5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BBD6D-847A-D0EA-771A-E2690CB8D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32" y="1461030"/>
            <a:ext cx="11489266" cy="238760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solidFill>
                  <a:srgbClr val="0070C0"/>
                </a:solidFill>
              </a:rPr>
              <a:t>Bitter taste dysfunction and salivary </a:t>
            </a:r>
            <a:r>
              <a:rPr lang="en-US" sz="4400" b="1" dirty="0" err="1">
                <a:solidFill>
                  <a:srgbClr val="0070C0"/>
                </a:solidFill>
              </a:rPr>
              <a:t>gustin</a:t>
            </a:r>
            <a:r>
              <a:rPr lang="en-US" sz="4400" b="1" dirty="0">
                <a:solidFill>
                  <a:srgbClr val="0070C0"/>
                </a:solidFill>
              </a:rPr>
              <a:t> in long-COVID.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CD6B4E-29FD-B33B-6B82-C512DF1A6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1" y="4270905"/>
            <a:ext cx="10346267" cy="876829"/>
          </a:xfrm>
        </p:spPr>
        <p:txBody>
          <a:bodyPr>
            <a:normAutofit fontScale="92500"/>
          </a:bodyPr>
          <a:lstStyle/>
          <a:p>
            <a:r>
              <a:rPr lang="en-US" dirty="0"/>
              <a:t>Harika Chowdary, Naomi Riley, Parul Patel, Shveta Jaishankar and Mythily Srinivasan</a:t>
            </a:r>
          </a:p>
          <a:p>
            <a:r>
              <a:rPr lang="en-US" dirty="0"/>
              <a:t>Indiana University School of Dentistry</a:t>
            </a:r>
          </a:p>
        </p:txBody>
      </p:sp>
    </p:spTree>
    <p:extLst>
      <p:ext uri="{BB962C8B-B14F-4D97-AF65-F5344CB8AC3E}">
        <p14:creationId xmlns:p14="http://schemas.microsoft.com/office/powerpoint/2010/main" val="368583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5C81CA-84D4-0653-CA8A-3679264BD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397" y="1422869"/>
            <a:ext cx="9125206" cy="51738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A55A77-D8C8-B1A0-EDFD-2B9F4F42A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54" y="100061"/>
            <a:ext cx="11567160" cy="1281557"/>
          </a:xfrm>
        </p:spPr>
        <p:txBody>
          <a:bodyPr>
            <a:noAutofit/>
          </a:bodyPr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Prevalence of long COVID symptoms among participants ≥16 years of age who reported having long COVID after a first or second severe acute respiratory syndrome coronavirus 2 infection.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E5627A7-91BF-866C-4BF7-BB181A55AB81}"/>
              </a:ext>
            </a:extLst>
          </p:cNvPr>
          <p:cNvSpPr/>
          <p:nvPr/>
        </p:nvSpPr>
        <p:spPr>
          <a:xfrm>
            <a:off x="5344315" y="2534751"/>
            <a:ext cx="1032310" cy="15114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B52E3C-C5F0-30E9-D30D-0B5636FFC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67" y="6339455"/>
            <a:ext cx="3691466" cy="41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97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FA31073-C114-28E5-0BAE-9FA7B49FE55E}"/>
              </a:ext>
            </a:extLst>
          </p:cNvPr>
          <p:cNvGraphicFramePr>
            <a:graphicFrameLocks noGrp="1"/>
          </p:cNvGraphicFramePr>
          <p:nvPr/>
        </p:nvGraphicFramePr>
        <p:xfrm>
          <a:off x="829147" y="774491"/>
          <a:ext cx="9930897" cy="2140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782">
                  <a:extLst>
                    <a:ext uri="{9D8B030D-6E8A-4147-A177-3AD203B41FA5}">
                      <a16:colId xmlns:a16="http://schemas.microsoft.com/office/drawing/2014/main" val="1785402007"/>
                    </a:ext>
                  </a:extLst>
                </a:gridCol>
                <a:gridCol w="2363718">
                  <a:extLst>
                    <a:ext uri="{9D8B030D-6E8A-4147-A177-3AD203B41FA5}">
                      <a16:colId xmlns:a16="http://schemas.microsoft.com/office/drawing/2014/main" val="2872184165"/>
                    </a:ext>
                  </a:extLst>
                </a:gridCol>
                <a:gridCol w="1340689">
                  <a:extLst>
                    <a:ext uri="{9D8B030D-6E8A-4147-A177-3AD203B41FA5}">
                      <a16:colId xmlns:a16="http://schemas.microsoft.com/office/drawing/2014/main" val="1259332648"/>
                    </a:ext>
                  </a:extLst>
                </a:gridCol>
                <a:gridCol w="1673670">
                  <a:extLst>
                    <a:ext uri="{9D8B030D-6E8A-4147-A177-3AD203B41FA5}">
                      <a16:colId xmlns:a16="http://schemas.microsoft.com/office/drawing/2014/main" val="464323996"/>
                    </a:ext>
                  </a:extLst>
                </a:gridCol>
                <a:gridCol w="1384503">
                  <a:extLst>
                    <a:ext uri="{9D8B030D-6E8A-4147-A177-3AD203B41FA5}">
                      <a16:colId xmlns:a16="http://schemas.microsoft.com/office/drawing/2014/main" val="2702660433"/>
                    </a:ext>
                  </a:extLst>
                </a:gridCol>
                <a:gridCol w="1165434">
                  <a:extLst>
                    <a:ext uri="{9D8B030D-6E8A-4147-A177-3AD203B41FA5}">
                      <a16:colId xmlns:a16="http://schemas.microsoft.com/office/drawing/2014/main" val="2653069902"/>
                    </a:ext>
                  </a:extLst>
                </a:gridCol>
                <a:gridCol w="1290101">
                  <a:extLst>
                    <a:ext uri="{9D8B030D-6E8A-4147-A177-3AD203B41FA5}">
                      <a16:colId xmlns:a16="http://schemas.microsoft.com/office/drawing/2014/main" val="2207926267"/>
                    </a:ext>
                  </a:extLst>
                </a:gridCol>
              </a:tblGrid>
              <a:tr h="52310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Worse than pre-COVID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&lt;12 months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12-24 months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&gt;24 months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Chi square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p-value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2791412"/>
                  </a:ext>
                </a:extLst>
              </a:tr>
              <a:tr h="38634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Taste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Long COVID (35)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 (49%)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11(31%)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7(20%)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6.23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0.043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7852964"/>
                  </a:ext>
                </a:extLst>
              </a:tr>
              <a:tr h="398407">
                <a:tc vMerge="1"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COVID reinfection (18)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 (28%)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12(67%)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1(6%)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02932180"/>
                  </a:ext>
                </a:extLst>
              </a:tr>
              <a:tr h="40735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Smell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Long COVID (45)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 (53%)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14(31%)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7(16%)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17.56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0.0002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5368919"/>
                  </a:ext>
                </a:extLst>
              </a:tr>
              <a:tr h="425512">
                <a:tc vMerge="1"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COVID reinfection (19)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 (32%)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13(68%)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717761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5387DAB-6D05-3E41-E443-97A1902B34F1}"/>
              </a:ext>
            </a:extLst>
          </p:cNvPr>
          <p:cNvSpPr txBox="1"/>
          <p:nvPr/>
        </p:nvSpPr>
        <p:spPr>
          <a:xfrm>
            <a:off x="1088301" y="269357"/>
            <a:ext cx="100153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Association between duration and taste perception in long-COVID and COVID-reinfection.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309798A-EC9C-4CBE-F610-0F7B5919B59B}"/>
              </a:ext>
            </a:extLst>
          </p:cNvPr>
          <p:cNvGraphicFramePr/>
          <p:nvPr/>
        </p:nvGraphicFramePr>
        <p:xfrm>
          <a:off x="2168431" y="4087642"/>
          <a:ext cx="3046365" cy="2384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309798A-EC9C-4CBE-F610-0F7B5919B59B}"/>
              </a:ext>
            </a:extLst>
          </p:cNvPr>
          <p:cNvGraphicFramePr/>
          <p:nvPr/>
        </p:nvGraphicFramePr>
        <p:xfrm>
          <a:off x="6383824" y="4087642"/>
          <a:ext cx="3372291" cy="217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5AEC7A8-4B06-AE77-3D0B-2737A95557E5}"/>
              </a:ext>
            </a:extLst>
          </p:cNvPr>
          <p:cNvSpPr txBox="1"/>
          <p:nvPr/>
        </p:nvSpPr>
        <p:spPr>
          <a:xfrm>
            <a:off x="1676997" y="3296455"/>
            <a:ext cx="85668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higher percentage of individuals reported both taste and smell perception worse than pre-COVID in both the long-COVID and COVID-reinfection cohorts. 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A072FC-5643-43FB-63C7-283226A7D6F9}"/>
              </a:ext>
            </a:extLst>
          </p:cNvPr>
          <p:cNvSpPr txBox="1"/>
          <p:nvPr/>
        </p:nvSpPr>
        <p:spPr>
          <a:xfrm>
            <a:off x="250511" y="6139858"/>
            <a:ext cx="118348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Jaramillo M, Thyvalikakath TP, Eckert G, Srinivasan M. Characteristics of Chemosensory Perception in Long COVID and COVID Reinfection. J Clin Med. 2023 May 22;12(10):3598. </a:t>
            </a:r>
          </a:p>
        </p:txBody>
      </p:sp>
    </p:spTree>
    <p:extLst>
      <p:ext uri="{BB962C8B-B14F-4D97-AF65-F5344CB8AC3E}">
        <p14:creationId xmlns:p14="http://schemas.microsoft.com/office/powerpoint/2010/main" val="144049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49226-3B7B-6845-0F09-C9FEE6648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566" y="19717"/>
            <a:ext cx="10066867" cy="676275"/>
          </a:xfrm>
        </p:spPr>
        <p:txBody>
          <a:bodyPr>
            <a:noAutofit/>
          </a:bodyPr>
          <a:lstStyle/>
          <a:p>
            <a:r>
              <a:rPr lang="en-US" sz="3200" u="sng" dirty="0"/>
              <a:t>Taste related proteins and taste cells in saliva of long -COVID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01735F0-5AB4-C30A-B315-2BC412791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661907"/>
              </p:ext>
            </p:extLst>
          </p:nvPr>
        </p:nvGraphicFramePr>
        <p:xfrm>
          <a:off x="115358" y="685223"/>
          <a:ext cx="3529543" cy="2086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8042">
                  <a:extLst>
                    <a:ext uri="{9D8B030D-6E8A-4147-A177-3AD203B41FA5}">
                      <a16:colId xmlns:a16="http://schemas.microsoft.com/office/drawing/2014/main" val="1488927884"/>
                    </a:ext>
                  </a:extLst>
                </a:gridCol>
                <a:gridCol w="818445">
                  <a:extLst>
                    <a:ext uri="{9D8B030D-6E8A-4147-A177-3AD203B41FA5}">
                      <a16:colId xmlns:a16="http://schemas.microsoft.com/office/drawing/2014/main" val="3935347519"/>
                    </a:ext>
                  </a:extLst>
                </a:gridCol>
                <a:gridCol w="1023056">
                  <a:extLst>
                    <a:ext uri="{9D8B030D-6E8A-4147-A177-3AD203B41FA5}">
                      <a16:colId xmlns:a16="http://schemas.microsoft.com/office/drawing/2014/main" val="1582358998"/>
                    </a:ext>
                  </a:extLst>
                </a:gridCol>
              </a:tblGrid>
              <a:tr h="4229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 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Once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More than once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6083240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Number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4857938"/>
                  </a:ext>
                </a:extLst>
              </a:tr>
              <a:tr h="347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Average age (years +/- SD)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51.8 +/-15.8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51.5 +/-11.8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5410620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Total taste score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33.8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28.7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425682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Impaired bitter taste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3711178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Impaired sweet taste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6.5%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12.9%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4819248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Impaired salt taste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6.5%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3%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4491444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Impaired sour taste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6.5%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3%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6828099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A4FD4D4-D140-FD38-E98C-33CB8E28B3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446078"/>
              </p:ext>
            </p:extLst>
          </p:nvPr>
        </p:nvGraphicFramePr>
        <p:xfrm>
          <a:off x="8644422" y="696520"/>
          <a:ext cx="3134573" cy="1964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93BE24C-B9CD-BECC-8E92-0182E66F94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469781"/>
              </p:ext>
            </p:extLst>
          </p:nvPr>
        </p:nvGraphicFramePr>
        <p:xfrm>
          <a:off x="6026122" y="677643"/>
          <a:ext cx="2952961" cy="210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FCD312BD-5033-EE40-278F-43058D84AE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938" y="2905418"/>
            <a:ext cx="2982735" cy="17896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B5641AE-2526-D5C2-5C99-A12E3CE0B4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122" y="3032062"/>
            <a:ext cx="2889721" cy="1752599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CBE3281-9430-F23A-51D7-2C0F179B4194}"/>
              </a:ext>
            </a:extLst>
          </p:cNvPr>
          <p:cNvSpPr txBox="1"/>
          <p:nvPr/>
        </p:nvSpPr>
        <p:spPr>
          <a:xfrm>
            <a:off x="2093001" y="4939691"/>
            <a:ext cx="80059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Conclusions: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Reduced salivary </a:t>
            </a:r>
            <a:r>
              <a:rPr lang="en-US" sz="1600" dirty="0" err="1"/>
              <a:t>gustin</a:t>
            </a:r>
            <a:r>
              <a:rPr lang="en-US" sz="1600" dirty="0"/>
              <a:t> correlates with lower taste score in long –COVID.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Exfoliated taste cells are present in human saliva.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Transcript for the bitter taste receptor gene, T2R38 is increased in long-COVID saliva.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Inflammatory cytokines are elevated in long-COVID-saliva.</a:t>
            </a:r>
          </a:p>
          <a:p>
            <a:r>
              <a:rPr lang="en-US" sz="1600" b="1" u="sng" dirty="0"/>
              <a:t>Translational potential: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Salivary </a:t>
            </a:r>
            <a:r>
              <a:rPr lang="en-US" sz="1600" dirty="0" err="1"/>
              <a:t>gustin</a:t>
            </a:r>
            <a:r>
              <a:rPr lang="en-US" sz="1600" dirty="0"/>
              <a:t> could be a marker for taste dysfunction in long-COVID.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1B28AC3-33A6-050C-4DB4-4FC4B9B9EE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890200"/>
              </p:ext>
            </p:extLst>
          </p:nvPr>
        </p:nvGraphicFramePr>
        <p:xfrm>
          <a:off x="3661337" y="849938"/>
          <a:ext cx="2832735" cy="2015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755A121-1CEA-56EA-21EE-DDD8A3B33F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78817" y="3502989"/>
            <a:ext cx="567690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75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341</Words>
  <Application>Microsoft Office PowerPoint</Application>
  <PresentationFormat>Widescreen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Palatino Linotype</vt:lpstr>
      <vt:lpstr>Times New Roman</vt:lpstr>
      <vt:lpstr>Office Theme</vt:lpstr>
      <vt:lpstr>Bitter taste dysfunction and salivary gustin in long-COVID.</vt:lpstr>
      <vt:lpstr>Prevalence of long COVID symptoms among participants ≥16 years of age who reported having long COVID after a first or second severe acute respiratory syndrome coronavirus 2 infection. </vt:lpstr>
      <vt:lpstr>PowerPoint Presentation</vt:lpstr>
      <vt:lpstr>Taste related proteins and taste cells in saliva of long -COVID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Bitter taste dysfunction and salivary gustin in long-COVID.</dc:title>
  <dc:creator>Srinivasan, Mythily</dc:creator>
  <cp:lastModifiedBy>Srinivasan, Mythily</cp:lastModifiedBy>
  <cp:revision>1</cp:revision>
  <dcterms:created xsi:type="dcterms:W3CDTF">2024-08-19T20:01:46Z</dcterms:created>
  <dcterms:modified xsi:type="dcterms:W3CDTF">2024-08-20T14:13:38Z</dcterms:modified>
</cp:coreProperties>
</file>