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422" r:id="rId2"/>
    <p:sldId id="440" r:id="rId3"/>
    <p:sldId id="44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324" y="4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1C909-888C-4383-9458-53845C58802A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42CEB-C5F7-42A9-A624-0490C9C3F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7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Typically distill genetic liability to a single number based on aggregation of an individual’s genome-wide risk alleles. This comes with a loss of information about an individual’s genetic profile</a:t>
            </a:r>
          </a:p>
          <a:p>
            <a:endParaRPr lang="en-US" b="0" i="0" dirty="0">
              <a:solidFill>
                <a:srgbClr val="202020"/>
              </a:solidFill>
              <a:effectLst/>
              <a:latin typeface="Helvetica" panose="020B0604020202020204" pitchFamily="34" charset="0"/>
            </a:endParaRPr>
          </a:p>
          <a:p>
            <a:r>
              <a:rPr lang="en-US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multiple genetic liabilities underlie complex diseases, rather than a single genome-wide liability. such as how the burden of genetic risk varies across different biological processes and pathways. Lacks the interpretability needed for patient stratification.</a:t>
            </a:r>
          </a:p>
          <a:p>
            <a:endParaRPr lang="en-US" b="0" i="0" dirty="0">
              <a:solidFill>
                <a:srgbClr val="202020"/>
              </a:solidFill>
              <a:effectLst/>
              <a:latin typeface="Helvetica" panose="020B0604020202020204" pitchFamily="34" charset="0"/>
            </a:endParaRPr>
          </a:p>
          <a:p>
            <a:r>
              <a:rPr lang="en-US" b="0" i="0" dirty="0">
                <a:solidFill>
                  <a:srgbClr val="191919"/>
                </a:solidFill>
                <a:effectLst/>
                <a:latin typeface="Lucida Sans" panose="020B0602030504020204" pitchFamily="34" charset="0"/>
              </a:rPr>
              <a:t>previous work has shown that prioritizing SNPs with strong functional genomic evidence improves PRS accuracy compared to traditional PRS computation</a:t>
            </a:r>
            <a:endParaRPr lang="en-US" b="0" i="0" dirty="0">
              <a:solidFill>
                <a:srgbClr val="202020"/>
              </a:solidFill>
              <a:effectLst/>
              <a:latin typeface="Helvetica" panose="020B0604020202020204" pitchFamily="34" charset="0"/>
            </a:endParaRPr>
          </a:p>
          <a:p>
            <a:endParaRPr lang="en-US" b="0" i="0" dirty="0">
              <a:solidFill>
                <a:srgbClr val="202020"/>
              </a:solidFill>
              <a:effectLst/>
              <a:latin typeface="Helvetica" panose="020B0604020202020204" pitchFamily="34" charset="0"/>
            </a:endParaRPr>
          </a:p>
          <a:p>
            <a:r>
              <a:rPr lang="en-US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Our goal is to construct functional gene-based polygenic scores that are applicable across population and enable investigations into the heterogeneity of genetic risk.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26D4D2-64F7-4A65-BD79-35435A7486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160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26D4D2-64F7-4A65-BD79-35435A7486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398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638800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638800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/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" descr="Int.IU.Som.201.extended.locku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1" y="6127074"/>
            <a:ext cx="472152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4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2000">
                <a:latin typeface="Century Gothic" panose="020B0502020202020204" pitchFamily="34" charset="0"/>
              </a:defRPr>
            </a:lvl4pPr>
            <a:lvl5pPr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D0FA8-4F4A-2B44-972C-386001FAC0F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09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6E024-3A25-7147-BA9B-93F31665811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27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684000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03200" y="838200"/>
            <a:ext cx="11684000" cy="57150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1056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19201"/>
            <a:ext cx="10972800" cy="51054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7620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7620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5B47AB88-B3DD-1941-A162-F0C906B725B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99742"/>
            <a:ext cx="12192000" cy="45825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400800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609601" y="6427115"/>
            <a:ext cx="6032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 Narrow"/>
                <a:cs typeface="Arial Narrow"/>
              </a:rPr>
              <a:t>Center for Computational Biology and Bioinformatics</a:t>
            </a:r>
            <a:endParaRPr lang="en-US" sz="18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08" y="6427115"/>
            <a:ext cx="385992" cy="40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3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4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3.m4a"/><Relationship Id="rId7" Type="http://schemas.openxmlformats.org/officeDocument/2006/relationships/image" Target="../media/image7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69DA0C-BDAB-B49D-218A-AF3A26425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382" y="244736"/>
            <a:ext cx="11533632" cy="9144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Alcohol Use Disorder (AUD) is a polygenic disease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BD4536-15F9-7DA5-7F57-AAD1BFF8777B}"/>
              </a:ext>
            </a:extLst>
          </p:cNvPr>
          <p:cNvSpPr txBox="1"/>
          <p:nvPr/>
        </p:nvSpPr>
        <p:spPr>
          <a:xfrm>
            <a:off x="366382" y="1211487"/>
            <a:ext cx="660985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of genes + environment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~50% heritable </a:t>
            </a:r>
            <a:r>
              <a:rPr lang="en-US" sz="14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(PMID: 33879270)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Polygenic scores (PGS or PRS):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Combines the effect of many variants/genes into a single score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transferability across different populations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Lacks interpretability</a:t>
            </a:r>
          </a:p>
          <a:p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prediction accuracy can be improved by incorporating functional priors </a:t>
            </a:r>
            <a:r>
              <a:rPr lang="en-US" sz="14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(PMID: 34663819) (PMID: 33611520) (PMID: 38036535)</a:t>
            </a:r>
            <a:endParaRPr lang="en-US" sz="1400" dirty="0">
              <a:solidFill>
                <a:srgbClr val="3366CC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BB479A-A4E9-7065-E633-383BB02A06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1700" y="1362916"/>
            <a:ext cx="4365583" cy="41321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5ED393-D052-6089-CEC7-217C38546605}"/>
              </a:ext>
            </a:extLst>
          </p:cNvPr>
          <p:cNvSpPr txBox="1"/>
          <p:nvPr/>
        </p:nvSpPr>
        <p:spPr>
          <a:xfrm>
            <a:off x="7653354" y="5341198"/>
            <a:ext cx="39691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https://cogastudy.org/aud/polygenic-risk-scores/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82EB14-D178-5192-E9DF-A9546EFD3048}"/>
              </a:ext>
            </a:extLst>
          </p:cNvPr>
          <p:cNvGrpSpPr/>
          <p:nvPr/>
        </p:nvGrpSpPr>
        <p:grpSpPr>
          <a:xfrm>
            <a:off x="7168925" y="1159136"/>
            <a:ext cx="4851132" cy="4693024"/>
            <a:chOff x="7168925" y="1159136"/>
            <a:chExt cx="4851132" cy="469302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0641B10-0D34-DB89-4661-BDAAD76D5875}"/>
                </a:ext>
              </a:extLst>
            </p:cNvPr>
            <p:cNvSpPr/>
            <p:nvPr/>
          </p:nvSpPr>
          <p:spPr>
            <a:xfrm>
              <a:off x="7168925" y="1159136"/>
              <a:ext cx="4851132" cy="4693024"/>
            </a:xfrm>
            <a:prstGeom prst="roundRect">
              <a:avLst/>
            </a:prstGeom>
            <a:solidFill>
              <a:srgbClr val="3366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79727C-B270-836E-27CB-D79FC8CD194F}"/>
                </a:ext>
              </a:extLst>
            </p:cNvPr>
            <p:cNvSpPr txBox="1"/>
            <p:nvPr/>
          </p:nvSpPr>
          <p:spPr>
            <a:xfrm>
              <a:off x="7417247" y="2028320"/>
              <a:ext cx="4408371" cy="29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GOAL: Construct a functional gene-based polygenic score (f-PGS) for AUD to improve risk prediction across populations and enable additional discoveries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4" name="Audio 63">
            <a:hlinkClick r:id="" action="ppaction://media"/>
            <a:extLst>
              <a:ext uri="{FF2B5EF4-FFF2-40B4-BE49-F238E27FC236}">
                <a16:creationId xmlns:a16="http://schemas.microsoft.com/office/drawing/2014/main" id="{3DDC6376-D9A6-0BD0-703D-3F645D6548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rcRect l="-456250" t="-456250" r="-456250" b="-4562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537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966"/>
    </mc:Choice>
    <mc:Fallback>
      <p:transition spd="slow" advTm="889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AA2595B-DEF8-A1F1-0871-801E12553763}"/>
              </a:ext>
            </a:extLst>
          </p:cNvPr>
          <p:cNvSpPr/>
          <p:nvPr/>
        </p:nvSpPr>
        <p:spPr>
          <a:xfrm>
            <a:off x="450882" y="4351739"/>
            <a:ext cx="2919683" cy="1464851"/>
          </a:xfrm>
          <a:prstGeom prst="roundRect">
            <a:avLst/>
          </a:prstGeom>
          <a:solidFill>
            <a:srgbClr val="3366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Which variants impact gene expression?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69DA0C-BDAB-B49D-218A-AF3A2642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Genome wide association studies (GWAS) can identify AUD-associated loci but not which variants are “functional”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30694F-656D-416B-88E6-DE3FFCCD674D}"/>
              </a:ext>
            </a:extLst>
          </p:cNvPr>
          <p:cNvSpPr txBox="1"/>
          <p:nvPr/>
        </p:nvSpPr>
        <p:spPr>
          <a:xfrm>
            <a:off x="569837" y="2301893"/>
            <a:ext cx="99956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8341D4-D453-CCF3-9F81-BF2C04019C8B}"/>
              </a:ext>
            </a:extLst>
          </p:cNvPr>
          <p:cNvGrpSpPr/>
          <p:nvPr/>
        </p:nvGrpSpPr>
        <p:grpSpPr>
          <a:xfrm>
            <a:off x="384919" y="1239760"/>
            <a:ext cx="11807081" cy="2381528"/>
            <a:chOff x="-3637488" y="4025678"/>
            <a:chExt cx="11807081" cy="238152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0DE125B-E023-C0DF-FD53-F59FA5D4D632}"/>
                </a:ext>
              </a:extLst>
            </p:cNvPr>
            <p:cNvCxnSpPr>
              <a:cxnSpLocks/>
            </p:cNvCxnSpPr>
            <p:nvPr/>
          </p:nvCxnSpPr>
          <p:spPr>
            <a:xfrm>
              <a:off x="4406680" y="4700172"/>
              <a:ext cx="169291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8B70D13-B295-7482-E630-A61915E501C9}"/>
                </a:ext>
              </a:extLst>
            </p:cNvPr>
            <p:cNvCxnSpPr>
              <a:cxnSpLocks/>
            </p:cNvCxnSpPr>
            <p:nvPr/>
          </p:nvCxnSpPr>
          <p:spPr>
            <a:xfrm>
              <a:off x="682943" y="4690014"/>
              <a:ext cx="7486650" cy="20315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01F7D46-C935-AA81-9414-2F996918B87E}"/>
                </a:ext>
              </a:extLst>
            </p:cNvPr>
            <p:cNvSpPr/>
            <p:nvPr/>
          </p:nvSpPr>
          <p:spPr>
            <a:xfrm>
              <a:off x="2304630" y="4650530"/>
              <a:ext cx="424287" cy="9928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DA01F81-1A8D-3570-F836-369A7BF65915}"/>
                </a:ext>
              </a:extLst>
            </p:cNvPr>
            <p:cNvSpPr/>
            <p:nvPr/>
          </p:nvSpPr>
          <p:spPr>
            <a:xfrm>
              <a:off x="1480293" y="4650530"/>
              <a:ext cx="424287" cy="9928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7" name="Multiplication Sign 8">
              <a:extLst>
                <a:ext uri="{FF2B5EF4-FFF2-40B4-BE49-F238E27FC236}">
                  <a16:creationId xmlns:a16="http://schemas.microsoft.com/office/drawing/2014/main" id="{1879EF69-538F-2584-B532-5CE656C311C7}"/>
                </a:ext>
              </a:extLst>
            </p:cNvPr>
            <p:cNvSpPr/>
            <p:nvPr/>
          </p:nvSpPr>
          <p:spPr>
            <a:xfrm>
              <a:off x="1680486" y="4625366"/>
              <a:ext cx="149612" cy="149612"/>
            </a:xfrm>
            <a:prstGeom prst="mathMultiply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9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Multiplication Sign 10">
              <a:extLst>
                <a:ext uri="{FF2B5EF4-FFF2-40B4-BE49-F238E27FC236}">
                  <a16:creationId xmlns:a16="http://schemas.microsoft.com/office/drawing/2014/main" id="{BC630102-3EC7-CC5E-40BB-733F290CB92C}"/>
                </a:ext>
              </a:extLst>
            </p:cNvPr>
            <p:cNvSpPr/>
            <p:nvPr/>
          </p:nvSpPr>
          <p:spPr>
            <a:xfrm>
              <a:off x="2418930" y="4625366"/>
              <a:ext cx="149612" cy="149612"/>
            </a:xfrm>
            <a:prstGeom prst="mathMultiply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9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DB637EB-0F55-42EB-5D6A-E8C78C69A69A}"/>
                </a:ext>
              </a:extLst>
            </p:cNvPr>
            <p:cNvSpPr txBox="1"/>
            <p:nvPr/>
          </p:nvSpPr>
          <p:spPr>
            <a:xfrm>
              <a:off x="1650253" y="4203432"/>
              <a:ext cx="1164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8064A2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Enhancers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F6E311-CCBB-85AA-A34C-C51A973B9F04}"/>
                </a:ext>
              </a:extLst>
            </p:cNvPr>
            <p:cNvSpPr txBox="1"/>
            <p:nvPr/>
          </p:nvSpPr>
          <p:spPr>
            <a:xfrm>
              <a:off x="3318157" y="4203432"/>
              <a:ext cx="10294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Promoter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64EB6A1-D9CA-89BD-7E12-7CF4C0B924C7}"/>
                </a:ext>
              </a:extLst>
            </p:cNvPr>
            <p:cNvSpPr/>
            <p:nvPr/>
          </p:nvSpPr>
          <p:spPr>
            <a:xfrm>
              <a:off x="5195043" y="4578598"/>
              <a:ext cx="480039" cy="24314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22" name="Multiplication Sign 37">
              <a:extLst>
                <a:ext uri="{FF2B5EF4-FFF2-40B4-BE49-F238E27FC236}">
                  <a16:creationId xmlns:a16="http://schemas.microsoft.com/office/drawing/2014/main" id="{AFCD56BA-E05B-57BF-6E6F-A98D4946785F}"/>
                </a:ext>
              </a:extLst>
            </p:cNvPr>
            <p:cNvSpPr/>
            <p:nvPr/>
          </p:nvSpPr>
          <p:spPr>
            <a:xfrm>
              <a:off x="4931131" y="4625366"/>
              <a:ext cx="149612" cy="149612"/>
            </a:xfrm>
            <a:prstGeom prst="mathMultiply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9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6CC12E0-22FB-B24C-6E70-B65ACF52A84E}"/>
                </a:ext>
              </a:extLst>
            </p:cNvPr>
            <p:cNvSpPr/>
            <p:nvPr/>
          </p:nvSpPr>
          <p:spPr>
            <a:xfrm>
              <a:off x="6424851" y="4653071"/>
              <a:ext cx="944642" cy="94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24" name="Multiplication Sign 39">
              <a:extLst>
                <a:ext uri="{FF2B5EF4-FFF2-40B4-BE49-F238E27FC236}">
                  <a16:creationId xmlns:a16="http://schemas.microsoft.com/office/drawing/2014/main" id="{7DADC5F3-24BB-B5C5-5721-8767ACE9CA2C}"/>
                </a:ext>
              </a:extLst>
            </p:cNvPr>
            <p:cNvSpPr/>
            <p:nvPr/>
          </p:nvSpPr>
          <p:spPr>
            <a:xfrm>
              <a:off x="5331181" y="4625366"/>
              <a:ext cx="149612" cy="149612"/>
            </a:xfrm>
            <a:prstGeom prst="mathMultiply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9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Multiplication Sign 43">
              <a:extLst>
                <a:ext uri="{FF2B5EF4-FFF2-40B4-BE49-F238E27FC236}">
                  <a16:creationId xmlns:a16="http://schemas.microsoft.com/office/drawing/2014/main" id="{1CD18137-1877-ED54-B624-0B2B7F9E215E}"/>
                </a:ext>
              </a:extLst>
            </p:cNvPr>
            <p:cNvSpPr/>
            <p:nvPr/>
          </p:nvSpPr>
          <p:spPr>
            <a:xfrm>
              <a:off x="6730897" y="4625366"/>
              <a:ext cx="149612" cy="149612"/>
            </a:xfrm>
            <a:prstGeom prst="mathMultiply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9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Multiplication Sign 45">
              <a:extLst>
                <a:ext uri="{FF2B5EF4-FFF2-40B4-BE49-F238E27FC236}">
                  <a16:creationId xmlns:a16="http://schemas.microsoft.com/office/drawing/2014/main" id="{0D1E2034-1153-0FA2-3608-27C213A51703}"/>
                </a:ext>
              </a:extLst>
            </p:cNvPr>
            <p:cNvSpPr/>
            <p:nvPr/>
          </p:nvSpPr>
          <p:spPr>
            <a:xfrm>
              <a:off x="7068082" y="4625366"/>
              <a:ext cx="149612" cy="149612"/>
            </a:xfrm>
            <a:prstGeom prst="mathMultiply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9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2844C9B-02CD-67A4-E7B3-DA9253FA9B65}"/>
                </a:ext>
              </a:extLst>
            </p:cNvPr>
            <p:cNvSpPr txBox="1"/>
            <p:nvPr/>
          </p:nvSpPr>
          <p:spPr>
            <a:xfrm rot="19753069">
              <a:off x="6577830" y="4025678"/>
              <a:ext cx="7633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796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3’UTR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C7A2F9B-E644-DBF4-AD10-32108A0C21F1}"/>
                </a:ext>
              </a:extLst>
            </p:cNvPr>
            <p:cNvGrpSpPr/>
            <p:nvPr/>
          </p:nvGrpSpPr>
          <p:grpSpPr>
            <a:xfrm>
              <a:off x="1480293" y="4841238"/>
              <a:ext cx="2354896" cy="1286678"/>
              <a:chOff x="1447800" y="3833875"/>
              <a:chExt cx="3139861" cy="1715569"/>
            </a:xfrm>
          </p:grpSpPr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BC5D8487-1FC2-6359-DFE0-37722AA922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65407" y="3833875"/>
                <a:ext cx="436004" cy="738125"/>
              </a:xfrm>
              <a:prstGeom prst="straightConnector1">
                <a:avLst/>
              </a:prstGeom>
              <a:ln w="381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F5654123-7F51-4402-9CCE-AF1C1F229D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739918" y="3833875"/>
                <a:ext cx="35600" cy="738125"/>
              </a:xfrm>
              <a:prstGeom prst="straightConnector1">
                <a:avLst/>
              </a:prstGeom>
              <a:ln w="381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7CE3760A-E077-5C42-FA7A-8A65CD19AF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23883" y="3849806"/>
                <a:ext cx="463778" cy="706263"/>
              </a:xfrm>
              <a:prstGeom prst="straightConnector1">
                <a:avLst/>
              </a:prstGeom>
              <a:ln w="381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D24B211-197B-E8C7-1520-573674DC2C40}"/>
                  </a:ext>
                </a:extLst>
              </p:cNvPr>
              <p:cNvSpPr txBox="1"/>
              <p:nvPr/>
            </p:nvSpPr>
            <p:spPr>
              <a:xfrm>
                <a:off x="1447800" y="4687670"/>
                <a:ext cx="3079464" cy="86177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Alter transcriptional regulation</a:t>
                </a: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D64FB3-6DAB-F0A7-2E8C-E6F85341FF83}"/>
                </a:ext>
              </a:extLst>
            </p:cNvPr>
            <p:cNvSpPr/>
            <p:nvPr/>
          </p:nvSpPr>
          <p:spPr>
            <a:xfrm>
              <a:off x="4223493" y="4654102"/>
              <a:ext cx="190583" cy="921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69B2AA9-F80C-E4D1-E257-79D84414AD5A}"/>
                </a:ext>
              </a:extLst>
            </p:cNvPr>
            <p:cNvSpPr txBox="1"/>
            <p:nvPr/>
          </p:nvSpPr>
          <p:spPr>
            <a:xfrm rot="19702289">
              <a:off x="4193175" y="4073541"/>
              <a:ext cx="7633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796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5’UTR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EDF00D3-5CE1-97F0-7C14-AFE60C347DE3}"/>
                </a:ext>
              </a:extLst>
            </p:cNvPr>
            <p:cNvSpPr/>
            <p:nvPr/>
          </p:nvSpPr>
          <p:spPr>
            <a:xfrm>
              <a:off x="4406680" y="4578598"/>
              <a:ext cx="458930" cy="24314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32" name="Multiplication Sign 47">
              <a:extLst>
                <a:ext uri="{FF2B5EF4-FFF2-40B4-BE49-F238E27FC236}">
                  <a16:creationId xmlns:a16="http://schemas.microsoft.com/office/drawing/2014/main" id="{D601502A-1A5E-292A-EAA6-9188DA5A6FA5}"/>
                </a:ext>
              </a:extLst>
            </p:cNvPr>
            <p:cNvSpPr/>
            <p:nvPr/>
          </p:nvSpPr>
          <p:spPr>
            <a:xfrm>
              <a:off x="4616337" y="4625366"/>
              <a:ext cx="149612" cy="149612"/>
            </a:xfrm>
            <a:prstGeom prst="mathMultiply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9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CC255CF-C691-5D65-4787-9AFB84BCBDC9}"/>
                </a:ext>
              </a:extLst>
            </p:cNvPr>
            <p:cNvGrpSpPr/>
            <p:nvPr/>
          </p:nvGrpSpPr>
          <p:grpSpPr>
            <a:xfrm>
              <a:off x="4307259" y="4845435"/>
              <a:ext cx="2788343" cy="1561771"/>
              <a:chOff x="5217088" y="3839473"/>
              <a:chExt cx="3717791" cy="2082360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4473955F-AB2D-FDC0-5D5C-2E86425045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69027" y="3865062"/>
                <a:ext cx="394048" cy="676831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7EEF5C29-1802-2FE4-0649-6A68CE26C7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613804" y="3861254"/>
                <a:ext cx="321075" cy="743274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B98D744-7D75-5F90-9ED0-667F2750000B}"/>
                  </a:ext>
                </a:extLst>
              </p:cNvPr>
              <p:cNvSpPr txBox="1"/>
              <p:nvPr/>
            </p:nvSpPr>
            <p:spPr>
              <a:xfrm>
                <a:off x="6328369" y="4690727"/>
                <a:ext cx="2584527" cy="123110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Alter RNA processing and translation</a:t>
                </a:r>
              </a:p>
            </p:txBody>
          </p: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0A9E53BF-867D-F5C0-B8D1-E3B2F7B794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17088" y="3839473"/>
                <a:ext cx="1694312" cy="726929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78FE2DE-D1FF-06EC-FFCA-C90985424C3B}"/>
                </a:ext>
              </a:extLst>
            </p:cNvPr>
            <p:cNvSpPr/>
            <p:nvPr/>
          </p:nvSpPr>
          <p:spPr>
            <a:xfrm>
              <a:off x="6040840" y="4578598"/>
              <a:ext cx="384011" cy="24314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35" name="Multiplication Sign 34">
              <a:extLst>
                <a:ext uri="{FF2B5EF4-FFF2-40B4-BE49-F238E27FC236}">
                  <a16:creationId xmlns:a16="http://schemas.microsoft.com/office/drawing/2014/main" id="{F610A416-BDCD-3CC3-7AB0-8E251778322A}"/>
                </a:ext>
              </a:extLst>
            </p:cNvPr>
            <p:cNvSpPr/>
            <p:nvPr/>
          </p:nvSpPr>
          <p:spPr>
            <a:xfrm>
              <a:off x="6165112" y="4625366"/>
              <a:ext cx="149612" cy="149612"/>
            </a:xfrm>
            <a:prstGeom prst="mathMultiply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9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C39F8C4-D722-585A-AB1E-C75A874C4359}"/>
                </a:ext>
              </a:extLst>
            </p:cNvPr>
            <p:cNvSpPr/>
            <p:nvPr/>
          </p:nvSpPr>
          <p:spPr>
            <a:xfrm>
              <a:off x="3481485" y="4653677"/>
              <a:ext cx="742008" cy="929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37" name="Multiplication Sign 11">
              <a:extLst>
                <a:ext uri="{FF2B5EF4-FFF2-40B4-BE49-F238E27FC236}">
                  <a16:creationId xmlns:a16="http://schemas.microsoft.com/office/drawing/2014/main" id="{1A8431B0-C119-CEAB-E775-0AAC723624F0}"/>
                </a:ext>
              </a:extLst>
            </p:cNvPr>
            <p:cNvSpPr/>
            <p:nvPr/>
          </p:nvSpPr>
          <p:spPr>
            <a:xfrm>
              <a:off x="3766293" y="4625366"/>
              <a:ext cx="149612" cy="149612"/>
            </a:xfrm>
            <a:prstGeom prst="mathMultiply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9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Multiplication Sign 43">
              <a:extLst>
                <a:ext uri="{FF2B5EF4-FFF2-40B4-BE49-F238E27FC236}">
                  <a16:creationId xmlns:a16="http://schemas.microsoft.com/office/drawing/2014/main" id="{2A334EEA-DE09-5CEA-B629-D30D6B7AC934}"/>
                </a:ext>
              </a:extLst>
            </p:cNvPr>
            <p:cNvSpPr/>
            <p:nvPr/>
          </p:nvSpPr>
          <p:spPr>
            <a:xfrm>
              <a:off x="4245331" y="4616570"/>
              <a:ext cx="149612" cy="149612"/>
            </a:xfrm>
            <a:prstGeom prst="mathMultiply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9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F10DF9D-8956-EB2B-6B3E-78048AF15C58}"/>
                </a:ext>
              </a:extLst>
            </p:cNvPr>
            <p:cNvSpPr txBox="1"/>
            <p:nvPr/>
          </p:nvSpPr>
          <p:spPr>
            <a:xfrm>
              <a:off x="-3637488" y="4306400"/>
              <a:ext cx="4811121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Most GWAS signals in noncoding regions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Risk alleles, not causal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Cell type specific context</a:t>
              </a:r>
            </a:p>
          </p:txBody>
        </p:sp>
      </p:grp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F42B5504-F7CE-0FE4-51CF-E86810C3707E}"/>
              </a:ext>
            </a:extLst>
          </p:cNvPr>
          <p:cNvSpPr/>
          <p:nvPr/>
        </p:nvSpPr>
        <p:spPr>
          <a:xfrm>
            <a:off x="3552815" y="4927456"/>
            <a:ext cx="898071" cy="346982"/>
          </a:xfrm>
          <a:prstGeom prst="rightArrow">
            <a:avLst/>
          </a:prstGeom>
          <a:solidFill>
            <a:srgbClr val="66CCFF"/>
          </a:solidFill>
          <a:ln>
            <a:solidFill>
              <a:srgbClr val="3366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09172A0-35BF-E3DF-FBC4-1B0B81FA3F44}"/>
              </a:ext>
            </a:extLst>
          </p:cNvPr>
          <p:cNvSpPr/>
          <p:nvPr/>
        </p:nvSpPr>
        <p:spPr>
          <a:xfrm>
            <a:off x="4638873" y="4440568"/>
            <a:ext cx="2748724" cy="1422591"/>
          </a:xfrm>
          <a:prstGeom prst="roundRect">
            <a:avLst/>
          </a:prstGeom>
          <a:solidFill>
            <a:srgbClr val="3366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Which genes are regulated by which variants? </a:t>
            </a: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52FA1D95-3669-FCBF-A0F9-C466B9E8E02A}"/>
              </a:ext>
            </a:extLst>
          </p:cNvPr>
          <p:cNvSpPr/>
          <p:nvPr/>
        </p:nvSpPr>
        <p:spPr>
          <a:xfrm>
            <a:off x="7664269" y="4868302"/>
            <a:ext cx="898071" cy="346982"/>
          </a:xfrm>
          <a:prstGeom prst="rightArrow">
            <a:avLst/>
          </a:prstGeom>
          <a:solidFill>
            <a:srgbClr val="66CCFF"/>
          </a:solidFill>
          <a:ln>
            <a:solidFill>
              <a:srgbClr val="3366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1A47F0B-0BE4-96FD-7BFD-B3A8EEC94DD6}"/>
              </a:ext>
            </a:extLst>
          </p:cNvPr>
          <p:cNvSpPr/>
          <p:nvPr/>
        </p:nvSpPr>
        <p:spPr>
          <a:xfrm>
            <a:off x="8821436" y="4125994"/>
            <a:ext cx="2881778" cy="1949906"/>
          </a:xfrm>
          <a:prstGeom prst="roundRect">
            <a:avLst/>
          </a:prstGeom>
          <a:solidFill>
            <a:srgbClr val="3366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How does altered expression of these genes affect AUD risk?</a:t>
            </a:r>
          </a:p>
        </p:txBody>
      </p:sp>
      <p:pic>
        <p:nvPicPr>
          <p:cNvPr id="160" name="Audio 159">
            <a:hlinkClick r:id="" action="ppaction://media"/>
            <a:extLst>
              <a:ext uri="{FF2B5EF4-FFF2-40B4-BE49-F238E27FC236}">
                <a16:creationId xmlns:a16="http://schemas.microsoft.com/office/drawing/2014/main" id="{378CAA2B-EB6C-1057-AC77-84AFFF682C6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rcRect l="-456250" t="-456250" r="-456250" b="-4562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8338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244"/>
    </mc:Choice>
    <mc:Fallback>
      <p:transition spd="slow" advTm="45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0"/>
                </p:tgtEl>
              </p:cMediaNode>
            </p:audio>
          </p:childTnLst>
        </p:cTn>
      </p:par>
    </p:tnLst>
    <p:bldLst>
      <p:bldP spid="12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E65C68BA-FD23-C28B-B201-060F797F5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102" y="60821"/>
            <a:ext cx="4761276" cy="6348368"/>
          </a:xfr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866AD71-AC45-E747-7F8F-E3D084B966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6995" y="60821"/>
            <a:ext cx="9178010" cy="62442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0C55241-33F8-DF94-A7CB-CCF18153D8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5651" y="30410"/>
            <a:ext cx="9372600" cy="6409190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D161BB7-612A-B727-6A4A-6B37F3225EAC}"/>
              </a:ext>
            </a:extLst>
          </p:cNvPr>
          <p:cNvSpPr/>
          <p:nvPr/>
        </p:nvSpPr>
        <p:spPr>
          <a:xfrm>
            <a:off x="1095153" y="30410"/>
            <a:ext cx="4311503" cy="6460767"/>
          </a:xfrm>
          <a:prstGeom prst="roundRect">
            <a:avLst/>
          </a:prstGeom>
          <a:noFill/>
          <a:ln w="57150">
            <a:solidFill>
              <a:srgbClr val="3366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39CF863-83CD-9FB0-C58A-533339E95060}"/>
              </a:ext>
            </a:extLst>
          </p:cNvPr>
          <p:cNvSpPr/>
          <p:nvPr/>
        </p:nvSpPr>
        <p:spPr>
          <a:xfrm rot="5400000">
            <a:off x="7182666" y="-1935736"/>
            <a:ext cx="1741224" cy="5566144"/>
          </a:xfrm>
          <a:prstGeom prst="roundRect">
            <a:avLst/>
          </a:prstGeom>
          <a:noFill/>
          <a:ln w="57150">
            <a:solidFill>
              <a:srgbClr val="3366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4FFE6BC-920F-B33A-CA68-AC6BDB064FF0}"/>
              </a:ext>
            </a:extLst>
          </p:cNvPr>
          <p:cNvSpPr/>
          <p:nvPr/>
        </p:nvSpPr>
        <p:spPr>
          <a:xfrm rot="5400000">
            <a:off x="6021119" y="1002513"/>
            <a:ext cx="4135275" cy="5566144"/>
          </a:xfrm>
          <a:prstGeom prst="roundRect">
            <a:avLst/>
          </a:prstGeom>
          <a:noFill/>
          <a:ln w="57150">
            <a:solidFill>
              <a:srgbClr val="3366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4E616C7-95C3-4A54-8CCA-7B770CC63FEE}"/>
              </a:ext>
            </a:extLst>
          </p:cNvPr>
          <p:cNvSpPr/>
          <p:nvPr/>
        </p:nvSpPr>
        <p:spPr>
          <a:xfrm>
            <a:off x="-15911" y="1827215"/>
            <a:ext cx="1685261" cy="931934"/>
          </a:xfrm>
          <a:prstGeom prst="roundRect">
            <a:avLst/>
          </a:prstGeom>
          <a:solidFill>
            <a:srgbClr val="3366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Which variants impact gene expression?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39D3153-A219-ED23-1DA3-537B909D351B}"/>
              </a:ext>
            </a:extLst>
          </p:cNvPr>
          <p:cNvSpPr/>
          <p:nvPr/>
        </p:nvSpPr>
        <p:spPr>
          <a:xfrm>
            <a:off x="10305703" y="350830"/>
            <a:ext cx="1928811" cy="956243"/>
          </a:xfrm>
          <a:prstGeom prst="roundRect">
            <a:avLst/>
          </a:prstGeom>
          <a:solidFill>
            <a:srgbClr val="3366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Which genes are regulated by which variants? 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D58D406-3FCE-A878-877B-C208E90027E6}"/>
              </a:ext>
            </a:extLst>
          </p:cNvPr>
          <p:cNvSpPr/>
          <p:nvPr/>
        </p:nvSpPr>
        <p:spPr>
          <a:xfrm>
            <a:off x="10243696" y="5210257"/>
            <a:ext cx="1928811" cy="1285933"/>
          </a:xfrm>
          <a:prstGeom prst="roundRect">
            <a:avLst/>
          </a:prstGeom>
          <a:solidFill>
            <a:srgbClr val="3366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How does altered expression of these genes affect AUD risk?</a:t>
            </a:r>
          </a:p>
        </p:txBody>
      </p:sp>
      <p:pic>
        <p:nvPicPr>
          <p:cNvPr id="92" name="Audio 91">
            <a:hlinkClick r:id="" action="ppaction://media"/>
            <a:extLst>
              <a:ext uri="{FF2B5EF4-FFF2-40B4-BE49-F238E27FC236}">
                <a16:creationId xmlns:a16="http://schemas.microsoft.com/office/drawing/2014/main" id="{908A248E-F5A0-9975-42F8-3219799A2CA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rcRect l="-456250" t="-456250" r="-456250" b="-4562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284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683"/>
    </mc:Choice>
    <mc:Fallback>
      <p:transition spd="slow" advTm="446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2|15.5|6.9|11.7|9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9.5|11.8|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7.7|1.2|16.1|7"/>
</p:tagLst>
</file>

<file path=ppt/theme/theme1.xml><?xml version="1.0" encoding="utf-8"?>
<a:theme xmlns:a="http://schemas.openxmlformats.org/drawingml/2006/main" name="IUSM bottom-bann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330</Words>
  <Application>Microsoft Office PowerPoint</Application>
  <PresentationFormat>Widescreen</PresentationFormat>
  <Paragraphs>43</Paragraphs>
  <Slides>3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Arial Narrow</vt:lpstr>
      <vt:lpstr>Calibri</vt:lpstr>
      <vt:lpstr>Century Gothic</vt:lpstr>
      <vt:lpstr>Helvetica</vt:lpstr>
      <vt:lpstr>Lucida Sans</vt:lpstr>
      <vt:lpstr>IUSM bottom-banner template</vt:lpstr>
      <vt:lpstr>Alcohol Use Disorder (AUD) is a polygenic disease</vt:lpstr>
      <vt:lpstr>Genome wide association studies (GWAS) can identify AUD-associated loci but not which variants are “functional”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Novel Insights Into Alcohol Use Disorder and Related Traits:  A Functional Polygenic Score Approach</dc:title>
  <dc:creator>Robins, Melissa Marie</dc:creator>
  <cp:lastModifiedBy>Robins, Melissa Marie</cp:lastModifiedBy>
  <cp:revision>7</cp:revision>
  <dcterms:created xsi:type="dcterms:W3CDTF">2024-08-16T13:19:14Z</dcterms:created>
  <dcterms:modified xsi:type="dcterms:W3CDTF">2024-08-16T19:29:30Z</dcterms:modified>
</cp:coreProperties>
</file>