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59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>
        <p:scale>
          <a:sx n="66" d="100"/>
          <a:sy n="66" d="100"/>
        </p:scale>
        <p:origin x="632" y="2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D48D33-9276-06B6-64B6-F3C88D8C816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C6A4243-B7AD-102E-2D99-2D5B4D5F2A4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8C0FAA-919B-CDF6-1921-1B6188ADEF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9A675-A346-468E-A63B-0AB9771EADE4}" type="datetimeFigureOut">
              <a:rPr lang="en-US" smtClean="0"/>
              <a:t>8/19/2024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0D1987-FC22-2F0E-D51E-DA41E59D9E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362C7C-BCCD-9D08-5D6A-24366F92C4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EAEA2-9CFF-4CDD-8BC5-856E43DFC6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589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B4A2AF-19FB-530D-5BE9-063C93D671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854E007-3E2C-FDE7-5DD9-27D9BCCB74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FC51BF-EFDE-F317-F963-A7BFD6EF51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9A675-A346-468E-A63B-0AB9771EADE4}" type="datetimeFigureOut">
              <a:rPr lang="en-US" smtClean="0"/>
              <a:t>8/19/2024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12E4B5-682A-50A9-A307-59B4A7B090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6A76FC-E2A9-9884-BEF5-E8FCC61D9F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EAEA2-9CFF-4CDD-8BC5-856E43DFC6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29998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1D497D3-E344-D69F-116F-07F752C0A31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689E723-FCB9-4A96-6F20-04DDD588D9C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15B223-5DD6-5301-9EE1-2F67B64069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9A675-A346-468E-A63B-0AB9771EADE4}" type="datetimeFigureOut">
              <a:rPr lang="en-US" smtClean="0"/>
              <a:t>8/19/2024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21B5AE-940F-8861-873D-359E157CB2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DFEFEE-85B6-1DF5-EE9D-611565047F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EAEA2-9CFF-4CDD-8BC5-856E43DFC6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74094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7578A1-7C1C-E56B-2E86-196DBCD42A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F79438-9615-3510-C99B-FBD80FDF2F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BD60F1-8D07-B5A8-7812-22C7613151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9A675-A346-468E-A63B-0AB9771EADE4}" type="datetimeFigureOut">
              <a:rPr lang="en-US" smtClean="0"/>
              <a:t>8/19/2024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641DE1-4099-A736-1E1B-1F5BF89F95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5646DB-1E42-467A-BDFB-7F95D16BBA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EAEA2-9CFF-4CDD-8BC5-856E43DFC6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72140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378F28-30DD-B632-8FCC-03CBDE7C8A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6A999D4-7C57-AFDD-6E05-C97002597A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456B79-9954-2222-2A71-C4500F5A46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9A675-A346-468E-A63B-0AB9771EADE4}" type="datetimeFigureOut">
              <a:rPr lang="en-US" smtClean="0"/>
              <a:t>8/19/2024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BDB254-DA5B-BF28-AC75-0135D2DA38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7041DD-795F-940F-4A2C-CE787725C5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EAEA2-9CFF-4CDD-8BC5-856E43DFC6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8629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454987-2C8B-26A4-4891-C2938BB69A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4B36EE-5248-B0B3-4933-D3BFCA80685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C66DAEF-5E2D-D464-993C-EA3B0A10F88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1285BC3-1BAC-F7FB-5A5F-F20B8CF4A7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9A675-A346-468E-A63B-0AB9771EADE4}" type="datetimeFigureOut">
              <a:rPr lang="en-US" smtClean="0"/>
              <a:t>8/19/2024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9327136-97E9-4D73-3D84-150343EC35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EDE496B-CDE8-AA9B-EB74-7F75DC39F2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EAEA2-9CFF-4CDD-8BC5-856E43DFC6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49005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1662B8-386B-2028-052C-FD39E11597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FAF4768-9754-B54C-B621-CDEF26ECA5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8FD91D6-F806-6637-AE97-63F627EF7CE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8D0438C-174D-08BB-45EE-19725E15445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C289C3C-0146-4F21-A65E-8411B135C5C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23E892A-C881-2692-43E6-8240CD0DA2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9A675-A346-468E-A63B-0AB9771EADE4}" type="datetimeFigureOut">
              <a:rPr lang="en-US" smtClean="0"/>
              <a:t>8/19/2024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D56BA47-A89C-C7E3-4824-46A9D36B6B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4BF0C7E-A0BE-6471-6E21-E011ED639B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EAEA2-9CFF-4CDD-8BC5-856E43DFC6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759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074990-4EAF-B63B-44AC-ABDBC5926A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BA72538-D94A-AB2F-5124-6B609FCD32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9A675-A346-468E-A63B-0AB9771EADE4}" type="datetimeFigureOut">
              <a:rPr lang="en-US" smtClean="0"/>
              <a:t>8/19/2024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4C0A26-32C7-C4E2-B715-44403A9E1F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9E72795-FACE-87BF-D8CB-934F3ED631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EAEA2-9CFF-4CDD-8BC5-856E43DFC6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65972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20BD108-A619-FDE2-CED0-BFECDA5B6B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9A675-A346-468E-A63B-0AB9771EADE4}" type="datetimeFigureOut">
              <a:rPr lang="en-US" smtClean="0"/>
              <a:t>8/19/2024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EA2A85F-9DB2-20A5-9A56-1336B82890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1C6BA47-1B6D-EED8-6FE0-839AF178D4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EAEA2-9CFF-4CDD-8BC5-856E43DFC6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63056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966777-09D1-EABE-2132-06246784EE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820FCA-2077-6453-F2F6-692FCD1DBE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FBAF194-C020-8F60-F54D-90736B2A38D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011BDC4-A8F6-4E84-C039-4C914B710F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9A675-A346-468E-A63B-0AB9771EADE4}" type="datetimeFigureOut">
              <a:rPr lang="en-US" smtClean="0"/>
              <a:t>8/19/2024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F9E1078-0939-BDE8-4FAF-331930D631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B49DE35-7B26-2762-311C-1EF4FBBF09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EAEA2-9CFF-4CDD-8BC5-856E43DFC6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31353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28312E-0885-3294-CAEE-F98513D4EB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B60FC42-D943-9C22-2699-5B1BC754050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E3F3325-2FD7-19B9-FECA-9ED24F980DB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446B533-7080-F71D-315E-06E8E40A28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9A675-A346-468E-A63B-0AB9771EADE4}" type="datetimeFigureOut">
              <a:rPr lang="en-US" smtClean="0"/>
              <a:t>8/19/2024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BB4BA89-4A6B-593D-9125-A01706CD4D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6A317B7-CE00-7645-FFBB-7D369146C7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EAEA2-9CFF-4CDD-8BC5-856E43DFC6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32667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4CA2DD0-6C54-4E99-80F9-8DB4E1B4DB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FF768B1-C66F-56D4-68FD-C65A2FF03F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6E50C6-924E-03AC-6517-70691F60C05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C9A675-A346-468E-A63B-0AB9771EADE4}" type="datetimeFigureOut">
              <a:rPr lang="en-US" smtClean="0"/>
              <a:t>8/19/2024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3535E2-38F7-20CA-790F-CD2847C6A5B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94425D-912B-C5BA-FD19-05BE08F9B21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0EAEA2-9CFF-4CDD-8BC5-856E43DFC6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40580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B53A7F6-68CE-DEC8-4380-E864397B7F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 fontScale="90000"/>
          </a:bodyPr>
          <a:lstStyle/>
          <a:p>
            <a:r>
              <a:rPr lang="en-US" sz="4000" b="0" i="0" dirty="0">
                <a:solidFill>
                  <a:schemeClr val="bg1"/>
                </a:solidFill>
                <a:effectLst/>
                <a:latin typeface="Times New Roman" panose="02020603050405020304" pitchFamily="18" charset="0"/>
              </a:rPr>
              <a:t>Characterizing Liver Transplant Waitlist Disparities: Candidates Initially Listed as Inactive</a:t>
            </a:r>
            <a:endParaRPr lang="en-US" sz="4000" dirty="0">
              <a:solidFill>
                <a:srgbClr val="FFFFFF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A176EA-FB30-41E4-229C-2C2D157E47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599" y="2318197"/>
            <a:ext cx="9724031" cy="3683358"/>
          </a:xfrm>
        </p:spPr>
        <p:txBody>
          <a:bodyPr anchor="ctr">
            <a:normAutofit/>
          </a:bodyPr>
          <a:lstStyle/>
          <a:p>
            <a:r>
              <a:rPr lang="en-US" sz="20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Liver transplantation is the only curative treatment for end-stage liver disease</a:t>
            </a:r>
          </a:p>
          <a:p>
            <a:r>
              <a:rPr lang="en-US" sz="20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Disparities have been documented at several of the steps in the pathway to transplant</a:t>
            </a:r>
          </a:p>
          <a:p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ittle is known regarding disparities in changes in status once listed. </a:t>
            </a:r>
            <a:endParaRPr lang="en-US" sz="2000" b="0" i="0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Objectives:</a:t>
            </a:r>
          </a:p>
          <a:p>
            <a:pPr lvl="1"/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escribe the characteristics of patients initially listed with inactive status and </a:t>
            </a:r>
          </a:p>
          <a:p>
            <a:pPr lvl="1"/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ompare the prevalence of initial inactive status listings across transplant centers.</a:t>
            </a:r>
          </a:p>
          <a:p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Methods: 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retrospective cohort study of candidates waitlisted for liver transplant between 01/03/2023 and 12/02/23, 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utilizing the Scientific Registry of Transplant Recipients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5438792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2170031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19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082819" y="0"/>
            <a:ext cx="4097211" cy="2170661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48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5010646" y="-5010043"/>
            <a:ext cx="2170709" cy="12192000"/>
          </a:xfrm>
          <a:prstGeom prst="rect">
            <a:avLst/>
          </a:prstGeom>
          <a:gradFill>
            <a:gsLst>
              <a:gs pos="23000">
                <a:schemeClr val="accent1">
                  <a:lumMod val="75000"/>
                  <a:alpha val="16000"/>
                </a:schemeClr>
              </a:gs>
              <a:gs pos="99000">
                <a:srgbClr val="000000">
                  <a:alpha val="45000"/>
                </a:srgbClr>
              </a:gs>
            </a:gsLst>
            <a:lin ang="21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F03A660-278C-0DC6-9F6E-1187D7B46E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3564" y="348865"/>
            <a:ext cx="9718111" cy="1576446"/>
          </a:xfrm>
        </p:spPr>
        <p:txBody>
          <a:bodyPr anchor="ctr">
            <a:normAutofit/>
          </a:bodyPr>
          <a:lstStyle/>
          <a:p>
            <a:r>
              <a:rPr lang="en-US" sz="3600" dirty="0">
                <a:solidFill>
                  <a:srgbClr val="FFFFFF"/>
                </a:solidFill>
              </a:rPr>
              <a:t>Characteristics of Patients Listed for Liver Transplant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E3B0F014-EFD2-84D3-FB4A-FF1051855A8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96286122"/>
              </p:ext>
            </p:extLst>
          </p:nvPr>
        </p:nvGraphicFramePr>
        <p:xfrm>
          <a:off x="646611" y="2615979"/>
          <a:ext cx="10922724" cy="3752495"/>
        </p:xfrm>
        <a:graphic>
          <a:graphicData uri="http://schemas.openxmlformats.org/drawingml/2006/table">
            <a:tbl>
              <a:tblPr/>
              <a:tblGrid>
                <a:gridCol w="782566">
                  <a:extLst>
                    <a:ext uri="{9D8B030D-6E8A-4147-A177-3AD203B41FA5}">
                      <a16:colId xmlns:a16="http://schemas.microsoft.com/office/drawing/2014/main" val="469498000"/>
                    </a:ext>
                  </a:extLst>
                </a:gridCol>
                <a:gridCol w="759405">
                  <a:extLst>
                    <a:ext uri="{9D8B030D-6E8A-4147-A177-3AD203B41FA5}">
                      <a16:colId xmlns:a16="http://schemas.microsoft.com/office/drawing/2014/main" val="4194056839"/>
                    </a:ext>
                  </a:extLst>
                </a:gridCol>
                <a:gridCol w="764552">
                  <a:extLst>
                    <a:ext uri="{9D8B030D-6E8A-4147-A177-3AD203B41FA5}">
                      <a16:colId xmlns:a16="http://schemas.microsoft.com/office/drawing/2014/main" val="2924187717"/>
                    </a:ext>
                  </a:extLst>
                </a:gridCol>
                <a:gridCol w="759406">
                  <a:extLst>
                    <a:ext uri="{9D8B030D-6E8A-4147-A177-3AD203B41FA5}">
                      <a16:colId xmlns:a16="http://schemas.microsoft.com/office/drawing/2014/main" val="1464341224"/>
                    </a:ext>
                  </a:extLst>
                </a:gridCol>
                <a:gridCol w="446739">
                  <a:extLst>
                    <a:ext uri="{9D8B030D-6E8A-4147-A177-3AD203B41FA5}">
                      <a16:colId xmlns:a16="http://schemas.microsoft.com/office/drawing/2014/main" val="2325355385"/>
                    </a:ext>
                  </a:extLst>
                </a:gridCol>
                <a:gridCol w="665477">
                  <a:extLst>
                    <a:ext uri="{9D8B030D-6E8A-4147-A177-3AD203B41FA5}">
                      <a16:colId xmlns:a16="http://schemas.microsoft.com/office/drawing/2014/main" val="2882136170"/>
                    </a:ext>
                  </a:extLst>
                </a:gridCol>
                <a:gridCol w="759405">
                  <a:extLst>
                    <a:ext uri="{9D8B030D-6E8A-4147-A177-3AD203B41FA5}">
                      <a16:colId xmlns:a16="http://schemas.microsoft.com/office/drawing/2014/main" val="1134142546"/>
                    </a:ext>
                  </a:extLst>
                </a:gridCol>
                <a:gridCol w="764552">
                  <a:extLst>
                    <a:ext uri="{9D8B030D-6E8A-4147-A177-3AD203B41FA5}">
                      <a16:colId xmlns:a16="http://schemas.microsoft.com/office/drawing/2014/main" val="3635385152"/>
                    </a:ext>
                  </a:extLst>
                </a:gridCol>
                <a:gridCol w="759406">
                  <a:extLst>
                    <a:ext uri="{9D8B030D-6E8A-4147-A177-3AD203B41FA5}">
                      <a16:colId xmlns:a16="http://schemas.microsoft.com/office/drawing/2014/main" val="935181199"/>
                    </a:ext>
                  </a:extLst>
                </a:gridCol>
                <a:gridCol w="446739">
                  <a:extLst>
                    <a:ext uri="{9D8B030D-6E8A-4147-A177-3AD203B41FA5}">
                      <a16:colId xmlns:a16="http://schemas.microsoft.com/office/drawing/2014/main" val="916122439"/>
                    </a:ext>
                  </a:extLst>
                </a:gridCol>
                <a:gridCol w="1284375">
                  <a:extLst>
                    <a:ext uri="{9D8B030D-6E8A-4147-A177-3AD203B41FA5}">
                      <a16:colId xmlns:a16="http://schemas.microsoft.com/office/drawing/2014/main" val="3609575793"/>
                    </a:ext>
                  </a:extLst>
                </a:gridCol>
                <a:gridCol w="759405">
                  <a:extLst>
                    <a:ext uri="{9D8B030D-6E8A-4147-A177-3AD203B41FA5}">
                      <a16:colId xmlns:a16="http://schemas.microsoft.com/office/drawing/2014/main" val="1287314758"/>
                    </a:ext>
                  </a:extLst>
                </a:gridCol>
                <a:gridCol w="764552">
                  <a:extLst>
                    <a:ext uri="{9D8B030D-6E8A-4147-A177-3AD203B41FA5}">
                      <a16:colId xmlns:a16="http://schemas.microsoft.com/office/drawing/2014/main" val="3196355353"/>
                    </a:ext>
                  </a:extLst>
                </a:gridCol>
                <a:gridCol w="759406">
                  <a:extLst>
                    <a:ext uri="{9D8B030D-6E8A-4147-A177-3AD203B41FA5}">
                      <a16:colId xmlns:a16="http://schemas.microsoft.com/office/drawing/2014/main" val="3171261028"/>
                    </a:ext>
                  </a:extLst>
                </a:gridCol>
                <a:gridCol w="446739">
                  <a:extLst>
                    <a:ext uri="{9D8B030D-6E8A-4147-A177-3AD203B41FA5}">
                      <a16:colId xmlns:a16="http://schemas.microsoft.com/office/drawing/2014/main" val="2554628058"/>
                    </a:ext>
                  </a:extLst>
                </a:gridCol>
              </a:tblGrid>
              <a:tr h="442416"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47" marR="5147" marT="51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Study Cohort  </a:t>
                      </a:r>
                      <a:b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 = 224,736</a:t>
                      </a:r>
                      <a:endParaRPr lang="en-US" sz="1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47" marR="5147" marT="51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Initial Active Status</a:t>
                      </a:r>
                      <a:b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 = 216,605</a:t>
                      </a:r>
                      <a:endParaRPr lang="en-US" sz="1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47" marR="5147" marT="51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Initial Inactive Status </a:t>
                      </a:r>
                      <a:b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 = 8,131</a:t>
                      </a:r>
                      <a:endParaRPr lang="en-US" sz="1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47" marR="5147" marT="51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p-value</a:t>
                      </a:r>
                      <a:endParaRPr lang="en-US" sz="1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47" marR="5147" marT="514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1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47" marR="5147" marT="51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Study Cohort  </a:t>
                      </a:r>
                      <a:b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 = 224,736</a:t>
                      </a:r>
                      <a:endParaRPr lang="en-US" sz="1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47" marR="5147" marT="51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Initial Active Status</a:t>
                      </a:r>
                      <a:b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 = 216,605</a:t>
                      </a:r>
                      <a:endParaRPr lang="en-US" sz="1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47" marR="5147" marT="51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Initial Inactive Status </a:t>
                      </a:r>
                      <a:b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 = 8,131</a:t>
                      </a:r>
                      <a:endParaRPr lang="en-US" sz="1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47" marR="5147" marT="51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p-value</a:t>
                      </a:r>
                      <a:endParaRPr lang="en-US" sz="1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47" marR="5147" marT="514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1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47" marR="5147" marT="51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Study Cohort  </a:t>
                      </a:r>
                      <a:b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 = 224,736</a:t>
                      </a:r>
                      <a:endParaRPr lang="en-US" sz="1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47" marR="5147" marT="51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Initial Active Status</a:t>
                      </a:r>
                      <a:b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 = 216,605</a:t>
                      </a:r>
                      <a:endParaRPr lang="en-US" sz="1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47" marR="5147" marT="51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Initial Inactive Status </a:t>
                      </a:r>
                      <a:b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 = 8,131</a:t>
                      </a:r>
                      <a:endParaRPr lang="en-US" sz="1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47" marR="5147" marT="51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p-value</a:t>
                      </a:r>
                      <a:endParaRPr lang="en-US" sz="1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47" marR="5147" marT="51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3700635"/>
                  </a:ext>
                </a:extLst>
              </a:tr>
              <a:tr h="239634">
                <a:tc gridSpan="4"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Race</a:t>
                      </a:r>
                      <a:endParaRPr lang="en-US" sz="1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4113" marR="74113" marT="37057" marB="37057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&lt;0.001</a:t>
                      </a:r>
                      <a:endParaRPr lang="en-US" sz="1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47" marR="5147" marT="514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Gender</a:t>
                      </a:r>
                      <a:endParaRPr lang="en-US" sz="1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4113" marR="74113" marT="37057" marB="37057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&lt;0.001</a:t>
                      </a:r>
                      <a:endParaRPr lang="en-US" sz="1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47" marR="5147" marT="514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Etiology of Liver Disease</a:t>
                      </a:r>
                      <a:endParaRPr lang="en-US" sz="1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4113" marR="74113" marT="37057" marB="37057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&lt;0.001</a:t>
                      </a:r>
                      <a:endParaRPr lang="en-US" sz="1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47" marR="5147" marT="514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8540144"/>
                  </a:ext>
                </a:extLst>
              </a:tr>
              <a:tr h="239634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Asian</a:t>
                      </a:r>
                      <a:endParaRPr lang="en-US" sz="1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47" marR="5147" marT="514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9,757 (4.3%)</a:t>
                      </a:r>
                      <a:endParaRPr lang="en-US" sz="1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47" marR="5147" marT="514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9,316 (4.3%)</a:t>
                      </a:r>
                      <a:endParaRPr lang="en-US" sz="15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47" marR="5147" marT="514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441 (5.4%)</a:t>
                      </a:r>
                      <a:endParaRPr lang="en-US" sz="1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4113" marR="74113" marT="37057" marB="37057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Male</a:t>
                      </a:r>
                      <a:endParaRPr lang="en-US" sz="1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47" marR="5147" marT="51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142,951 (64%)</a:t>
                      </a:r>
                      <a:endParaRPr lang="en-US" sz="1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47" marR="5147" marT="514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137,612 (64%)</a:t>
                      </a:r>
                      <a:endParaRPr lang="en-US" sz="1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47" marR="5147" marT="514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5,339 (66%)</a:t>
                      </a:r>
                      <a:endParaRPr lang="en-US" sz="1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4113" marR="74113" marT="37057" marB="37057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Alcohol related</a:t>
                      </a:r>
                      <a:endParaRPr lang="en-US" sz="1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47" marR="5147" marT="51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46,212 (21%)</a:t>
                      </a:r>
                      <a:endParaRPr lang="en-US" sz="1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47" marR="5147" marT="514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44,654 (21%)</a:t>
                      </a:r>
                      <a:endParaRPr lang="en-US" sz="1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47" marR="5147" marT="514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1,558 (19%)</a:t>
                      </a:r>
                      <a:endParaRPr lang="en-US" sz="1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4113" marR="74113" marT="37057" marB="37057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03780297"/>
                  </a:ext>
                </a:extLst>
              </a:tr>
              <a:tr h="239634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Black</a:t>
                      </a:r>
                      <a:endParaRPr lang="en-US" sz="1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47" marR="5147" marT="51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17,792 (7.9%)</a:t>
                      </a:r>
                      <a:endParaRPr lang="en-US" sz="1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47" marR="5147" marT="51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17,289 (8.0%)</a:t>
                      </a:r>
                      <a:endParaRPr lang="en-US" sz="1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47" marR="5147" marT="51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503 (6.2%)</a:t>
                      </a:r>
                      <a:endParaRPr lang="en-US" sz="1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4113" marR="74113" marT="37057" marB="37057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Female</a:t>
                      </a:r>
                      <a:endParaRPr lang="en-US" sz="1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47" marR="5147" marT="51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81,785 (36%)</a:t>
                      </a:r>
                      <a:endParaRPr lang="en-US" sz="1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47" marR="5147" marT="51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78,993 (36%)</a:t>
                      </a:r>
                      <a:endParaRPr lang="en-US" sz="1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47" marR="5147" marT="51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2,792 (34%)</a:t>
                      </a:r>
                      <a:endParaRPr lang="en-US" sz="1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4113" marR="74113" marT="37057" marB="37057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Hepatitis C</a:t>
                      </a:r>
                      <a:endParaRPr lang="en-US" sz="1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47" marR="5147" marT="51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55,895 (25%)</a:t>
                      </a:r>
                      <a:endParaRPr lang="en-US" sz="1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47" marR="5147" marT="51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53,975 (25%)</a:t>
                      </a:r>
                      <a:endParaRPr lang="en-US" sz="1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47" marR="5147" marT="51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1,920 (24%)</a:t>
                      </a:r>
                      <a:endParaRPr lang="en-US" sz="1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4113" marR="74113" marT="37057" marB="37057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66603061"/>
                  </a:ext>
                </a:extLst>
              </a:tr>
              <a:tr h="239634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Multiracial</a:t>
                      </a:r>
                      <a:endParaRPr lang="en-US" sz="1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47" marR="5147" marT="51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1,036 (0.5%)</a:t>
                      </a:r>
                      <a:endParaRPr lang="en-US" sz="1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47" marR="5147" marT="51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996 (0.5%)</a:t>
                      </a:r>
                      <a:endParaRPr lang="en-US" sz="1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47" marR="5147" marT="51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 (0.5%)</a:t>
                      </a:r>
                      <a:endParaRPr lang="en-US" sz="1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47" marR="5147" marT="51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47" marR="5147" marT="514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gridSpan="4"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Age at Listing</a:t>
                      </a:r>
                      <a:endParaRPr lang="en-US" sz="1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4113" marR="74113" marT="37057" marB="37057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&lt;0.001</a:t>
                      </a:r>
                      <a:endParaRPr lang="en-US" sz="1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47" marR="5147" marT="514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Hepatocellular Carcinoma</a:t>
                      </a:r>
                      <a:endParaRPr lang="en-US" sz="1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47" marR="5147" marT="51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21,982 (9.8%)</a:t>
                      </a:r>
                      <a:endParaRPr lang="en-US" sz="1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47" marR="5147" marT="51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20,458 (9.4%)</a:t>
                      </a:r>
                      <a:endParaRPr lang="en-US" sz="1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47" marR="5147" marT="51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1,524 (19%)</a:t>
                      </a:r>
                      <a:endParaRPr lang="en-US" sz="1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4113" marR="74113" marT="37057" marB="37057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86339264"/>
                  </a:ext>
                </a:extLst>
              </a:tr>
              <a:tr h="306542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Native American</a:t>
                      </a:r>
                      <a:endParaRPr lang="en-US" sz="1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47" marR="5147" marT="51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1,886 (0.8%)</a:t>
                      </a:r>
                      <a:endParaRPr lang="en-US" sz="1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47" marR="5147" marT="51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1,790 (0.8%)</a:t>
                      </a:r>
                      <a:endParaRPr lang="en-US" sz="1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47" marR="5147" marT="51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 (1.2%)</a:t>
                      </a:r>
                      <a:endParaRPr lang="en-US" sz="1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47" marR="5147" marT="51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47" marR="5147" marT="514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Mean (SD)</a:t>
                      </a:r>
                      <a:endParaRPr lang="en-US" sz="1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47" marR="5147" marT="51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 (11)</a:t>
                      </a:r>
                      <a:endParaRPr lang="en-US" sz="1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47" marR="5147" marT="514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 (11)</a:t>
                      </a:r>
                      <a:endParaRPr lang="en-US" sz="1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47" marR="5147" marT="514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 (10)</a:t>
                      </a:r>
                      <a:endParaRPr lang="en-US" sz="1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47" marR="5147" marT="514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47" marR="5147" marT="514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Non-alcoholic Steatohepatitis</a:t>
                      </a:r>
                      <a:endParaRPr lang="en-US" sz="1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47" marR="5147" marT="51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29,071 (13%)</a:t>
                      </a:r>
                      <a:endParaRPr lang="en-US" sz="1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47" marR="5147" marT="51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28,219 (13%)</a:t>
                      </a:r>
                      <a:endParaRPr lang="en-US" sz="1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47" marR="5147" marT="51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852 (10%)</a:t>
                      </a:r>
                      <a:endParaRPr lang="en-US" sz="1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4113" marR="74113" marT="37057" marB="37057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1822467"/>
                  </a:ext>
                </a:extLst>
              </a:tr>
              <a:tr h="306542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Pacific Islander</a:t>
                      </a:r>
                      <a:endParaRPr lang="en-US" sz="1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47" marR="5147" marT="51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397 (0.2%)</a:t>
                      </a:r>
                      <a:endParaRPr lang="en-US" sz="1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47" marR="5147" marT="51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383 (0.2%)</a:t>
                      </a:r>
                      <a:endParaRPr lang="en-US" sz="1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47" marR="5147" marT="51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 (0.2%)</a:t>
                      </a:r>
                      <a:endParaRPr lang="en-US" sz="1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47" marR="5147" marT="51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47" marR="5147" marT="514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Median (Q1, Q3)</a:t>
                      </a:r>
                      <a:endParaRPr lang="en-US" sz="1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47" marR="5147" marT="51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 (49, 62)</a:t>
                      </a:r>
                      <a:endParaRPr lang="en-US" sz="1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47" marR="5147" marT="51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 (49, 62)</a:t>
                      </a:r>
                      <a:endParaRPr lang="en-US" sz="1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47" marR="5147" marT="51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 (50, 63)</a:t>
                      </a:r>
                      <a:endParaRPr lang="en-US" sz="1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4113" marR="74113" marT="37057" marB="37057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Primary Sclerosing Cholangitis</a:t>
                      </a:r>
                      <a:endParaRPr lang="en-US" sz="1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47" marR="5147" marT="51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8,613 (3.8%)</a:t>
                      </a:r>
                      <a:endParaRPr lang="en-US" sz="1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47" marR="5147" marT="51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8,413 (3.9%)</a:t>
                      </a:r>
                      <a:endParaRPr lang="en-US" sz="1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47" marR="5147" marT="51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 (2.5%)</a:t>
                      </a:r>
                      <a:endParaRPr lang="en-US" sz="1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4113" marR="74113" marT="37057" marB="37057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57819950"/>
                  </a:ext>
                </a:extLst>
              </a:tr>
              <a:tr h="239634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White</a:t>
                      </a:r>
                      <a:endParaRPr lang="en-US" sz="1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47" marR="5147" marT="51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193,805 (86%)</a:t>
                      </a:r>
                      <a:endParaRPr lang="en-US" sz="1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47" marR="5147" marT="51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186,774 (86%)</a:t>
                      </a:r>
                      <a:endParaRPr lang="en-US" sz="1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47" marR="5147" marT="51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7,031 (87%)</a:t>
                      </a:r>
                      <a:endParaRPr lang="en-US" sz="1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4113" marR="74113" marT="37057" marB="37057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Min, Max</a:t>
                      </a:r>
                      <a:endParaRPr lang="en-US" sz="1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47" marR="5147" marT="51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18, 86</a:t>
                      </a:r>
                      <a:endParaRPr lang="en-US" sz="1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47" marR="5147" marT="51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18, 86</a:t>
                      </a:r>
                      <a:endParaRPr lang="en-US" sz="1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47" marR="5147" marT="51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18, 79</a:t>
                      </a:r>
                      <a:endParaRPr lang="en-US" sz="1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47" marR="5147" marT="51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47" marR="5147" marT="514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Other</a:t>
                      </a:r>
                      <a:endParaRPr lang="en-US" sz="1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47" marR="5147" marT="51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62,963 (28%)</a:t>
                      </a:r>
                      <a:endParaRPr lang="en-US" sz="1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47" marR="5147" marT="51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60,886 (28%)</a:t>
                      </a:r>
                      <a:endParaRPr lang="en-US" sz="1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47" marR="5147" marT="51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2,077 (26%)</a:t>
                      </a:r>
                      <a:endParaRPr lang="en-US" sz="1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4113" marR="74113" marT="37057" marB="37057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7678191"/>
                  </a:ext>
                </a:extLst>
              </a:tr>
              <a:tr h="239634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Unknown</a:t>
                      </a:r>
                      <a:endParaRPr lang="en-US" sz="1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47" marR="5147" marT="51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</a:t>
                      </a:r>
                      <a:endParaRPr lang="en-US" sz="1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47" marR="5147" marT="51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</a:t>
                      </a:r>
                      <a:endParaRPr lang="en-US" sz="1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47" marR="5147" marT="51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  <a:endParaRPr lang="en-US" sz="1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47" marR="5147" marT="51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47" marR="5147" marT="514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4"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MELD at Listing</a:t>
                      </a:r>
                      <a:endParaRPr lang="en-US" sz="1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4113" marR="74113" marT="37057" marB="37057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&lt;0.001</a:t>
                      </a:r>
                      <a:endParaRPr lang="en-US" sz="1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47" marR="5147" marT="514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Primary Payer</a:t>
                      </a:r>
                      <a:endParaRPr lang="en-US" sz="1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4113" marR="74113" marT="37057" marB="37057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&lt;0.001</a:t>
                      </a:r>
                      <a:endParaRPr lang="en-US" sz="1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47" marR="5147" marT="514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8743730"/>
                  </a:ext>
                </a:extLst>
              </a:tr>
              <a:tr h="239634">
                <a:tc gridSpan="4"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Ethnicity</a:t>
                      </a:r>
                      <a:endParaRPr lang="en-US" sz="1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4113" marR="74113" marT="37057" marB="37057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0.004</a:t>
                      </a:r>
                      <a:endParaRPr lang="en-US" sz="1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47" marR="5147" marT="514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Mean (SD)</a:t>
                      </a:r>
                      <a:endParaRPr lang="en-US" sz="1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47" marR="5147" marT="51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 (9)</a:t>
                      </a:r>
                      <a:endParaRPr lang="en-US" sz="1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47" marR="5147" marT="514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 (9)</a:t>
                      </a:r>
                      <a:endParaRPr lang="en-US" sz="1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47" marR="5147" marT="514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 (9)</a:t>
                      </a:r>
                      <a:endParaRPr lang="en-US" sz="1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47" marR="5147" marT="514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47" marR="5147" marT="514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Private Insurance</a:t>
                      </a:r>
                      <a:endParaRPr lang="en-US" sz="1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47" marR="5147" marT="51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123,938 (55%)</a:t>
                      </a:r>
                      <a:endParaRPr lang="en-US" sz="1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47" marR="5147" marT="514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119,651 (56%)</a:t>
                      </a:r>
                      <a:endParaRPr lang="en-US" sz="1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47" marR="5147" marT="514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4,287 (54%)</a:t>
                      </a:r>
                      <a:endParaRPr lang="en-US" sz="1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4113" marR="74113" marT="37057" marB="37057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22406430"/>
                  </a:ext>
                </a:extLst>
              </a:tr>
              <a:tr h="306542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Latino</a:t>
                      </a:r>
                      <a:endParaRPr lang="en-US" sz="1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47" marR="5147" marT="514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35,550 (16%)</a:t>
                      </a:r>
                      <a:endParaRPr lang="en-US" sz="1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47" marR="5147" marT="514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34,171 (16%)</a:t>
                      </a:r>
                      <a:endParaRPr lang="en-US" sz="1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47" marR="5147" marT="514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1,379 (17%)</a:t>
                      </a:r>
                      <a:endParaRPr lang="en-US" sz="1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4113" marR="74113" marT="37057" marB="37057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Median (Q1, Q3)</a:t>
                      </a:r>
                      <a:endParaRPr lang="en-US" sz="1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47" marR="5147" marT="51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 (11, 23)</a:t>
                      </a:r>
                      <a:endParaRPr lang="en-US" sz="1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47" marR="5147" marT="51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 (11, 23)</a:t>
                      </a:r>
                      <a:endParaRPr lang="en-US" sz="1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47" marR="5147" marT="51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 (10, 22)</a:t>
                      </a:r>
                      <a:endParaRPr lang="en-US" sz="1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4113" marR="74113" marT="37057" marB="37057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Medicare</a:t>
                      </a:r>
                      <a:endParaRPr lang="en-US" sz="1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47" marR="5147" marT="51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51,161 (23%)</a:t>
                      </a:r>
                      <a:endParaRPr lang="en-US" sz="1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47" marR="5147" marT="51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49,177 (23%)</a:t>
                      </a:r>
                      <a:endParaRPr lang="en-US" sz="1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47" marR="5147" marT="51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1,984 (25%)</a:t>
                      </a:r>
                      <a:endParaRPr lang="en-US" sz="1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4113" marR="74113" marT="37057" marB="37057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24209696"/>
                  </a:ext>
                </a:extLst>
              </a:tr>
              <a:tr h="239634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Non Latino</a:t>
                      </a:r>
                      <a:endParaRPr lang="en-US" sz="1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47" marR="5147" marT="51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189,186 (84%)</a:t>
                      </a:r>
                      <a:endParaRPr lang="en-US" sz="1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47" marR="5147" marT="51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182,434 (84%)</a:t>
                      </a:r>
                      <a:endParaRPr lang="en-US" sz="1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47" marR="5147" marT="51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6,752 (83%)</a:t>
                      </a:r>
                      <a:endParaRPr lang="en-US" sz="1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4113" marR="74113" marT="37057" marB="37057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Min, Max</a:t>
                      </a:r>
                      <a:endParaRPr lang="en-US" sz="1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47" marR="5147" marT="51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6, 40</a:t>
                      </a:r>
                      <a:endParaRPr lang="en-US" sz="1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47" marR="5147" marT="51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6, 40</a:t>
                      </a:r>
                      <a:endParaRPr lang="en-US" sz="1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47" marR="5147" marT="51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6, 40</a:t>
                      </a:r>
                      <a:endParaRPr lang="en-US" sz="1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47" marR="5147" marT="51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47" marR="5147" marT="514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Medicaid</a:t>
                      </a:r>
                      <a:endParaRPr lang="en-US" sz="1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47" marR="5147" marT="51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37,317 (17%)</a:t>
                      </a:r>
                      <a:endParaRPr lang="en-US" sz="1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47" marR="5147" marT="51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35,864 (17%)</a:t>
                      </a:r>
                      <a:endParaRPr lang="en-US" sz="1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47" marR="5147" marT="51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1,453 (18%)</a:t>
                      </a:r>
                      <a:endParaRPr lang="en-US" sz="1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4113" marR="74113" marT="37057" marB="37057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05688322"/>
                  </a:ext>
                </a:extLst>
              </a:tr>
              <a:tr h="239634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47" marR="5147" marT="51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47" marR="5147" marT="51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47" marR="5147" marT="51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47" marR="5147" marT="51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47" marR="5147" marT="514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Unknown</a:t>
                      </a:r>
                      <a:endParaRPr lang="en-US" sz="1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47" marR="5147" marT="51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  <a:endParaRPr lang="en-US" sz="1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47" marR="5147" marT="51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  <a:endParaRPr lang="en-US" sz="1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47" marR="5147" marT="51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47" marR="5147" marT="51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47" marR="5147" marT="514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Other</a:t>
                      </a:r>
                      <a:endParaRPr lang="en-US" sz="1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47" marR="5147" marT="51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10,905 (4.9%)</a:t>
                      </a:r>
                      <a:endParaRPr lang="en-US" sz="1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47" marR="5147" marT="51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10,652 (4.9%)</a:t>
                      </a:r>
                      <a:endParaRPr lang="en-US" sz="1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47" marR="5147" marT="51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253 (3.2%)</a:t>
                      </a:r>
                      <a:endParaRPr lang="en-US" sz="1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4113" marR="74113" marT="37057" marB="37057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8848485"/>
                  </a:ext>
                </a:extLst>
              </a:tr>
              <a:tr h="170667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47" marR="5147" marT="51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47" marR="5147" marT="51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47" marR="5147" marT="51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47" marR="5147" marT="51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47" marR="5147" marT="51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47" marR="5147" marT="51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47" marR="5147" marT="51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47" marR="5147" marT="51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47" marR="5147" marT="51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47" marR="5147" marT="514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Unknown</a:t>
                      </a:r>
                      <a:endParaRPr lang="en-US" sz="1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47" marR="5147" marT="51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1,415</a:t>
                      </a:r>
                      <a:endParaRPr lang="en-US" sz="1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47" marR="5147" marT="51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1,261</a:t>
                      </a:r>
                      <a:endParaRPr lang="en-US" sz="1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47" marR="5147" marT="51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</a:t>
                      </a:r>
                      <a:endParaRPr lang="en-US" sz="1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47" marR="5147" marT="51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47" marR="5147" marT="51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425780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77003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A7D51A-BA5C-9FCC-299E-E15E347991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 descr="A graph showing the number of patients in the number of patients&#10;&#10;Description automatically generated">
            <a:extLst>
              <a:ext uri="{FF2B5EF4-FFF2-40B4-BE49-F238E27FC236}">
                <a16:creationId xmlns:a16="http://schemas.microsoft.com/office/drawing/2014/main" id="{D739287E-7A3C-3422-804F-C4FD886FCB3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1288" y="1135221"/>
            <a:ext cx="8929423" cy="5357654"/>
          </a:xfrm>
        </p:spPr>
      </p:pic>
    </p:spTree>
    <p:extLst>
      <p:ext uri="{BB962C8B-B14F-4D97-AF65-F5344CB8AC3E}">
        <p14:creationId xmlns:p14="http://schemas.microsoft.com/office/powerpoint/2010/main" val="20395163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582</Words>
  <Application>Microsoft Office PowerPoint</Application>
  <PresentationFormat>Widescreen</PresentationFormat>
  <Paragraphs>153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Times New Roman</vt:lpstr>
      <vt:lpstr>Office Theme</vt:lpstr>
      <vt:lpstr>Characterizing Liver Transplant Waitlist Disparities: Candidates Initially Listed as Inactive</vt:lpstr>
      <vt:lpstr>Characteristics of Patients Listed for Liver Transplant</vt:lpstr>
      <vt:lpstr>PowerPoint Presentation</vt:lpstr>
    </vt:vector>
  </TitlesOfParts>
  <Company>Indiana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Huber, Sarah Elizabeth</dc:creator>
  <cp:lastModifiedBy>Huber, Sarah Elizabeth</cp:lastModifiedBy>
  <cp:revision>5</cp:revision>
  <dcterms:created xsi:type="dcterms:W3CDTF">2024-08-19T19:58:09Z</dcterms:created>
  <dcterms:modified xsi:type="dcterms:W3CDTF">2024-08-19T20:36:00Z</dcterms:modified>
</cp:coreProperties>
</file>