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"/>
  </p:notesMasterIdLst>
  <p:sldIdLst>
    <p:sldId id="257" r:id="rId2"/>
    <p:sldId id="258" r:id="rId3"/>
    <p:sldId id="259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16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5"/>
    <p:restoredTop sz="94662"/>
  </p:normalViewPr>
  <p:slideViewPr>
    <p:cSldViewPr snapToGrid="0">
      <p:cViewPr varScale="1">
        <p:scale>
          <a:sx n="114" d="100"/>
          <a:sy n="114" d="100"/>
        </p:scale>
        <p:origin x="200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C32B6D-F944-8F40-818E-9BC7038C316A}" type="datetimeFigureOut">
              <a:rPr lang="en-US" smtClean="0"/>
              <a:t>8/18/24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980EBF-3488-C343-95AD-D9E91C275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796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80EBF-3488-C343-95AD-D9E91C2759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697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DF57-7393-42C2-2889-5571F6B6E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52F816-8FFA-171A-BD7B-454141C8BA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20A640-26AA-E993-A625-C81570F0C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D050-BAFE-BD43-B0D9-385682BD8252}" type="datetimeFigureOut">
              <a:rPr lang="en-US" smtClean="0"/>
              <a:t>8/15/24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3154A-F964-7C27-E5A5-06500E8B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D836C-5B62-87CF-46FC-B7FA98067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C019B-153C-C54B-B2FF-B5558D81F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508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CA08E-7B0A-9601-7257-B3A501C4B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169003-AAF5-3202-1D48-33C7B6CC01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115FB-F185-1F6F-EDCF-982DF58FF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D050-BAFE-BD43-B0D9-385682BD8252}" type="datetimeFigureOut">
              <a:rPr lang="en-US" smtClean="0"/>
              <a:t>8/15/24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66B4D1-95CA-829A-458D-D3F9CA808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EFA4DE-5CAE-1452-1AFF-CA4464844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C019B-153C-C54B-B2FF-B5558D81F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144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CADE2E-44C4-125C-8376-025744DE62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B77A69-737E-79EC-F56F-DCAD0DC7C8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060C8-B7C6-451A-8024-F6FD51DEF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D050-BAFE-BD43-B0D9-385682BD8252}" type="datetimeFigureOut">
              <a:rPr lang="en-US" smtClean="0"/>
              <a:t>8/15/24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2E8A5-FE87-CDEA-1B5C-166EB3671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71AAE-A9D6-D439-9D3E-08961FEC0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C019B-153C-C54B-B2FF-B5558D81F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430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70233-8078-1E30-A4F3-675A272C9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ECD94-DA29-255C-BFEB-07C37689CC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B5481E-BBF5-5462-D27C-6D1747D23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D050-BAFE-BD43-B0D9-385682BD8252}" type="datetimeFigureOut">
              <a:rPr lang="en-US" smtClean="0"/>
              <a:t>8/15/24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01E06-04F6-C7AB-E9E0-09908CDE8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F13FF-3E68-072C-56BC-7748EF547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C019B-153C-C54B-B2FF-B5558D81F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589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312A0-4363-13CC-F0AD-281C2E3BA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25F95B-EC5B-D26B-BDF8-F8D74B3F56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0E3DA-1397-0C06-5BAE-B5597FBB7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D050-BAFE-BD43-B0D9-385682BD8252}" type="datetimeFigureOut">
              <a:rPr lang="en-US" smtClean="0"/>
              <a:t>8/15/24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FD95A-6B5E-DF6F-7751-8F76B1A67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1B548-542A-F1B7-44CE-3DE13373D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C019B-153C-C54B-B2FF-B5558D81F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874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53FF8-BC9C-2C97-6CC5-569379602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C245F-1285-2CB5-F012-2A12855227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3240D6-28C2-D377-C60C-796309B966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665BBE-1D80-5BAB-22A3-09552579B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D050-BAFE-BD43-B0D9-385682BD8252}" type="datetimeFigureOut">
              <a:rPr lang="en-US" smtClean="0"/>
              <a:t>8/15/24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FD2416-B4A9-99C8-F190-4CC3049E6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CD2E80-162A-618B-0373-D5509EEFF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C019B-153C-C54B-B2FF-B5558D81F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257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8CA5A-5302-C431-C16A-79887ADA2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780B47-7D48-F069-B820-684F8E3D7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3F6AC9-AE3A-7DF3-F58D-74A182121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2F2968-0A80-587A-2170-E0EF4E50B3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845B3E-0263-40BD-C062-246FEEEA44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C40780-B11B-4914-BA68-367033A04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D050-BAFE-BD43-B0D9-385682BD8252}" type="datetimeFigureOut">
              <a:rPr lang="en-US" smtClean="0"/>
              <a:t>8/15/24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4F4CB3-B282-1278-F855-9236B3942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F10C1C-038F-06FC-8B0F-5D7BEBDCE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C019B-153C-C54B-B2FF-B5558D81F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421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33DA4-4220-65BD-0BA5-E4700AA54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FB74B-B59F-8FC7-5F90-DC6E9F8A7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D050-BAFE-BD43-B0D9-385682BD8252}" type="datetimeFigureOut">
              <a:rPr lang="en-US" smtClean="0"/>
              <a:t>8/15/24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571B57-0296-A89B-FEB8-7FD8697DD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534480-6038-86F2-B750-522F4CAFF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C019B-153C-C54B-B2FF-B5558D81F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284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5C902E-F0E0-09AB-89C9-99C062FBB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D050-BAFE-BD43-B0D9-385682BD8252}" type="datetimeFigureOut">
              <a:rPr lang="en-US" smtClean="0"/>
              <a:t>8/15/24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6F524F-0364-AC8A-5325-402559B20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E18F31-5A88-C6E6-6EB8-14A8082BA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C019B-153C-C54B-B2FF-B5558D81F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091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BB094-25BC-4DE9-6992-0A9E83377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1F1261-89B8-65D2-6AA9-4A8EB015B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1A5322-AAFB-C79B-696B-080117020B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1776EA-0E2D-02DC-A917-FD102E55F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D050-BAFE-BD43-B0D9-385682BD8252}" type="datetimeFigureOut">
              <a:rPr lang="en-US" smtClean="0"/>
              <a:t>8/15/24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65A639-B8DE-DED6-D051-D1D90BB1A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7D6ED2-3857-4BFF-5E5C-F6AF071EB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C019B-153C-C54B-B2FF-B5558D81F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841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207E1-1F3F-FF13-D47B-417D0A52A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933737-8815-64E2-E20A-EE31996111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EDA35F-A897-D2B6-060A-EF563803F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7FCEAC-677B-6F24-1B0C-D901E3832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D050-BAFE-BD43-B0D9-385682BD8252}" type="datetimeFigureOut">
              <a:rPr lang="en-US" smtClean="0"/>
              <a:t>8/15/24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EA9DEB-27CA-A9A7-C456-30D2C769C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8EE25-E769-31E2-799E-53B6D1645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C019B-153C-C54B-B2FF-B5558D81F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743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AF6C12-D478-2264-92DB-73A78F98D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72B295-C55F-B9AF-3759-0DCA494700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58998-C617-EF27-7100-DAC6F358D2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3D050-BAFE-BD43-B0D9-385682BD8252}" type="datetimeFigureOut">
              <a:rPr lang="en-US" smtClean="0"/>
              <a:t>8/15/24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C652D1-C47A-01DC-FC03-82A8623BC6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AA415-2BE0-3FB4-C89E-1F04983649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C019B-153C-C54B-B2FF-B5558D81F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388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if"/><Relationship Id="rId13" Type="http://schemas.openxmlformats.org/officeDocument/2006/relationships/image" Target="../media/image22.emf"/><Relationship Id="rId3" Type="http://schemas.openxmlformats.org/officeDocument/2006/relationships/image" Target="../media/image12.emf"/><Relationship Id="rId7" Type="http://schemas.openxmlformats.org/officeDocument/2006/relationships/image" Target="../media/image16.tif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11" Type="http://schemas.openxmlformats.org/officeDocument/2006/relationships/image" Target="../media/image20.png"/><Relationship Id="rId5" Type="http://schemas.openxmlformats.org/officeDocument/2006/relationships/image" Target="../media/image14.emf"/><Relationship Id="rId15" Type="http://schemas.openxmlformats.org/officeDocument/2006/relationships/image" Target="../media/image24.emf"/><Relationship Id="rId10" Type="http://schemas.openxmlformats.org/officeDocument/2006/relationships/image" Target="../media/image19.tif"/><Relationship Id="rId4" Type="http://schemas.openxmlformats.org/officeDocument/2006/relationships/image" Target="../media/image13.emf"/><Relationship Id="rId9" Type="http://schemas.openxmlformats.org/officeDocument/2006/relationships/image" Target="../media/image18.tif"/><Relationship Id="rId1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88779-92C9-B012-5D2A-641843E9D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441" y="1052943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Background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8507E24-928A-F323-BD81-AA2EBAE69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994" y="1642013"/>
            <a:ext cx="3397754" cy="361555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EF6816B-FE46-19EC-69D3-99C14612380C}"/>
              </a:ext>
            </a:extLst>
          </p:cNvPr>
          <p:cNvGrpSpPr/>
          <p:nvPr/>
        </p:nvGrpSpPr>
        <p:grpSpPr>
          <a:xfrm>
            <a:off x="5163549" y="3036165"/>
            <a:ext cx="2778089" cy="1090448"/>
            <a:chOff x="909770" y="1354229"/>
            <a:chExt cx="3814716" cy="690404"/>
          </a:xfrm>
        </p:grpSpPr>
        <p:sp>
          <p:nvSpPr>
            <p:cNvPr id="21" name="Right Arrow 20">
              <a:extLst>
                <a:ext uri="{FF2B5EF4-FFF2-40B4-BE49-F238E27FC236}">
                  <a16:creationId xmlns:a16="http://schemas.microsoft.com/office/drawing/2014/main" id="{308DB294-0E6E-6D98-E150-4D941970AD95}"/>
                </a:ext>
              </a:extLst>
            </p:cNvPr>
            <p:cNvSpPr/>
            <p:nvPr/>
          </p:nvSpPr>
          <p:spPr>
            <a:xfrm rot="10800000">
              <a:off x="909770" y="1670435"/>
              <a:ext cx="457200" cy="182880"/>
            </a:xfrm>
            <a:prstGeom prst="rightArrow">
              <a:avLst>
                <a:gd name="adj1" fmla="val 88716"/>
                <a:gd name="adj2" fmla="val 50000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9182ADA-F094-BECF-00E0-8055865DD266}"/>
                </a:ext>
              </a:extLst>
            </p:cNvPr>
            <p:cNvSpPr txBox="1"/>
            <p:nvPr/>
          </p:nvSpPr>
          <p:spPr>
            <a:xfrm>
              <a:off x="1011120" y="1849767"/>
              <a:ext cx="631352" cy="194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/>
                <a:t>blaI</a:t>
              </a:r>
            </a:p>
          </p:txBody>
        </p:sp>
        <p:sp>
          <p:nvSpPr>
            <p:cNvPr id="23" name="Right Arrow 22">
              <a:extLst>
                <a:ext uri="{FF2B5EF4-FFF2-40B4-BE49-F238E27FC236}">
                  <a16:creationId xmlns:a16="http://schemas.microsoft.com/office/drawing/2014/main" id="{75A69DD0-09FE-0CB7-AA70-67D112B16AB5}"/>
                </a:ext>
              </a:extLst>
            </p:cNvPr>
            <p:cNvSpPr/>
            <p:nvPr/>
          </p:nvSpPr>
          <p:spPr>
            <a:xfrm rot="10800000">
              <a:off x="1366970" y="1669837"/>
              <a:ext cx="1463040" cy="182880"/>
            </a:xfrm>
            <a:prstGeom prst="rightArrow">
              <a:avLst>
                <a:gd name="adj1" fmla="val 88716"/>
                <a:gd name="adj2" fmla="val 50000"/>
              </a:avLst>
            </a:prstGeom>
            <a:solidFill>
              <a:srgbClr val="7C167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073B34E6-D673-4E06-5915-E6807D98C76C}"/>
                </a:ext>
              </a:extLst>
            </p:cNvPr>
            <p:cNvSpPr/>
            <p:nvPr/>
          </p:nvSpPr>
          <p:spPr>
            <a:xfrm>
              <a:off x="3105513" y="1669838"/>
              <a:ext cx="914400" cy="182880"/>
            </a:xfrm>
            <a:prstGeom prst="rightArrow">
              <a:avLst>
                <a:gd name="adj1" fmla="val 88716"/>
                <a:gd name="adj2" fmla="val 50000"/>
              </a:avLst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EE34FFA-4A18-D00B-A101-8511E2E69CBE}"/>
                </a:ext>
              </a:extLst>
            </p:cNvPr>
            <p:cNvSpPr txBox="1"/>
            <p:nvPr/>
          </p:nvSpPr>
          <p:spPr>
            <a:xfrm>
              <a:off x="3261445" y="1849768"/>
              <a:ext cx="1463041" cy="194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/>
                <a:t>venus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0E7333F-52E0-83E7-CB19-7CC76F724FFA}"/>
                </a:ext>
              </a:extLst>
            </p:cNvPr>
            <p:cNvSpPr txBox="1"/>
            <p:nvPr/>
          </p:nvSpPr>
          <p:spPr>
            <a:xfrm>
              <a:off x="1850776" y="1849768"/>
              <a:ext cx="838795" cy="194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/>
                <a:t>blaR1</a:t>
              </a:r>
              <a:endParaRPr lang="en-US" sz="1000" i="1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22CDAA3-08D4-266D-AC63-4829D8C31DED}"/>
                </a:ext>
              </a:extLst>
            </p:cNvPr>
            <p:cNvSpPr/>
            <p:nvPr/>
          </p:nvSpPr>
          <p:spPr>
            <a:xfrm>
              <a:off x="2830010" y="1679192"/>
              <a:ext cx="274320" cy="1645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95D9C5E-6833-7F06-0170-853374C9888A}"/>
                </a:ext>
              </a:extLst>
            </p:cNvPr>
            <p:cNvGrpSpPr/>
            <p:nvPr/>
          </p:nvGrpSpPr>
          <p:grpSpPr>
            <a:xfrm>
              <a:off x="2336486" y="1354229"/>
              <a:ext cx="1527311" cy="322039"/>
              <a:chOff x="2336486" y="1354229"/>
              <a:chExt cx="1527311" cy="322039"/>
            </a:xfrm>
          </p:grpSpPr>
          <p:cxnSp>
            <p:nvCxnSpPr>
              <p:cNvPr id="29" name="Elbow Connector 28">
                <a:extLst>
                  <a:ext uri="{FF2B5EF4-FFF2-40B4-BE49-F238E27FC236}">
                    <a16:creationId xmlns:a16="http://schemas.microsoft.com/office/drawing/2014/main" id="{170A47A6-E195-0CE9-E52E-BE87800A896E}"/>
                  </a:ext>
                </a:extLst>
              </p:cNvPr>
              <p:cNvCxnSpPr/>
              <p:nvPr/>
            </p:nvCxnSpPr>
            <p:spPr>
              <a:xfrm rot="5400000" flipH="1" flipV="1">
                <a:off x="3151674" y="1443119"/>
                <a:ext cx="96715" cy="369278"/>
              </a:xfrm>
              <a:prstGeom prst="bentConnector2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437F9B0-5C6C-9320-4518-EA4548FA8DB9}"/>
                  </a:ext>
                </a:extLst>
              </p:cNvPr>
              <p:cNvSpPr txBox="1"/>
              <p:nvPr/>
            </p:nvSpPr>
            <p:spPr>
              <a:xfrm>
                <a:off x="3114964" y="1354229"/>
                <a:ext cx="748833" cy="2338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</a:t>
                </a:r>
                <a:r>
                  <a:rPr lang="en-US" sz="1050" i="1" dirty="0"/>
                  <a:t>blaZ</a:t>
                </a:r>
                <a:endParaRPr lang="en-US" sz="1000" i="1" dirty="0"/>
              </a:p>
            </p:txBody>
          </p:sp>
          <p:cxnSp>
            <p:nvCxnSpPr>
              <p:cNvPr id="31" name="Elbow Connector 30">
                <a:extLst>
                  <a:ext uri="{FF2B5EF4-FFF2-40B4-BE49-F238E27FC236}">
                    <a16:creationId xmlns:a16="http://schemas.microsoft.com/office/drawing/2014/main" id="{E65244ED-E48C-9046-2418-AA6FFB62D9A0}"/>
                  </a:ext>
                </a:extLst>
              </p:cNvPr>
              <p:cNvCxnSpPr/>
              <p:nvPr/>
            </p:nvCxnSpPr>
            <p:spPr>
              <a:xfrm rot="16200000" flipV="1">
                <a:off x="2707273" y="1443272"/>
                <a:ext cx="96715" cy="369278"/>
              </a:xfrm>
              <a:prstGeom prst="bentConnector2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ED8D219-E1E8-F37B-211D-B298AABAEE2C}"/>
                  </a:ext>
                </a:extLst>
              </p:cNvPr>
              <p:cNvSpPr txBox="1"/>
              <p:nvPr/>
            </p:nvSpPr>
            <p:spPr>
              <a:xfrm>
                <a:off x="2336486" y="1354229"/>
                <a:ext cx="863293" cy="2338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</a:t>
                </a:r>
                <a:r>
                  <a:rPr lang="en-US" sz="1050" i="1" dirty="0"/>
                  <a:t>blaR1</a:t>
                </a:r>
                <a:endParaRPr lang="en-US" sz="1000" i="1" dirty="0"/>
              </a:p>
            </p:txBody>
          </p:sp>
        </p:grp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0EA58DF6-E5F4-82A6-43F4-98B2081C96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728" y="2149731"/>
            <a:ext cx="4077967" cy="197688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9B8BEAB-6B7B-3EA1-96D9-74B53F92A55B}"/>
                  </a:ext>
                </a:extLst>
              </p:cNvPr>
              <p:cNvSpPr txBox="1"/>
              <p:nvPr/>
            </p:nvSpPr>
            <p:spPr>
              <a:xfrm>
                <a:off x="465978" y="5346478"/>
                <a:ext cx="4227786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200" b="1" dirty="0">
                    <a:solidFill>
                      <a:schemeClr val="tx1"/>
                    </a:solidFill>
                  </a:rPr>
                  <a:t>Figure 1. </a:t>
                </a:r>
                <a:r>
                  <a:rPr lang="en-US" sz="1200" dirty="0">
                    <a:solidFill>
                      <a:schemeClr val="tx1"/>
                    </a:solidFill>
                  </a:rPr>
                  <a:t>Representation of the activation of </a:t>
                </a:r>
                <a:r>
                  <a:rPr lang="en-US" sz="1200" dirty="0" err="1">
                    <a:solidFill>
                      <a:schemeClr val="tx1"/>
                    </a:solidFill>
                  </a:rPr>
                  <a:t>BlaR</a:t>
                </a:r>
                <a:r>
                  <a:rPr lang="en-US" sz="1200" dirty="0">
                    <a:solidFill>
                      <a:schemeClr val="tx1"/>
                    </a:solidFill>
                  </a:rPr>
                  <a:t> upon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β</m:t>
                    </m:r>
                  </m:oMath>
                </a14:m>
                <a:r>
                  <a:rPr lang="en-US" sz="1200" dirty="0">
                    <a:solidFill>
                      <a:schemeClr val="tx1"/>
                    </a:solidFill>
                  </a:rPr>
                  <a:t>-lactam binding. </a:t>
                </a:r>
                <a:r>
                  <a:rPr lang="en-US" sz="1200" dirty="0" err="1">
                    <a:solidFill>
                      <a:schemeClr val="tx1"/>
                    </a:solidFill>
                  </a:rPr>
                  <a:t>BlaR</a:t>
                </a:r>
                <a:r>
                  <a:rPr lang="en-US" sz="1200" dirty="0">
                    <a:solidFill>
                      <a:schemeClr val="tx1"/>
                    </a:solidFill>
                  </a:rPr>
                  <a:t> is activated once the sensor domain detects the presence of 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β</m:t>
                    </m:r>
                  </m:oMath>
                </a14:m>
                <a:r>
                  <a:rPr lang="en-US" sz="1200" dirty="0">
                    <a:solidFill>
                      <a:schemeClr val="tx1"/>
                    </a:solidFill>
                  </a:rPr>
                  <a:t>-lactam antibiotic. A signal is transduced to the </a:t>
                </a:r>
                <a:r>
                  <a:rPr lang="en-US" sz="1200" dirty="0" err="1">
                    <a:solidFill>
                      <a:schemeClr val="tx1"/>
                    </a:solidFill>
                  </a:rPr>
                  <a:t>metallo</a:t>
                </a:r>
                <a:r>
                  <a:rPr lang="en-US" sz="1200" dirty="0">
                    <a:solidFill>
                      <a:schemeClr val="tx1"/>
                    </a:solidFill>
                  </a:rPr>
                  <a:t>-protease domain, where a zinc-protease cleaves </a:t>
                </a:r>
                <a:r>
                  <a:rPr lang="en-US" sz="1200" dirty="0" err="1">
                    <a:solidFill>
                      <a:schemeClr val="tx1"/>
                    </a:solidFill>
                  </a:rPr>
                  <a:t>BlaI</a:t>
                </a:r>
                <a:r>
                  <a:rPr lang="en-US" sz="1200" dirty="0">
                    <a:solidFill>
                      <a:schemeClr val="tx1"/>
                    </a:solidFill>
                  </a:rPr>
                  <a:t>. This results in depression of the antibiotic-resistant genes of the </a:t>
                </a:r>
                <a:r>
                  <a:rPr lang="en-US" sz="1200" dirty="0" err="1">
                    <a:solidFill>
                      <a:schemeClr val="tx1"/>
                    </a:solidFill>
                  </a:rPr>
                  <a:t>BlaR</a:t>
                </a:r>
                <a:r>
                  <a:rPr lang="en-US" sz="1200" dirty="0">
                    <a:solidFill>
                      <a:schemeClr val="tx1"/>
                    </a:solidFill>
                  </a:rPr>
                  <a:t> operon. This model of </a:t>
                </a:r>
                <a:r>
                  <a:rPr lang="en-US" sz="1200" dirty="0" err="1">
                    <a:solidFill>
                      <a:schemeClr val="tx1"/>
                    </a:solidFill>
                  </a:rPr>
                  <a:t>BlaR</a:t>
                </a:r>
                <a:r>
                  <a:rPr lang="en-US" sz="1200" dirty="0">
                    <a:solidFill>
                      <a:schemeClr val="tx1"/>
                    </a:solidFill>
                  </a:rPr>
                  <a:t> is based on the proposed model for </a:t>
                </a:r>
                <a:r>
                  <a:rPr lang="en-US" sz="1200" dirty="0" err="1">
                    <a:solidFill>
                      <a:schemeClr val="tx1"/>
                    </a:solidFill>
                  </a:rPr>
                  <a:t>MecR</a:t>
                </a:r>
                <a:r>
                  <a:rPr lang="en-US" sz="1200" dirty="0">
                    <a:solidFill>
                      <a:schemeClr val="tx1"/>
                    </a:solidFill>
                  </a:rPr>
                  <a:t> protein</a:t>
                </a:r>
                <a:r>
                  <a:rPr lang="en-US" sz="1200" baseline="30000" dirty="0">
                    <a:solidFill>
                      <a:schemeClr val="tx1"/>
                    </a:solidFill>
                  </a:rPr>
                  <a:t>3</a:t>
                </a:r>
                <a:r>
                  <a:rPr lang="en-US" sz="1200" dirty="0">
                    <a:solidFill>
                      <a:schemeClr val="tx1"/>
                    </a:solidFill>
                  </a:rPr>
                  <a:t>. </a:t>
                </a:r>
                <a:endParaRPr lang="en-US" sz="12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9B8BEAB-6B7B-3EA1-96D9-74B53F92A5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978" y="5346478"/>
                <a:ext cx="4227786" cy="1384995"/>
              </a:xfrm>
              <a:prstGeom prst="rect">
                <a:avLst/>
              </a:prstGeom>
              <a:blipFill>
                <a:blip r:embed="rId4"/>
                <a:stretch>
                  <a:fillRect b="-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E4F4BDF-B0E4-6D41-C794-22BEEDD3B049}"/>
                  </a:ext>
                </a:extLst>
              </p:cNvPr>
              <p:cNvSpPr txBox="1"/>
              <p:nvPr/>
            </p:nvSpPr>
            <p:spPr>
              <a:xfrm>
                <a:off x="4802400" y="4279824"/>
                <a:ext cx="2999346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200" b="1" dirty="0">
                    <a:solidFill>
                      <a:schemeClr val="tx1"/>
                    </a:solidFill>
                  </a:rPr>
                  <a:t>Figure 2. </a:t>
                </a:r>
                <a:r>
                  <a:rPr lang="en-US" sz="1200" dirty="0">
                    <a:solidFill>
                      <a:schemeClr val="tx1"/>
                    </a:solidFill>
                  </a:rPr>
                  <a:t>The </a:t>
                </a:r>
                <a:r>
                  <a:rPr lang="en-US" sz="1200" i="1" dirty="0">
                    <a:solidFill>
                      <a:schemeClr val="tx1"/>
                    </a:solidFill>
                  </a:rPr>
                  <a:t>bla </a:t>
                </a:r>
                <a:r>
                  <a:rPr lang="en-US" sz="1200" dirty="0">
                    <a:solidFill>
                      <a:schemeClr val="tx1"/>
                    </a:solidFill>
                  </a:rPr>
                  <a:t>operon is depicted above with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β</m:t>
                    </m:r>
                  </m:oMath>
                </a14:m>
                <a:r>
                  <a:rPr lang="en-US" sz="1200" dirty="0">
                    <a:solidFill>
                      <a:schemeClr val="tx1"/>
                    </a:solidFill>
                  </a:rPr>
                  <a:t>-lactamase </a:t>
                </a:r>
                <a:r>
                  <a:rPr lang="en-US" sz="1200" i="1" dirty="0" err="1">
                    <a:solidFill>
                      <a:schemeClr val="tx1"/>
                    </a:solidFill>
                  </a:rPr>
                  <a:t>blaZ</a:t>
                </a:r>
                <a:r>
                  <a:rPr lang="en-US" sz="1200" dirty="0">
                    <a:solidFill>
                      <a:schemeClr val="tx1"/>
                    </a:solidFill>
                  </a:rPr>
                  <a:t> gene substituted with the gene for the fluorescent protein venus. The </a:t>
                </a:r>
                <a:r>
                  <a:rPr lang="en-US" sz="1200" i="1" dirty="0">
                    <a:solidFill>
                      <a:schemeClr val="tx1"/>
                    </a:solidFill>
                  </a:rPr>
                  <a:t>bla </a:t>
                </a:r>
                <a:r>
                  <a:rPr lang="en-US" sz="1200" dirty="0">
                    <a:solidFill>
                      <a:schemeClr val="tx1"/>
                    </a:solidFill>
                  </a:rPr>
                  <a:t>operon is repressed by </a:t>
                </a:r>
                <a:r>
                  <a:rPr lang="en-US" sz="1200" dirty="0" err="1">
                    <a:solidFill>
                      <a:schemeClr val="tx1"/>
                    </a:solidFill>
                  </a:rPr>
                  <a:t>BlaI</a:t>
                </a:r>
                <a:r>
                  <a:rPr lang="en-US" sz="1200" dirty="0">
                    <a:solidFill>
                      <a:schemeClr val="tx1"/>
                    </a:solidFill>
                  </a:rPr>
                  <a:t> binding to </a:t>
                </a:r>
                <a:r>
                  <a:rPr lang="en-US" sz="1200" dirty="0" err="1">
                    <a:solidFill>
                      <a:schemeClr val="tx1"/>
                    </a:solidFill>
                  </a:rPr>
                  <a:t>P</a:t>
                </a:r>
                <a:r>
                  <a:rPr lang="en-US" sz="1200" i="1" baseline="-25000" dirty="0" err="1">
                    <a:solidFill>
                      <a:schemeClr val="tx1"/>
                    </a:solidFill>
                  </a:rPr>
                  <a:t>blaR</a:t>
                </a:r>
                <a:r>
                  <a:rPr lang="en-US" sz="1200" i="1" dirty="0">
                    <a:solidFill>
                      <a:schemeClr val="tx1"/>
                    </a:solidFill>
                  </a:rPr>
                  <a:t> </a:t>
                </a:r>
                <a:r>
                  <a:rPr lang="en-US" sz="1200" dirty="0">
                    <a:solidFill>
                      <a:schemeClr val="tx1"/>
                    </a:solidFill>
                  </a:rPr>
                  <a:t>and </a:t>
                </a:r>
                <a:r>
                  <a:rPr lang="en-US" sz="1200" dirty="0" err="1">
                    <a:solidFill>
                      <a:schemeClr val="tx1"/>
                    </a:solidFill>
                  </a:rPr>
                  <a:t>P</a:t>
                </a:r>
                <a:r>
                  <a:rPr lang="en-US" sz="1200" i="1" baseline="-25000" dirty="0" err="1">
                    <a:solidFill>
                      <a:schemeClr val="tx1"/>
                    </a:solidFill>
                  </a:rPr>
                  <a:t>blaZ</a:t>
                </a:r>
                <a:r>
                  <a:rPr lang="en-US" sz="1200" dirty="0">
                    <a:solidFill>
                      <a:schemeClr val="tx1"/>
                    </a:solidFill>
                  </a:rPr>
                  <a:t>. When </a:t>
                </a:r>
                <a:r>
                  <a:rPr lang="en-US" sz="1200" dirty="0" err="1">
                    <a:solidFill>
                      <a:schemeClr val="tx1"/>
                    </a:solidFill>
                  </a:rPr>
                  <a:t>BlaR</a:t>
                </a:r>
                <a:r>
                  <a:rPr lang="en-US" sz="1200" dirty="0">
                    <a:solidFill>
                      <a:schemeClr val="tx1"/>
                    </a:solidFill>
                  </a:rPr>
                  <a:t> senses the presence of 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β</m:t>
                    </m:r>
                  </m:oMath>
                </a14:m>
                <a:r>
                  <a:rPr lang="en-US" sz="1200" dirty="0">
                    <a:solidFill>
                      <a:schemeClr val="tx1"/>
                    </a:solidFill>
                  </a:rPr>
                  <a:t>-lactam, </a:t>
                </a:r>
                <a:r>
                  <a:rPr lang="en-US" sz="1200" dirty="0" err="1">
                    <a:solidFill>
                      <a:schemeClr val="tx1"/>
                    </a:solidFill>
                  </a:rPr>
                  <a:t>BlaI</a:t>
                </a:r>
                <a:r>
                  <a:rPr lang="en-US" sz="1200" dirty="0">
                    <a:solidFill>
                      <a:schemeClr val="tx1"/>
                    </a:solidFill>
                  </a:rPr>
                  <a:t> is hydrolyzed, resulting in production of the fluorescent protein. </a:t>
                </a:r>
                <a:endParaRPr lang="en-US" sz="12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E4F4BDF-B0E4-6D41-C794-22BEEDD3B0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2400" y="4279824"/>
                <a:ext cx="2999346" cy="1569660"/>
              </a:xfrm>
              <a:prstGeom prst="rect">
                <a:avLst/>
              </a:prstGeom>
              <a:blipFill>
                <a:blip r:embed="rId5"/>
                <a:stretch>
                  <a:fillRect b="-1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2626B9F-762D-4B5F-83EA-F76BBADEE464}"/>
                  </a:ext>
                </a:extLst>
              </p:cNvPr>
              <p:cNvSpPr txBox="1"/>
              <p:nvPr/>
            </p:nvSpPr>
            <p:spPr>
              <a:xfrm>
                <a:off x="8104659" y="4319530"/>
                <a:ext cx="3870036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200" b="1" dirty="0">
                    <a:solidFill>
                      <a:schemeClr val="tx1"/>
                    </a:solidFill>
                  </a:rPr>
                  <a:t>Figure 3. </a:t>
                </a:r>
                <a:r>
                  <a:rPr lang="en-US" sz="1200" dirty="0">
                    <a:solidFill>
                      <a:schemeClr val="tx1"/>
                    </a:solidFill>
                  </a:rPr>
                  <a:t>Discovery funnel of adjuvant hits. A compound library from the National Cancer Institute was first screened using a fluorescent reporter assay. Next, the top hits were assayed for potentiation of multiple</a:t>
                </a:r>
                <a:r>
                  <a:rPr lang="en-US" sz="12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β</m:t>
                    </m:r>
                  </m:oMath>
                </a14:m>
                <a:r>
                  <a:rPr lang="en-US" sz="1200" dirty="0">
                    <a:solidFill>
                      <a:schemeClr val="tx1"/>
                    </a:solidFill>
                  </a:rPr>
                  <a:t>-lactam antibiotics. The best potentiator was further studied to characterize their mechanism. Finally, the best hit will be studied </a:t>
                </a:r>
                <a:r>
                  <a:rPr lang="en-US" sz="1200" i="1" dirty="0">
                    <a:solidFill>
                      <a:schemeClr val="tx1"/>
                    </a:solidFill>
                  </a:rPr>
                  <a:t>in vivo</a:t>
                </a:r>
                <a:r>
                  <a:rPr lang="en-US" sz="1200" dirty="0">
                    <a:solidFill>
                      <a:schemeClr val="tx1"/>
                    </a:solidFill>
                  </a:rPr>
                  <a:t> using a mouse infection model. </a:t>
                </a:r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2626B9F-762D-4B5F-83EA-F76BBADEE4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4659" y="4319530"/>
                <a:ext cx="3870036" cy="1384995"/>
              </a:xfrm>
              <a:prstGeom prst="rect">
                <a:avLst/>
              </a:prstGeom>
              <a:blipFill>
                <a:blip r:embed="rId6"/>
                <a:stretch>
                  <a:fillRect l="-328" t="-909" b="-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1C025B9F-A8BF-C812-CD86-D16193DE18D5}"/>
                  </a:ext>
                </a:extLst>
              </p:cNvPr>
              <p:cNvSpPr/>
              <p:nvPr/>
            </p:nvSpPr>
            <p:spPr>
              <a:xfrm>
                <a:off x="-2006219" y="126527"/>
                <a:ext cx="16204437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tabLst>
                    <a:tab pos="9302750" algn="l"/>
                    <a:tab pos="9652000" algn="l"/>
                    <a:tab pos="11874500" algn="l"/>
                  </a:tabLst>
                </a:pPr>
                <a:r>
                  <a:rPr lang="en-US" sz="2000" b="1" dirty="0">
                    <a:solidFill>
                      <a:schemeClr val="tx2"/>
                    </a:solidFill>
                  </a:rPr>
                  <a:t>Adjuvants for the Potentiation of the Activity of </a:t>
                </a:r>
                <a14:m>
                  <m:oMath xmlns:m="http://schemas.openxmlformats.org/officeDocument/2006/math">
                    <m:r>
                      <a:rPr lang="en-US" sz="2000" b="1" i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𝛃</m:t>
                    </m:r>
                  </m:oMath>
                </a14:m>
                <a:r>
                  <a:rPr lang="en-US" sz="2000" b="1" dirty="0">
                    <a:solidFill>
                      <a:schemeClr val="tx2"/>
                    </a:solidFill>
                  </a:rPr>
                  <a:t>-Lactam Antibiotics Against </a:t>
                </a:r>
                <a:br>
                  <a:rPr lang="en-US" sz="2000" b="1" dirty="0">
                    <a:solidFill>
                      <a:schemeClr val="tx2"/>
                    </a:solidFill>
                  </a:rPr>
                </a:br>
                <a:r>
                  <a:rPr lang="en-US" sz="2000" b="1" dirty="0">
                    <a:solidFill>
                      <a:schemeClr val="tx2"/>
                    </a:solidFill>
                  </a:rPr>
                  <a:t>Methicillin-Resistant </a:t>
                </a:r>
                <a:r>
                  <a:rPr lang="en-US" sz="2000" b="1" i="1" dirty="0">
                    <a:solidFill>
                      <a:schemeClr val="tx2"/>
                    </a:solidFill>
                  </a:rPr>
                  <a:t>Staphylococcus aureus</a:t>
                </a:r>
                <a:endParaRPr lang="en-US" sz="2000" b="1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1C025B9F-A8BF-C812-CD86-D16193DE18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006219" y="126527"/>
                <a:ext cx="16204437" cy="707886"/>
              </a:xfrm>
              <a:prstGeom prst="rect">
                <a:avLst/>
              </a:prstGeom>
              <a:blipFill>
                <a:blip r:embed="rId7"/>
                <a:stretch>
                  <a:fillRect t="-5357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id="{88831699-B157-92E9-B103-2060608E2805}"/>
              </a:ext>
            </a:extLst>
          </p:cNvPr>
          <p:cNvSpPr/>
          <p:nvPr/>
        </p:nvSpPr>
        <p:spPr>
          <a:xfrm>
            <a:off x="588116" y="794917"/>
            <a:ext cx="11141429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b="1" u="sng" dirty="0">
                <a:solidFill>
                  <a:schemeClr val="tx2"/>
                </a:solidFill>
              </a:rPr>
              <a:t>Caitlyn A. Thomas</a:t>
            </a:r>
            <a:r>
              <a:rPr lang="en-US" sz="1200" b="1" dirty="0">
                <a:solidFill>
                  <a:schemeClr val="tx2"/>
                </a:solidFill>
              </a:rPr>
              <a:t>, </a:t>
            </a:r>
            <a:r>
              <a:rPr lang="en-US" sz="1200" b="1" dirty="0" err="1">
                <a:solidFill>
                  <a:schemeClr val="tx2"/>
                </a:solidFill>
              </a:rPr>
              <a:t>Choon</a:t>
            </a:r>
            <a:r>
              <a:rPr lang="en-US" sz="1200" b="1" dirty="0">
                <a:solidFill>
                  <a:schemeClr val="tx2"/>
                </a:solidFill>
              </a:rPr>
              <a:t> Kim, Amr M. El-</a:t>
            </a:r>
            <a:r>
              <a:rPr lang="en-US" sz="1200" b="1" dirty="0" err="1">
                <a:solidFill>
                  <a:schemeClr val="tx2"/>
                </a:solidFill>
              </a:rPr>
              <a:t>Araby</a:t>
            </a:r>
            <a:r>
              <a:rPr lang="en-US" sz="1200" b="1" dirty="0">
                <a:solidFill>
                  <a:schemeClr val="tx2"/>
                </a:solidFill>
              </a:rPr>
              <a:t>, </a:t>
            </a:r>
            <a:r>
              <a:rPr lang="en-US" sz="1200" b="1" dirty="0" err="1">
                <a:solidFill>
                  <a:schemeClr val="tx2"/>
                </a:solidFill>
              </a:rPr>
              <a:t>Biruk</a:t>
            </a:r>
            <a:r>
              <a:rPr lang="en-US" sz="1200" b="1" dirty="0">
                <a:solidFill>
                  <a:schemeClr val="tx2"/>
                </a:solidFill>
              </a:rPr>
              <a:t> T. </a:t>
            </a:r>
            <a:r>
              <a:rPr lang="en-US" sz="1200" b="1" dirty="0" err="1">
                <a:solidFill>
                  <a:schemeClr val="tx2"/>
                </a:solidFill>
              </a:rPr>
              <a:t>Birhanu</a:t>
            </a:r>
            <a:r>
              <a:rPr lang="en-US" sz="1200" b="1" dirty="0">
                <a:solidFill>
                  <a:schemeClr val="tx2"/>
                </a:solidFill>
              </a:rPr>
              <a:t>, </a:t>
            </a:r>
            <a:r>
              <a:rPr lang="en-US" sz="1200" b="1" dirty="0" err="1">
                <a:solidFill>
                  <a:schemeClr val="tx2"/>
                </a:solidFill>
              </a:rPr>
              <a:t>Mayland</a:t>
            </a:r>
            <a:r>
              <a:rPr lang="en-US" sz="1200" b="1" dirty="0">
                <a:solidFill>
                  <a:schemeClr val="tx2"/>
                </a:solidFill>
              </a:rPr>
              <a:t> Chang, Shahriar Mobashery</a:t>
            </a:r>
          </a:p>
          <a:p>
            <a:pPr algn="ctr">
              <a:spcAft>
                <a:spcPts val="600"/>
              </a:spcAft>
            </a:pPr>
            <a:r>
              <a:rPr lang="en-US" sz="1200" dirty="0">
                <a:solidFill>
                  <a:schemeClr val="tx2"/>
                </a:solidFill>
              </a:rPr>
              <a:t>Department of Chemistry and Biochemistry, University of Notre Dame, Notre Dame, IN, 46556, USA</a:t>
            </a:r>
          </a:p>
        </p:txBody>
      </p:sp>
    </p:spTree>
    <p:extLst>
      <p:ext uri="{BB962C8B-B14F-4D97-AF65-F5344CB8AC3E}">
        <p14:creationId xmlns:p14="http://schemas.microsoft.com/office/powerpoint/2010/main" val="3842700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86484-A49A-EB90-1D77-44720A6DA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4200" y="-11759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Results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8A2EF550-9B58-DD5D-F7EE-B8777F9F5F3A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529532826"/>
                  </p:ext>
                </p:extLst>
              </p:nvPr>
            </p:nvGraphicFramePr>
            <p:xfrm>
              <a:off x="265682" y="1302251"/>
              <a:ext cx="4863520" cy="4859639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376140">
                      <a:extLst>
                        <a:ext uri="{9D8B030D-6E8A-4147-A177-3AD203B41FA5}">
                          <a16:colId xmlns:a16="http://schemas.microsoft.com/office/drawing/2014/main" val="2266036487"/>
                        </a:ext>
                      </a:extLst>
                    </a:gridCol>
                    <a:gridCol w="744734">
                      <a:extLst>
                        <a:ext uri="{9D8B030D-6E8A-4147-A177-3AD203B41FA5}">
                          <a16:colId xmlns:a16="http://schemas.microsoft.com/office/drawing/2014/main" val="2628166355"/>
                        </a:ext>
                      </a:extLst>
                    </a:gridCol>
                    <a:gridCol w="652014">
                      <a:extLst>
                        <a:ext uri="{9D8B030D-6E8A-4147-A177-3AD203B41FA5}">
                          <a16:colId xmlns:a16="http://schemas.microsoft.com/office/drawing/2014/main" val="2875276375"/>
                        </a:ext>
                      </a:extLst>
                    </a:gridCol>
                    <a:gridCol w="748649">
                      <a:extLst>
                        <a:ext uri="{9D8B030D-6E8A-4147-A177-3AD203B41FA5}">
                          <a16:colId xmlns:a16="http://schemas.microsoft.com/office/drawing/2014/main" val="3417831256"/>
                        </a:ext>
                      </a:extLst>
                    </a:gridCol>
                    <a:gridCol w="473662">
                      <a:extLst>
                        <a:ext uri="{9D8B030D-6E8A-4147-A177-3AD203B41FA5}">
                          <a16:colId xmlns:a16="http://schemas.microsoft.com/office/drawing/2014/main" val="2517804080"/>
                        </a:ext>
                      </a:extLst>
                    </a:gridCol>
                    <a:gridCol w="584369">
                      <a:extLst>
                        <a:ext uri="{9D8B030D-6E8A-4147-A177-3AD203B41FA5}">
                          <a16:colId xmlns:a16="http://schemas.microsoft.com/office/drawing/2014/main" val="999945974"/>
                        </a:ext>
                      </a:extLst>
                    </a:gridCol>
                    <a:gridCol w="621005">
                      <a:extLst>
                        <a:ext uri="{9D8B030D-6E8A-4147-A177-3AD203B41FA5}">
                          <a16:colId xmlns:a16="http://schemas.microsoft.com/office/drawing/2014/main" val="2630420218"/>
                        </a:ext>
                      </a:extLst>
                    </a:gridCol>
                    <a:gridCol w="662947">
                      <a:extLst>
                        <a:ext uri="{9D8B030D-6E8A-4147-A177-3AD203B41FA5}">
                          <a16:colId xmlns:a16="http://schemas.microsoft.com/office/drawing/2014/main" val="1417757336"/>
                        </a:ext>
                      </a:extLst>
                    </a:gridCol>
                  </a:tblGrid>
                  <a:tr h="288353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9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9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9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9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9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3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b="1" i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MIC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b="1" i="0" dirty="0">
                            <a:effectLst/>
                            <a:latin typeface="Times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b="1" i="0" dirty="0">
                            <a:effectLst/>
                            <a:latin typeface="Times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10153731"/>
                      </a:ext>
                    </a:extLst>
                  </a:tr>
                  <a:tr h="456486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b="1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No.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b="1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Strain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b="1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SCC</a:t>
                          </a:r>
                          <a:r>
                            <a:rPr lang="en-US" sz="900" b="1" i="1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mec</a:t>
                          </a:r>
                          <a:endParaRPr lang="en-US" sz="900" b="1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b="1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Resistance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b="1" i="1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bla</a:t>
                          </a:r>
                          <a:endParaRPr lang="en-US" sz="900" b="1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b="1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Cmpd.</a:t>
                          </a:r>
                          <a:r>
                            <a:rPr lang="en-US" sz="900" b="1" baseline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1 </a:t>
                          </a:r>
                          <a:r>
                            <a:rPr lang="en-US" sz="900" b="1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sz="900" b="1" i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𝛍</m:t>
                              </m:r>
                            </m:oMath>
                          </a14:m>
                          <a:r>
                            <a:rPr lang="en-US" sz="900" b="1" i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g/mL)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b="1" i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OXA (</a:t>
                          </a:r>
                          <a14:m>
                            <m:oMath xmlns:m="http://schemas.openxmlformats.org/officeDocument/2006/math">
                              <m:r>
                                <a:rPr lang="en-US" sz="900" b="1" i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𝛍</m:t>
                              </m:r>
                            </m:oMath>
                          </a14:m>
                          <a:r>
                            <a:rPr lang="en-US" sz="900" b="1" i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g/mL)</a:t>
                          </a:r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b="1" i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OXA + 1 (</a:t>
                          </a:r>
                          <a14:m>
                            <m:oMath xmlns:m="http://schemas.openxmlformats.org/officeDocument/2006/math">
                              <m:r>
                                <a:rPr lang="en-US" sz="900" b="1" i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𝛍</m:t>
                              </m:r>
                            </m:oMath>
                          </a14:m>
                          <a:r>
                            <a:rPr lang="en-US" sz="900" b="1" i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g/mL)</a:t>
                          </a:r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3769006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NCTC8325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N/A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MSSA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b="1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" pitchFamily="2" charset="0"/>
                            </a:rPr>
                            <a:t>̶</a:t>
                          </a:r>
                          <a:endParaRPr lang="en-US" sz="9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0.25</a:t>
                          </a:r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0.25</a:t>
                          </a:r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816313649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MSSA476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N/A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MSSA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+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0.5</a:t>
                          </a:r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0.25 </a:t>
                          </a:r>
                          <a:r>
                            <a:rPr lang="en-US" sz="900" b="1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(2)</a:t>
                          </a:r>
                          <a:endParaRPr lang="en-US" sz="9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71609107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MN8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N/A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MSSA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+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0.5</a:t>
                          </a:r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0.25 </a:t>
                          </a:r>
                          <a:r>
                            <a:rPr lang="en-US" sz="900" b="1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(2)</a:t>
                          </a:r>
                          <a:endParaRPr lang="en-US" sz="9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985097139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ATCC 29213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N/A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MSSA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+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0.25</a:t>
                          </a:r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0.125 </a:t>
                          </a:r>
                          <a:r>
                            <a:rPr lang="en-US" sz="900" b="1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(2)</a:t>
                          </a:r>
                          <a:endParaRPr lang="en-US" sz="9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0325116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MER-S20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N/A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VISA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+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0.5</a:t>
                          </a:r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0.125 </a:t>
                          </a:r>
                          <a:r>
                            <a:rPr lang="en-US" sz="900" b="1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(4)</a:t>
                          </a:r>
                          <a:endParaRPr lang="en-US" sz="9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6171687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HIP06297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II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VISA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+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64</a:t>
                          </a:r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0.5 </a:t>
                          </a:r>
                          <a:r>
                            <a:rPr lang="en-US" sz="900" b="1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(128)</a:t>
                          </a:r>
                          <a:endParaRPr lang="en-US" sz="9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72589882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M1712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II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LRSA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+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128</a:t>
                          </a:r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0.125 </a:t>
                          </a:r>
                          <a:r>
                            <a:rPr lang="en-US" sz="900" b="1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(1,024)</a:t>
                          </a:r>
                          <a:endParaRPr lang="en-US" sz="9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07906924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626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II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MRSA (USA100)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+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256</a:t>
                          </a:r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0.25 </a:t>
                          </a:r>
                          <a:r>
                            <a:rPr lang="en-US" sz="900" b="1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(1,024)</a:t>
                          </a:r>
                          <a:endParaRPr lang="en-US" sz="9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23026335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N315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II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MRSA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+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64</a:t>
                          </a:r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0.25 </a:t>
                          </a:r>
                          <a:r>
                            <a:rPr lang="en-US" sz="900" b="1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(256)</a:t>
                          </a:r>
                          <a:endParaRPr lang="en-US" sz="9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935069864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BR 15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III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VISA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+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512</a:t>
                          </a:r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 </a:t>
                          </a:r>
                          <a:r>
                            <a:rPr lang="en-US" sz="900" b="1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(128)</a:t>
                          </a:r>
                          <a:endParaRPr lang="en-US" sz="9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990392249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JE2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IV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MRSA (USA300)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b="1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" pitchFamily="2" charset="0"/>
                            </a:rPr>
                            <a:t>̶</a:t>
                          </a:r>
                          <a:endParaRPr lang="en-US" sz="9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64</a:t>
                          </a:r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0.125 </a:t>
                          </a:r>
                          <a:r>
                            <a:rPr lang="en-US" sz="900" b="1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(512)</a:t>
                          </a:r>
                          <a:endParaRPr lang="en-US" sz="9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4655629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USA300-0114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IV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MRSA (USA300)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+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128</a:t>
                          </a:r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&lt;0.0625 </a:t>
                          </a:r>
                          <a:r>
                            <a:rPr lang="en-US" sz="900" b="1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(2,048)</a:t>
                          </a:r>
                          <a:endParaRPr lang="en-US" sz="9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017613933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MW2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IV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MRSA (USA400)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+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64</a:t>
                          </a:r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0.125 </a:t>
                          </a:r>
                          <a:r>
                            <a:rPr lang="en-US" sz="900" b="1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(512)</a:t>
                          </a:r>
                          <a:endParaRPr lang="en-US" sz="9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16684855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AIS2006061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IV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MRSA (USA1000)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+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32</a:t>
                          </a:r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 </a:t>
                          </a:r>
                          <a:r>
                            <a:rPr lang="en-US" sz="900" b="1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(32)</a:t>
                          </a:r>
                          <a:endParaRPr lang="en-US" sz="9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11246844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HIP13170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IV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VRSA (USA800)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+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256</a:t>
                          </a:r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&lt;0.0625 </a:t>
                          </a:r>
                          <a:r>
                            <a:rPr lang="en-US" sz="900" b="1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(4,096)</a:t>
                          </a:r>
                          <a:endParaRPr lang="en-US" sz="9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56980364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8A2EF550-9B58-DD5D-F7EE-B8777F9F5F3A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529532826"/>
                  </p:ext>
                </p:extLst>
              </p:nvPr>
            </p:nvGraphicFramePr>
            <p:xfrm>
              <a:off x="265682" y="1302251"/>
              <a:ext cx="4863520" cy="4859639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376140">
                      <a:extLst>
                        <a:ext uri="{9D8B030D-6E8A-4147-A177-3AD203B41FA5}">
                          <a16:colId xmlns:a16="http://schemas.microsoft.com/office/drawing/2014/main" val="2266036487"/>
                        </a:ext>
                      </a:extLst>
                    </a:gridCol>
                    <a:gridCol w="744734">
                      <a:extLst>
                        <a:ext uri="{9D8B030D-6E8A-4147-A177-3AD203B41FA5}">
                          <a16:colId xmlns:a16="http://schemas.microsoft.com/office/drawing/2014/main" val="2628166355"/>
                        </a:ext>
                      </a:extLst>
                    </a:gridCol>
                    <a:gridCol w="652014">
                      <a:extLst>
                        <a:ext uri="{9D8B030D-6E8A-4147-A177-3AD203B41FA5}">
                          <a16:colId xmlns:a16="http://schemas.microsoft.com/office/drawing/2014/main" val="2875276375"/>
                        </a:ext>
                      </a:extLst>
                    </a:gridCol>
                    <a:gridCol w="748649">
                      <a:extLst>
                        <a:ext uri="{9D8B030D-6E8A-4147-A177-3AD203B41FA5}">
                          <a16:colId xmlns:a16="http://schemas.microsoft.com/office/drawing/2014/main" val="3417831256"/>
                        </a:ext>
                      </a:extLst>
                    </a:gridCol>
                    <a:gridCol w="473662">
                      <a:extLst>
                        <a:ext uri="{9D8B030D-6E8A-4147-A177-3AD203B41FA5}">
                          <a16:colId xmlns:a16="http://schemas.microsoft.com/office/drawing/2014/main" val="2517804080"/>
                        </a:ext>
                      </a:extLst>
                    </a:gridCol>
                    <a:gridCol w="584369">
                      <a:extLst>
                        <a:ext uri="{9D8B030D-6E8A-4147-A177-3AD203B41FA5}">
                          <a16:colId xmlns:a16="http://schemas.microsoft.com/office/drawing/2014/main" val="999945974"/>
                        </a:ext>
                      </a:extLst>
                    </a:gridCol>
                    <a:gridCol w="621005">
                      <a:extLst>
                        <a:ext uri="{9D8B030D-6E8A-4147-A177-3AD203B41FA5}">
                          <a16:colId xmlns:a16="http://schemas.microsoft.com/office/drawing/2014/main" val="2630420218"/>
                        </a:ext>
                      </a:extLst>
                    </a:gridCol>
                    <a:gridCol w="662947">
                      <a:extLst>
                        <a:ext uri="{9D8B030D-6E8A-4147-A177-3AD203B41FA5}">
                          <a16:colId xmlns:a16="http://schemas.microsoft.com/office/drawing/2014/main" val="1417757336"/>
                        </a:ext>
                      </a:extLst>
                    </a:gridCol>
                  </a:tblGrid>
                  <a:tr h="288353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9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9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9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9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9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3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b="1" i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MIC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b="1" i="0" dirty="0">
                            <a:effectLst/>
                            <a:latin typeface="Times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b="1" i="0" dirty="0">
                            <a:effectLst/>
                            <a:latin typeface="Times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10153731"/>
                      </a:ext>
                    </a:extLst>
                  </a:tr>
                  <a:tr h="456486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b="1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No.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b="1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Strain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b="1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SCC</a:t>
                          </a:r>
                          <a:r>
                            <a:rPr lang="en-US" sz="900" b="1" i="1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mec</a:t>
                          </a:r>
                          <a:endParaRPr lang="en-US" sz="900" b="1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b="1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Resistance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b="1" i="1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bla</a:t>
                          </a:r>
                          <a:endParaRPr lang="en-US" sz="900" b="1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502128" t="-66667" r="-219149" b="-91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577551" t="-66667" r="-110204" b="-91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638462" t="-66667" r="-3846" b="-91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3769006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NCTC8325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N/A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MSSA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b="1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" pitchFamily="2" charset="0"/>
                            </a:rPr>
                            <a:t>̶</a:t>
                          </a:r>
                          <a:endParaRPr lang="en-US" sz="9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0.25</a:t>
                          </a:r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0.25</a:t>
                          </a:r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816313649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MSSA476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N/A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MSSA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+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0.5</a:t>
                          </a:r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0.25 </a:t>
                          </a:r>
                          <a:r>
                            <a:rPr lang="en-US" sz="900" b="1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(2)</a:t>
                          </a:r>
                          <a:endParaRPr lang="en-US" sz="9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71609107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MN8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N/A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MSSA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+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0.5</a:t>
                          </a:r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0.25 </a:t>
                          </a:r>
                          <a:r>
                            <a:rPr lang="en-US" sz="900" b="1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(2)</a:t>
                          </a:r>
                          <a:endParaRPr lang="en-US" sz="9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985097139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ATCC 29213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N/A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MSSA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+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0.25</a:t>
                          </a:r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0.125 </a:t>
                          </a:r>
                          <a:r>
                            <a:rPr lang="en-US" sz="900" b="1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(2)</a:t>
                          </a:r>
                          <a:endParaRPr lang="en-US" sz="9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0325116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MER-S20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N/A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VISA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+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0.5</a:t>
                          </a:r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0.125 </a:t>
                          </a:r>
                          <a:r>
                            <a:rPr lang="en-US" sz="900" b="1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(4)</a:t>
                          </a:r>
                          <a:endParaRPr lang="en-US" sz="9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6171687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HIP06297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II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VISA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+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64</a:t>
                          </a:r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0.5 </a:t>
                          </a:r>
                          <a:r>
                            <a:rPr lang="en-US" sz="900" b="1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(128)</a:t>
                          </a:r>
                          <a:endParaRPr lang="en-US" sz="9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72589882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M1712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II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LRSA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+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128</a:t>
                          </a:r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0.125 </a:t>
                          </a:r>
                          <a:r>
                            <a:rPr lang="en-US" sz="900" b="1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(1,024)</a:t>
                          </a:r>
                          <a:endParaRPr lang="en-US" sz="9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07906924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626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II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MRSA (USA100)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+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256</a:t>
                          </a:r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0.25 </a:t>
                          </a:r>
                          <a:r>
                            <a:rPr lang="en-US" sz="900" b="1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(1,024)</a:t>
                          </a:r>
                          <a:endParaRPr lang="en-US" sz="9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23026335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N315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II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MRSA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+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64</a:t>
                          </a:r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0.25 </a:t>
                          </a:r>
                          <a:r>
                            <a:rPr lang="en-US" sz="900" b="1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(256)</a:t>
                          </a:r>
                          <a:endParaRPr lang="en-US" sz="9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935069864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BR 15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III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VISA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+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512</a:t>
                          </a:r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 </a:t>
                          </a:r>
                          <a:r>
                            <a:rPr lang="en-US" sz="900" b="1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(128)</a:t>
                          </a:r>
                          <a:endParaRPr lang="en-US" sz="9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990392249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JE2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IV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MRSA (USA300)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b="1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" pitchFamily="2" charset="0"/>
                            </a:rPr>
                            <a:t>̶</a:t>
                          </a:r>
                          <a:endParaRPr lang="en-US" sz="9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64</a:t>
                          </a:r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0.125 </a:t>
                          </a:r>
                          <a:r>
                            <a:rPr lang="en-US" sz="900" b="1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(512)</a:t>
                          </a:r>
                          <a:endParaRPr lang="en-US" sz="9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4655629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USA300-0114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IV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MRSA (USA300)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+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128</a:t>
                          </a:r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&lt;0.0625 </a:t>
                          </a:r>
                          <a:r>
                            <a:rPr lang="en-US" sz="900" b="1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(2,048)</a:t>
                          </a:r>
                          <a:endParaRPr lang="en-US" sz="9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017613933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MW2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IV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MRSA (USA400)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+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64</a:t>
                          </a:r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0.125 </a:t>
                          </a:r>
                          <a:r>
                            <a:rPr lang="en-US" sz="900" b="1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(512)</a:t>
                          </a:r>
                          <a:endParaRPr lang="en-US" sz="9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16684855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AIS2006061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IV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MRSA (USA1000)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+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32</a:t>
                          </a:r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 </a:t>
                          </a:r>
                          <a:r>
                            <a:rPr lang="en-US" sz="900" b="1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(32)</a:t>
                          </a:r>
                          <a:endParaRPr lang="en-US" sz="9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11246844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HIP13170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IV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VRSA (USA800)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+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marL="68266" marR="68266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256</a:t>
                          </a:r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&lt;0.0625 </a:t>
                          </a:r>
                          <a:r>
                            <a:rPr lang="en-US" sz="900" b="1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(4,096)</a:t>
                          </a:r>
                          <a:endParaRPr lang="en-US" sz="9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266" marR="68266" marT="0" marB="0" anchor="ctr">
                        <a:lnL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569803644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D2461538-373C-1EDF-C42E-3B2447675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5159" y="4029765"/>
            <a:ext cx="3008728" cy="15497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52F97F-921B-BCC5-39C0-AA4AB9F0E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7107" y="3908608"/>
            <a:ext cx="2277848" cy="17920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539199-59C6-8CE5-6EC2-5213E2A1DC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2026" y="1076378"/>
            <a:ext cx="2924289" cy="16382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51F6D9-43EC-CC93-C10A-1EF78FEDAD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0639"/>
          <a:stretch/>
        </p:blipFill>
        <p:spPr>
          <a:xfrm>
            <a:off x="5943128" y="1207968"/>
            <a:ext cx="1135977" cy="16382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E75431-CDCC-7A6C-64E8-694CBAE62BF9}"/>
              </a:ext>
            </a:extLst>
          </p:cNvPr>
          <p:cNvSpPr txBox="1"/>
          <p:nvPr/>
        </p:nvSpPr>
        <p:spPr>
          <a:xfrm>
            <a:off x="6206595" y="2846225"/>
            <a:ext cx="1745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Compound </a:t>
            </a:r>
            <a:r>
              <a:rPr lang="en-US" sz="1400" b="1" dirty="0"/>
              <a:t>1</a:t>
            </a:r>
            <a:endParaRPr lang="en-US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AF2813-6D2E-AF9B-4DC5-5BFB17BDD113}"/>
              </a:ext>
            </a:extLst>
          </p:cNvPr>
          <p:cNvSpPr txBox="1"/>
          <p:nvPr/>
        </p:nvSpPr>
        <p:spPr>
          <a:xfrm>
            <a:off x="8297278" y="2708279"/>
            <a:ext cx="3430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b="1" dirty="0"/>
              <a:t>Figure 4. </a:t>
            </a:r>
            <a:r>
              <a:rPr lang="en-US" sz="1200" dirty="0"/>
              <a:t>First derivative of the melting temperature of </a:t>
            </a:r>
            <a:r>
              <a:rPr lang="en-US" sz="1200" dirty="0" err="1"/>
              <a:t>BlaR</a:t>
            </a:r>
            <a:r>
              <a:rPr lang="en-US" sz="1200" dirty="0"/>
              <a:t> sensor domain (SD)  in the presence of oxacillin and compound </a:t>
            </a:r>
            <a:r>
              <a:rPr lang="en-US" sz="1200" b="1" dirty="0"/>
              <a:t>1</a:t>
            </a:r>
            <a:r>
              <a:rPr lang="en-US" sz="1200" dirty="0"/>
              <a:t>. All trials were performed in HEPES buffered saline with EDTA and P20 (HBS-EP) buffer, pH 6.6. The concentration of </a:t>
            </a:r>
            <a:r>
              <a:rPr lang="en-US" sz="1200" dirty="0" err="1"/>
              <a:t>BlaR</a:t>
            </a:r>
            <a:r>
              <a:rPr lang="en-US" sz="1200" dirty="0"/>
              <a:t> SD is 0.5 mg/</a:t>
            </a:r>
            <a:r>
              <a:rPr lang="en-US" sz="1200" dirty="0" err="1"/>
              <a:t>mL.</a:t>
            </a:r>
            <a:r>
              <a:rPr lang="en-US" sz="1200" dirty="0"/>
              <a:t> </a:t>
            </a:r>
            <a:endParaRPr lang="en-US" sz="12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E2A913-9B1A-D2A9-2E72-89B6DE596BD6}"/>
              </a:ext>
            </a:extLst>
          </p:cNvPr>
          <p:cNvSpPr txBox="1"/>
          <p:nvPr/>
        </p:nvSpPr>
        <p:spPr>
          <a:xfrm>
            <a:off x="5327627" y="5700622"/>
            <a:ext cx="63087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b="1" dirty="0"/>
              <a:t>Figure 5. </a:t>
            </a:r>
            <a:r>
              <a:rPr lang="en-US" sz="1200" dirty="0"/>
              <a:t>Surface plasmon resonance </a:t>
            </a:r>
            <a:r>
              <a:rPr lang="en-US" sz="1200" dirty="0" err="1"/>
              <a:t>sensorgram</a:t>
            </a:r>
            <a:r>
              <a:rPr lang="en-US" sz="1200" dirty="0"/>
              <a:t> (top, left) and steady-state fit kinetics (top, right) for compound </a:t>
            </a:r>
            <a:r>
              <a:rPr lang="en-US" sz="1200" b="1" dirty="0"/>
              <a:t>1 </a:t>
            </a:r>
            <a:r>
              <a:rPr lang="en-US" sz="1200" dirty="0"/>
              <a:t>binding to </a:t>
            </a:r>
            <a:r>
              <a:rPr lang="en-US" sz="1200" dirty="0" err="1"/>
              <a:t>BlaR</a:t>
            </a:r>
            <a:r>
              <a:rPr lang="en-US" sz="1200" dirty="0"/>
              <a:t> sensor domain are shown. Experiments were performed using a serial dilution of the tested compound in HBS-EP buffer, pH 7.4, supplemented with 4% DMSO. Regeneration was performed at the end of each analytical cycle using 0.05% SDS. Data were analyzed using steady-state fit in the </a:t>
            </a:r>
            <a:r>
              <a:rPr lang="en-US" sz="1200" dirty="0" err="1"/>
              <a:t>Biacore</a:t>
            </a:r>
            <a:r>
              <a:rPr lang="en-US" sz="1200" dirty="0"/>
              <a:t> X100 Evaluation Software. </a:t>
            </a:r>
            <a:endParaRPr lang="en-US" sz="12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A7B00C-7CD1-B3C0-BBD8-8472451EB150}"/>
              </a:ext>
            </a:extLst>
          </p:cNvPr>
          <p:cNvSpPr/>
          <p:nvPr/>
        </p:nvSpPr>
        <p:spPr>
          <a:xfrm>
            <a:off x="139784" y="606141"/>
            <a:ext cx="50455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/>
              <a:t>Table 1. </a:t>
            </a:r>
            <a:r>
              <a:rPr lang="en-US" sz="1200" dirty="0"/>
              <a:t>Potentiation results for the compound </a:t>
            </a:r>
            <a:r>
              <a:rPr lang="en-US" sz="1200" b="1" dirty="0"/>
              <a:t>1 </a:t>
            </a:r>
            <a:r>
              <a:rPr lang="en-US" sz="1200" dirty="0"/>
              <a:t>from the diversity compound library. *The ¼ MICs of compounds were used for their potentiation for oxacillin (OXA). The parentheses indicate the fold reduction of the MIC of OXA.  </a:t>
            </a:r>
          </a:p>
        </p:txBody>
      </p:sp>
    </p:spTree>
    <p:extLst>
      <p:ext uri="{BB962C8B-B14F-4D97-AF65-F5344CB8AC3E}">
        <p14:creationId xmlns:p14="http://schemas.microsoft.com/office/powerpoint/2010/main" val="1790235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3753E-CEA7-A4BD-FA91-10777F585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6941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Results and Conclusions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6B1787-647A-CE58-31EE-7AD93E8A2E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636"/>
          <a:stretch/>
        </p:blipFill>
        <p:spPr>
          <a:xfrm>
            <a:off x="52550" y="945411"/>
            <a:ext cx="2104023" cy="16120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20D342-7E3B-CD43-33B0-E3DD17F049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5398"/>
          <a:stretch/>
        </p:blipFill>
        <p:spPr>
          <a:xfrm>
            <a:off x="2309645" y="945410"/>
            <a:ext cx="2136492" cy="16572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227FA3-5381-8D59-D18B-D0610555F8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3200"/>
          <a:stretch/>
        </p:blipFill>
        <p:spPr>
          <a:xfrm>
            <a:off x="166101" y="2616995"/>
            <a:ext cx="2000982" cy="1556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4FD39A-E8A2-9955-8356-2CD864360B5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2723"/>
          <a:stretch/>
        </p:blipFill>
        <p:spPr>
          <a:xfrm>
            <a:off x="2270122" y="2616996"/>
            <a:ext cx="2185127" cy="16572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49FD03-D5BF-53B1-DCF4-314CBC49EC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9670" y="4457654"/>
            <a:ext cx="1674576" cy="15428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506BCA-0446-470F-8928-A717FF99D7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1865" y="4452399"/>
            <a:ext cx="1674129" cy="15428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012560-D911-2660-C1A6-C2D78F2A24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661" y="4457656"/>
            <a:ext cx="1679832" cy="15480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66844A-8608-5CB0-68EC-1E09D7CB99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0764" y="4457654"/>
            <a:ext cx="1679832" cy="154808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7E8E7D3-AF69-7660-1905-31B44F43F5C9}"/>
                  </a:ext>
                </a:extLst>
              </p:cNvPr>
              <p:cNvSpPr txBox="1"/>
              <p:nvPr/>
            </p:nvSpPr>
            <p:spPr>
              <a:xfrm>
                <a:off x="4342156" y="1065711"/>
                <a:ext cx="2402079" cy="32316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200" b="1" dirty="0">
                    <a:solidFill>
                      <a:schemeClr val="tx1"/>
                    </a:solidFill>
                  </a:rPr>
                  <a:t>Figure 6. </a:t>
                </a:r>
                <a:r>
                  <a:rPr lang="en-US" sz="1200" dirty="0">
                    <a:solidFill>
                      <a:schemeClr val="tx1"/>
                    </a:solidFill>
                  </a:rPr>
                  <a:t>Growth curves showing hyper-susceptibility of </a:t>
                </a:r>
                <a:r>
                  <a:rPr lang="en-US" sz="1200" i="1" dirty="0">
                    <a:solidFill>
                      <a:schemeClr val="tx1"/>
                    </a:solidFill>
                  </a:rPr>
                  <a:t>S. aureus </a:t>
                </a:r>
                <a:r>
                  <a:rPr lang="en-US" sz="1200" dirty="0">
                    <a:solidFill>
                      <a:schemeClr val="tx1"/>
                    </a:solidFill>
                  </a:rPr>
                  <a:t>penicillin-binding proteins (PBP) antisense strains. MRSA COL strain was transformed with plasmids containing antisense fragments for </a:t>
                </a:r>
                <a:r>
                  <a:rPr lang="en-US" sz="1200" i="1" dirty="0">
                    <a:solidFill>
                      <a:schemeClr val="tx1"/>
                    </a:solidFill>
                  </a:rPr>
                  <a:t>pbp1, pbp2</a:t>
                </a:r>
                <a:r>
                  <a:rPr lang="en-US" sz="1200" dirty="0">
                    <a:solidFill>
                      <a:schemeClr val="tx1"/>
                    </a:solidFill>
                  </a:rPr>
                  <a:t>, </a:t>
                </a:r>
                <a:r>
                  <a:rPr lang="en-US" sz="1200" i="1" dirty="0">
                    <a:solidFill>
                      <a:schemeClr val="tx1"/>
                    </a:solidFill>
                  </a:rPr>
                  <a:t>pbp2a</a:t>
                </a:r>
                <a:r>
                  <a:rPr lang="en-US" sz="1200" dirty="0">
                    <a:solidFill>
                      <a:schemeClr val="tx1"/>
                    </a:solidFill>
                  </a:rPr>
                  <a:t>, and </a:t>
                </a:r>
                <a:r>
                  <a:rPr lang="en-US" sz="1200" i="1" dirty="0">
                    <a:solidFill>
                      <a:schemeClr val="tx1"/>
                    </a:solidFill>
                  </a:rPr>
                  <a:t>pbp3 </a:t>
                </a:r>
                <a:r>
                  <a:rPr lang="en-US" sz="1200" dirty="0">
                    <a:solidFill>
                      <a:schemeClr val="tx1"/>
                    </a:solidFill>
                  </a:rPr>
                  <a:t>under a xylose-inducible promoter. Strains were incubated with 5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en-US" sz="1200" dirty="0">
                    <a:solidFill>
                      <a:schemeClr val="tx1"/>
                    </a:solidFill>
                  </a:rPr>
                  <a:t>M compound </a:t>
                </a:r>
                <a:r>
                  <a:rPr lang="en-US" sz="1200" b="1" dirty="0">
                    <a:solidFill>
                      <a:schemeClr val="tx1"/>
                    </a:solidFill>
                  </a:rPr>
                  <a:t>1</a:t>
                </a:r>
                <a:r>
                  <a:rPr lang="en-US" sz="1200" dirty="0">
                    <a:solidFill>
                      <a:schemeClr val="tx1"/>
                    </a:solidFill>
                  </a:rPr>
                  <a:t> and with or without 50 mM xylose. Optical density readings were measured each hour for 24 h. Blue circles, cells incubated with 5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en-US" sz="1200" dirty="0">
                    <a:solidFill>
                      <a:schemeClr val="tx1"/>
                    </a:solidFill>
                  </a:rPr>
                  <a:t>M compound </a:t>
                </a:r>
                <a:r>
                  <a:rPr lang="en-US" sz="1200" b="1" dirty="0">
                    <a:solidFill>
                      <a:schemeClr val="tx1"/>
                    </a:solidFill>
                  </a:rPr>
                  <a:t>1</a:t>
                </a:r>
                <a:r>
                  <a:rPr lang="en-US" sz="1200" dirty="0">
                    <a:solidFill>
                      <a:schemeClr val="tx1"/>
                    </a:solidFill>
                  </a:rPr>
                  <a:t>, without xylose. Red squares, cells incubated with 5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en-US" sz="1200" dirty="0">
                    <a:solidFill>
                      <a:schemeClr val="tx1"/>
                    </a:solidFill>
                  </a:rPr>
                  <a:t>M compound </a:t>
                </a:r>
                <a:r>
                  <a:rPr lang="en-US" sz="1200" b="1" dirty="0">
                    <a:solidFill>
                      <a:schemeClr val="tx1"/>
                    </a:solidFill>
                  </a:rPr>
                  <a:t>1</a:t>
                </a:r>
                <a:r>
                  <a:rPr lang="en-US" sz="1200" dirty="0">
                    <a:solidFill>
                      <a:schemeClr val="tx1"/>
                    </a:solidFill>
                  </a:rPr>
                  <a:t>, with xylose. 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7E8E7D3-AF69-7660-1905-31B44F43F5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2156" y="1065711"/>
                <a:ext cx="2402079" cy="3231654"/>
              </a:xfrm>
              <a:prstGeom prst="rect">
                <a:avLst/>
              </a:prstGeom>
              <a:blipFill>
                <a:blip r:embed="rId11"/>
                <a:stretch>
                  <a:fillRect b="-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7662739-9959-8D02-E3A4-DBD62CF87236}"/>
                  </a:ext>
                </a:extLst>
              </p:cNvPr>
              <p:cNvSpPr txBox="1"/>
              <p:nvPr/>
            </p:nvSpPr>
            <p:spPr>
              <a:xfrm>
                <a:off x="236661" y="5961717"/>
                <a:ext cx="725933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200" b="1" dirty="0">
                    <a:solidFill>
                      <a:schemeClr val="tx1"/>
                    </a:solidFill>
                  </a:rPr>
                  <a:t>Figure </a:t>
                </a:r>
                <a:r>
                  <a:rPr lang="en-US" sz="1200" b="1" dirty="0"/>
                  <a:t>7. </a:t>
                </a:r>
                <a:r>
                  <a:rPr lang="en-US" sz="1200" dirty="0"/>
                  <a:t>Scanning electron micrographs of </a:t>
                </a:r>
                <a:r>
                  <a:rPr lang="en-US" sz="1200" i="1" dirty="0"/>
                  <a:t>S. aureus </a:t>
                </a:r>
                <a:r>
                  <a:rPr lang="en-US" sz="1200" dirty="0"/>
                  <a:t>N315. Cells were grown in tryptic soy broth for 2.5 h at 37 </a:t>
                </a:r>
                <a14:m>
                  <m:oMath xmlns:m="http://schemas.openxmlformats.org/officeDocument/2006/math">
                    <m:r>
                      <a:rPr lang="en-US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en-US" sz="1200" dirty="0"/>
                  <a:t>, then treated with 1 X MIC of compound 1 and oxacillin and grown for an additional 1 h at 37 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en-US" sz="1200" dirty="0"/>
                  <a:t>. Cells were then fixed for imaging. A. control, N315 cells without treatment, 15,000 X (left) and 50,000 X (right). B. treatment cells with 1 X MIC compound 1 and oxacillin, 15,000 X (left) and 100,000 X (right). 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7662739-9959-8D02-E3A4-DBD62CF872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661" y="5961717"/>
                <a:ext cx="7259333" cy="830997"/>
              </a:xfrm>
              <a:prstGeom prst="rect">
                <a:avLst/>
              </a:prstGeom>
              <a:blipFill>
                <a:blip r:embed="rId12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AB5746F3-82E6-4C87-56F9-7AA6A08AA5C5}"/>
              </a:ext>
            </a:extLst>
          </p:cNvPr>
          <p:cNvSpPr txBox="1"/>
          <p:nvPr/>
        </p:nvSpPr>
        <p:spPr>
          <a:xfrm>
            <a:off x="-38758" y="4395613"/>
            <a:ext cx="661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2DA78D-CA0A-8EC9-F619-A8B877B3B8E9}"/>
              </a:ext>
            </a:extLst>
          </p:cNvPr>
          <p:cNvSpPr txBox="1"/>
          <p:nvPr/>
        </p:nvSpPr>
        <p:spPr>
          <a:xfrm>
            <a:off x="3684867" y="4396976"/>
            <a:ext cx="661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F38C85C-D0D6-49EC-633C-6FAC45742E4B}"/>
              </a:ext>
            </a:extLst>
          </p:cNvPr>
          <p:cNvSpPr txBox="1"/>
          <p:nvPr/>
        </p:nvSpPr>
        <p:spPr>
          <a:xfrm>
            <a:off x="8210674" y="5708880"/>
            <a:ext cx="3143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b="1" dirty="0"/>
              <a:t>Figure 8. </a:t>
            </a:r>
            <a:r>
              <a:rPr lang="en-US" sz="1200" dirty="0"/>
              <a:t>Time-kill assay results for compound </a:t>
            </a:r>
            <a:r>
              <a:rPr lang="en-US" sz="1200" b="1" dirty="0"/>
              <a:t>1</a:t>
            </a:r>
            <a:r>
              <a:rPr lang="en-US" sz="1200" dirty="0"/>
              <a:t> in combination with oxacillin (OXA) using MRSA strains N315, USA300-0114, and </a:t>
            </a:r>
            <a:r>
              <a:rPr lang="en-US" sz="12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HIP13710. </a:t>
            </a:r>
            <a:endParaRPr lang="en-US" sz="1200" b="1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6F0DC4B-E0AB-311A-427D-5C7BFD44730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11526" y="1217380"/>
            <a:ext cx="3549493" cy="14311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B2161BB-805C-3B70-4762-9A41E791368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20446" y="2874119"/>
            <a:ext cx="3376631" cy="133535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631FF99-6A48-D0BE-C5A6-10DFD8FDDA0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20446" y="4365739"/>
            <a:ext cx="3376632" cy="129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5825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4490</TotalTime>
  <Words>903</Words>
  <Application>Microsoft Macintosh PowerPoint</Application>
  <PresentationFormat>Widescreen</PresentationFormat>
  <Paragraphs>153</Paragraphs>
  <Slides>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Cambria Math</vt:lpstr>
      <vt:lpstr>Office Theme</vt:lpstr>
      <vt:lpstr>Background</vt:lpstr>
      <vt:lpstr>Results</vt:lpstr>
      <vt:lpstr>Results and 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Caitlyn Thomas</dc:creator>
  <cp:lastModifiedBy>Caitlyn Thomas</cp:lastModifiedBy>
  <cp:revision>17</cp:revision>
  <dcterms:created xsi:type="dcterms:W3CDTF">2024-08-15T20:14:07Z</dcterms:created>
  <dcterms:modified xsi:type="dcterms:W3CDTF">2024-08-18T23:04:31Z</dcterms:modified>
</cp:coreProperties>
</file>